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9" r:id="rId4"/>
    <p:sldId id="275" r:id="rId5"/>
    <p:sldId id="270" r:id="rId6"/>
    <p:sldId id="257" r:id="rId7"/>
    <p:sldId id="258" r:id="rId8"/>
    <p:sldId id="263" r:id="rId9"/>
    <p:sldId id="261" r:id="rId10"/>
    <p:sldId id="262" r:id="rId11"/>
    <p:sldId id="259" r:id="rId12"/>
    <p:sldId id="260" r:id="rId13"/>
    <p:sldId id="264" r:id="rId14"/>
    <p:sldId id="265" r:id="rId15"/>
    <p:sldId id="267" r:id="rId16"/>
    <p:sldId id="268" r:id="rId17"/>
    <p:sldId id="272" r:id="rId18"/>
    <p:sldId id="273" r:id="rId19"/>
    <p:sldId id="271" r:id="rId20"/>
    <p:sldId id="274" r:id="rId21"/>
    <p:sldId id="279" r:id="rId22"/>
    <p:sldId id="280" r:id="rId23"/>
    <p:sldId id="276" r:id="rId24"/>
    <p:sldId id="277" r:id="rId2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D14D-1D97-45E8-93CA-B13F7375A5A7}" type="datetimeFigureOut">
              <a:rPr lang="fr-FR" smtClean="0"/>
              <a:t>17/11/2015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B33FF-E9C8-4709-AC9A-0503570519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9699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D14D-1D97-45E8-93CA-B13F7375A5A7}" type="datetimeFigureOut">
              <a:rPr lang="fr-FR" smtClean="0"/>
              <a:t>17/11/2015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B33FF-E9C8-4709-AC9A-0503570519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2317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D14D-1D97-45E8-93CA-B13F7375A5A7}" type="datetimeFigureOut">
              <a:rPr lang="fr-FR" smtClean="0"/>
              <a:t>17/11/2015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B33FF-E9C8-4709-AC9A-0503570519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9882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D14D-1D97-45E8-93CA-B13F7375A5A7}" type="datetimeFigureOut">
              <a:rPr lang="fr-FR" smtClean="0"/>
              <a:t>17/11/2015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B33FF-E9C8-4709-AC9A-0503570519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946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D14D-1D97-45E8-93CA-B13F7375A5A7}" type="datetimeFigureOut">
              <a:rPr lang="fr-FR" smtClean="0"/>
              <a:t>17/11/2015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B33FF-E9C8-4709-AC9A-0503570519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1616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D14D-1D97-45E8-93CA-B13F7375A5A7}" type="datetimeFigureOut">
              <a:rPr lang="fr-FR" smtClean="0"/>
              <a:t>17/11/2015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B33FF-E9C8-4709-AC9A-0503570519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0085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D14D-1D97-45E8-93CA-B13F7375A5A7}" type="datetimeFigureOut">
              <a:rPr lang="fr-FR" smtClean="0"/>
              <a:t>17/11/2015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B33FF-E9C8-4709-AC9A-0503570519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5141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D14D-1D97-45E8-93CA-B13F7375A5A7}" type="datetimeFigureOut">
              <a:rPr lang="fr-FR" smtClean="0"/>
              <a:t>17/11/2015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B33FF-E9C8-4709-AC9A-0503570519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5526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D14D-1D97-45E8-93CA-B13F7375A5A7}" type="datetimeFigureOut">
              <a:rPr lang="fr-FR" smtClean="0"/>
              <a:t>17/11/2015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B33FF-E9C8-4709-AC9A-0503570519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7166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D14D-1D97-45E8-93CA-B13F7375A5A7}" type="datetimeFigureOut">
              <a:rPr lang="fr-FR" smtClean="0"/>
              <a:t>17/11/2015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B33FF-E9C8-4709-AC9A-0503570519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7728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D14D-1D97-45E8-93CA-B13F7375A5A7}" type="datetimeFigureOut">
              <a:rPr lang="fr-FR" smtClean="0"/>
              <a:t>17/11/2015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B33FF-E9C8-4709-AC9A-0503570519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9083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9D14D-1D97-45E8-93CA-B13F7375A5A7}" type="datetimeFigureOut">
              <a:rPr lang="fr-FR" smtClean="0"/>
              <a:t>17/11/2015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B33FF-E9C8-4709-AC9A-0503570519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941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LA DEMOGRAPHIE MEDICALE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9223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683568" y="476672"/>
            <a:ext cx="792088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/>
              <a:t>« </a:t>
            </a:r>
            <a:r>
              <a:rPr lang="fr-FR" sz="3200" b="1" i="1" dirty="0" smtClean="0">
                <a:solidFill>
                  <a:srgbClr val="0070C0"/>
                </a:solidFill>
              </a:rPr>
              <a:t>Avec </a:t>
            </a:r>
            <a:r>
              <a:rPr lang="fr-FR" sz="3200" b="1" i="1" dirty="0">
                <a:solidFill>
                  <a:srgbClr val="0070C0"/>
                </a:solidFill>
              </a:rPr>
              <a:t>281 087 médecins inscrits au tableau de l’Ordre en 2014, la France n’a jamais compté autant de </a:t>
            </a:r>
            <a:r>
              <a:rPr lang="fr-FR" sz="3200" b="1" i="1" dirty="0" smtClean="0">
                <a:solidFill>
                  <a:srgbClr val="0070C0"/>
                </a:solidFill>
              </a:rPr>
              <a:t>médecins</a:t>
            </a:r>
            <a:r>
              <a:rPr lang="fr-FR" sz="3200" b="1" dirty="0" smtClean="0"/>
              <a:t>. »</a:t>
            </a:r>
          </a:p>
          <a:p>
            <a:endParaRPr lang="fr-FR" sz="3200" b="1" dirty="0" smtClean="0"/>
          </a:p>
          <a:p>
            <a:r>
              <a:rPr lang="fr-FR" sz="3200" b="1" dirty="0" smtClean="0"/>
              <a:t>Ce </a:t>
            </a:r>
            <a:r>
              <a:rPr lang="fr-FR" sz="3200" b="1" dirty="0"/>
              <a:t>chiffre doit être nuancé. </a:t>
            </a:r>
            <a:r>
              <a:rPr lang="fr-FR" sz="3200" b="1" dirty="0">
                <a:solidFill>
                  <a:srgbClr val="FF0000"/>
                </a:solidFill>
              </a:rPr>
              <a:t>23</a:t>
            </a:r>
            <a:r>
              <a:rPr lang="fr-FR" sz="3200" b="1" dirty="0" smtClean="0">
                <a:solidFill>
                  <a:srgbClr val="FF0000"/>
                </a:solidFill>
              </a:rPr>
              <a:t>% des </a:t>
            </a:r>
            <a:r>
              <a:rPr lang="fr-FR" sz="3200" b="1" dirty="0">
                <a:solidFill>
                  <a:srgbClr val="FF0000"/>
                </a:solidFill>
              </a:rPr>
              <a:t>inscrits sont </a:t>
            </a:r>
            <a:r>
              <a:rPr lang="fr-FR" sz="3200" b="1" dirty="0" smtClean="0">
                <a:solidFill>
                  <a:srgbClr val="FF0000"/>
                </a:solidFill>
              </a:rPr>
              <a:t>retraités et 26,4% ont </a:t>
            </a:r>
            <a:r>
              <a:rPr lang="fr-FR" sz="3200" b="1" dirty="0">
                <a:solidFill>
                  <a:srgbClr val="FF0000"/>
                </a:solidFill>
              </a:rPr>
              <a:t>plus de 60 </a:t>
            </a:r>
            <a:r>
              <a:rPr lang="fr-FR" sz="3200" b="1" dirty="0" smtClean="0">
                <a:solidFill>
                  <a:srgbClr val="FF0000"/>
                </a:solidFill>
              </a:rPr>
              <a:t>ans</a:t>
            </a:r>
            <a:r>
              <a:rPr lang="fr-FR" sz="3200" b="1" dirty="0" smtClean="0"/>
              <a:t>. </a:t>
            </a:r>
          </a:p>
          <a:p>
            <a:endParaRPr lang="fr-FR" dirty="0" smtClean="0"/>
          </a:p>
          <a:p>
            <a:r>
              <a:rPr lang="fr-FR" sz="3200" b="1" dirty="0" smtClean="0"/>
              <a:t>Le problème de la démographie médicale ne se limite pas au nombre de médecins en exercice. Il découle aussi et surtout des </a:t>
            </a:r>
            <a:r>
              <a:rPr lang="fr-FR" sz="3200" b="1" dirty="0" smtClean="0">
                <a:solidFill>
                  <a:srgbClr val="FF0000"/>
                </a:solidFill>
              </a:rPr>
              <a:t>inégalités de répartition entre les territoires</a:t>
            </a:r>
            <a:r>
              <a:rPr lang="fr-FR" sz="3200" b="1" dirty="0" smtClean="0"/>
              <a:t>.</a:t>
            </a:r>
            <a:endParaRPr lang="fr-FR" sz="3200" b="1" dirty="0"/>
          </a:p>
        </p:txBody>
      </p:sp>
    </p:spTree>
    <p:extLst>
      <p:ext uri="{BB962C8B-B14F-4D97-AF65-F5344CB8AC3E}">
        <p14:creationId xmlns:p14="http://schemas.microsoft.com/office/powerpoint/2010/main" val="2843038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988" y="764704"/>
            <a:ext cx="8019047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940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04663"/>
            <a:ext cx="5578636" cy="6031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9199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562" y="1128517"/>
            <a:ext cx="7987833" cy="5464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539551" y="174410"/>
            <a:ext cx="82038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L’évolution des effectifs et de la densité médicale est une conséquence du numerus clausus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2038548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829054"/>
            <a:ext cx="7489345" cy="5408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755575" y="332656"/>
            <a:ext cx="79213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Généralistes et spécialistes, âgés de plus de 55 ans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390535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23528" y="332656"/>
            <a:ext cx="842493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</a:rPr>
              <a:t>Dans 36 départements la part des médecins âgés de plus de 55 ans est supérieure à la part de ceux âgés de 30 à 54 ans</a:t>
            </a:r>
            <a:r>
              <a:rPr lang="fr-FR" sz="3200" b="1" dirty="0" smtClean="0"/>
              <a:t>. D’ici 5 à 10 ans, la majorité des médecins de ces départements est susceptible de partir en retraite d’où de forts enjeux de remplacement.</a:t>
            </a:r>
          </a:p>
          <a:p>
            <a:endParaRPr lang="fr-FR" sz="3200" b="1" dirty="0" smtClean="0"/>
          </a:p>
          <a:p>
            <a:r>
              <a:rPr lang="fr-FR" sz="3200" b="1" dirty="0" smtClean="0"/>
              <a:t>Ces départements cumulent les défis. </a:t>
            </a:r>
            <a:r>
              <a:rPr lang="fr-FR" sz="3200" b="1" dirty="0" smtClean="0">
                <a:solidFill>
                  <a:srgbClr val="FF0000"/>
                </a:solidFill>
              </a:rPr>
              <a:t>28 d’entre eux se situent déjà au-dessous de la moyenne nationale </a:t>
            </a:r>
            <a:r>
              <a:rPr lang="fr-FR" sz="3200" b="1" dirty="0" smtClean="0"/>
              <a:t>en termes de densité de médecins (3,04 médecins pour 1000 habitants).</a:t>
            </a:r>
            <a:endParaRPr lang="fr-FR" sz="3200" b="1" dirty="0"/>
          </a:p>
        </p:txBody>
      </p:sp>
    </p:spTree>
    <p:extLst>
      <p:ext uri="{BB962C8B-B14F-4D97-AF65-F5344CB8AC3E}">
        <p14:creationId xmlns:p14="http://schemas.microsoft.com/office/powerpoint/2010/main" val="1913539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712172" y="548680"/>
            <a:ext cx="818030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La Haute-Marne compte 218 médecins entre 30 et 54 ans et 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265 entre 55 et 70 ans (55 %)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. La densité médicale (2,64 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m/1 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000 </a:t>
            </a:r>
            <a:r>
              <a:rPr kumimoji="0" lang="fr-FR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hab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) y est inférieure à la </a:t>
            </a:r>
            <a:r>
              <a:rPr lang="fr-FR" sz="3200" b="1" dirty="0" smtClean="0">
                <a:latin typeface="Arial" pitchFamily="34" charset="0"/>
                <a:cs typeface="Arial" pitchFamily="34" charset="0"/>
              </a:rPr>
              <a:t>m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oyenne nationale (3,04).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3200" b="1" dirty="0" smtClean="0">
                <a:latin typeface="Arial" pitchFamily="34" charset="0"/>
                <a:cs typeface="Arial" pitchFamily="34" charset="0"/>
              </a:rPr>
              <a:t>Le Cher compte 301 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médecins entre 30 et 54 ans et 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378 entre 55 et 70 ans (56 %). 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Densité médicale (2,18 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m/1 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000 </a:t>
            </a:r>
            <a:r>
              <a:rPr kumimoji="0" lang="fr-FR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hab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91564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02866"/>
            <a:ext cx="7632848" cy="5790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680608" y="121287"/>
            <a:ext cx="7704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smtClean="0"/>
              <a:t>Spécialistes âgés de plus de 55 ans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1853314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67544" y="260648"/>
            <a:ext cx="828092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/>
              <a:t>Dans les 5 à 10 ans à venir, </a:t>
            </a:r>
            <a:r>
              <a:rPr lang="fr-FR" sz="3200" b="1" dirty="0" smtClean="0">
                <a:solidFill>
                  <a:schemeClr val="accent6">
                    <a:lumMod val="75000"/>
                  </a:schemeClr>
                </a:solidFill>
              </a:rPr>
              <a:t>c’est le remplacement des spécialistes qui sera le plus ardu des enjeux.</a:t>
            </a:r>
            <a:r>
              <a:rPr lang="fr-FR" sz="3200" b="1" dirty="0" smtClean="0"/>
              <a:t> </a:t>
            </a:r>
          </a:p>
          <a:p>
            <a:endParaRPr lang="fr-FR" sz="3200" b="1" dirty="0"/>
          </a:p>
          <a:p>
            <a:r>
              <a:rPr lang="fr-FR" sz="3200" b="1" dirty="0" smtClean="0"/>
              <a:t>Au total, </a:t>
            </a:r>
            <a:r>
              <a:rPr lang="fr-FR" sz="3200" b="1" dirty="0" smtClean="0">
                <a:solidFill>
                  <a:srgbClr val="FF0000"/>
                </a:solidFill>
              </a:rPr>
              <a:t>55 départements présentent une densité de spécialistes inférieure à la moyenne nationale et</a:t>
            </a:r>
            <a:r>
              <a:rPr lang="fr-FR" sz="3200" dirty="0" smtClean="0">
                <a:solidFill>
                  <a:srgbClr val="FF0000"/>
                </a:solidFill>
              </a:rPr>
              <a:t> </a:t>
            </a:r>
            <a:r>
              <a:rPr lang="fr-FR" sz="3200" b="1" dirty="0" smtClean="0">
                <a:solidFill>
                  <a:srgbClr val="FF0000"/>
                </a:solidFill>
              </a:rPr>
              <a:t>52 enregistrent une part majoritaire de médecins spécialistes âgés de plus de 55 ans</a:t>
            </a:r>
            <a:r>
              <a:rPr lang="fr-FR" sz="3200" b="1" dirty="0"/>
              <a:t>. </a:t>
            </a:r>
            <a:r>
              <a:rPr lang="fr-FR" sz="3200" b="1" dirty="0" smtClean="0"/>
              <a:t>Dans certains départements, la difficulté d’accès aux soins est accrue parce qu’une majorité de spécialistes est en secteur 2 avec dépassements d’honoraires.</a:t>
            </a:r>
          </a:p>
        </p:txBody>
      </p:sp>
    </p:spTree>
    <p:extLst>
      <p:ext uri="{BB962C8B-B14F-4D97-AF65-F5344CB8AC3E}">
        <p14:creationId xmlns:p14="http://schemas.microsoft.com/office/powerpoint/2010/main" val="21594591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236" y="774806"/>
            <a:ext cx="5819990" cy="569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437112"/>
            <a:ext cx="20574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535605" y="203091"/>
            <a:ext cx="8064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smtClean="0"/>
              <a:t>Médecins généralistes âgés de plus de 55 ans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2569388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1520" y="260648"/>
            <a:ext cx="85689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/>
              <a:t>La densité de généralistes est un problème largement partagé, puisque </a:t>
            </a:r>
            <a:r>
              <a:rPr lang="fr-FR" sz="3200" b="1" dirty="0" smtClean="0">
                <a:solidFill>
                  <a:srgbClr val="FF0000"/>
                </a:solidFill>
              </a:rPr>
              <a:t>49 départements se situent en dessous de la moyenne nationale</a:t>
            </a:r>
            <a:r>
              <a:rPr lang="fr-FR" sz="3200" b="1" dirty="0" smtClean="0"/>
              <a:t>. </a:t>
            </a:r>
          </a:p>
          <a:p>
            <a:endParaRPr lang="fr-FR" sz="3200" b="1" dirty="0" smtClean="0"/>
          </a:p>
          <a:p>
            <a:r>
              <a:rPr lang="fr-FR" sz="3200" b="1" dirty="0" smtClean="0">
                <a:solidFill>
                  <a:srgbClr val="FF0000"/>
                </a:solidFill>
              </a:rPr>
              <a:t>24 départements comptent une majorité de médecins âgés de plus de 55 ans</a:t>
            </a:r>
            <a:r>
              <a:rPr lang="fr-FR" sz="3200" b="1" dirty="0" smtClean="0"/>
              <a:t>. 5 d’entre eux seulement disposent d’une densité de généralistes supérieure à la moyenne nationale (1,53 généraliste pour </a:t>
            </a:r>
            <a:r>
              <a:rPr lang="fr-FR" sz="3200" b="1" dirty="0" smtClean="0"/>
              <a:t>1 000 </a:t>
            </a:r>
            <a:r>
              <a:rPr lang="fr-FR" sz="3200" b="1" dirty="0" smtClean="0"/>
              <a:t>habitant).</a:t>
            </a:r>
          </a:p>
        </p:txBody>
      </p:sp>
    </p:spTree>
    <p:extLst>
      <p:ext uri="{BB962C8B-B14F-4D97-AF65-F5344CB8AC3E}">
        <p14:creationId xmlns:p14="http://schemas.microsoft.com/office/powerpoint/2010/main" val="1604235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67544" y="332656"/>
            <a:ext cx="806489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/>
              <a:t>L’Eure compte 304 généralistes qui ont entre 30 et 54 ans et </a:t>
            </a:r>
            <a:r>
              <a:rPr lang="fr-FR" sz="3200" b="1" dirty="0" smtClean="0">
                <a:solidFill>
                  <a:srgbClr val="FF0000"/>
                </a:solidFill>
              </a:rPr>
              <a:t>333 qui ont entre 55 et 70 ans (52,3 %)</a:t>
            </a:r>
            <a:r>
              <a:rPr lang="fr-FR" sz="3200" b="1" dirty="0" smtClean="0"/>
              <a:t>. La densité médicale est de 1,08 pour </a:t>
            </a:r>
            <a:r>
              <a:rPr lang="fr-FR" sz="3200" b="1" dirty="0" smtClean="0"/>
              <a:t>1 </a:t>
            </a:r>
            <a:r>
              <a:rPr lang="fr-FR" sz="3200" b="1" dirty="0" smtClean="0"/>
              <a:t>000 </a:t>
            </a:r>
            <a:r>
              <a:rPr lang="fr-FR" sz="3200" b="1" dirty="0" err="1" smtClean="0"/>
              <a:t>hab</a:t>
            </a:r>
            <a:r>
              <a:rPr lang="fr-FR" sz="3200" b="1" dirty="0" smtClean="0"/>
              <a:t>, inférieure à la moyenne nationale (1,53).</a:t>
            </a:r>
          </a:p>
          <a:p>
            <a:endParaRPr lang="fr-FR" sz="3200" b="1" dirty="0" smtClean="0"/>
          </a:p>
          <a:p>
            <a:r>
              <a:rPr lang="fr-FR" sz="3200" b="1" dirty="0" smtClean="0"/>
              <a:t>La Charente compte 242 généralistes qui ont entre 30 et 54 ans et </a:t>
            </a:r>
            <a:r>
              <a:rPr lang="fr-FR" sz="3200" b="1" dirty="0" smtClean="0">
                <a:solidFill>
                  <a:srgbClr val="FF0000"/>
                </a:solidFill>
              </a:rPr>
              <a:t>268 qui ont entre 55 et 70 ans (52,5 %)</a:t>
            </a:r>
            <a:r>
              <a:rPr lang="fr-FR" sz="3200" b="1" dirty="0" smtClean="0"/>
              <a:t>. La densité médicale est de 1,44 pour </a:t>
            </a:r>
            <a:r>
              <a:rPr lang="fr-FR" sz="3200" b="1" dirty="0" smtClean="0"/>
              <a:t>1 </a:t>
            </a:r>
            <a:r>
              <a:rPr lang="fr-FR" sz="3200" b="1" dirty="0" smtClean="0"/>
              <a:t>000 hab.</a:t>
            </a:r>
            <a:endParaRPr lang="fr-FR" sz="3200" b="1" dirty="0"/>
          </a:p>
        </p:txBody>
      </p:sp>
    </p:spTree>
    <p:extLst>
      <p:ext uri="{BB962C8B-B14F-4D97-AF65-F5344CB8AC3E}">
        <p14:creationId xmlns:p14="http://schemas.microsoft.com/office/powerpoint/2010/main" val="17261608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67544" y="404664"/>
            <a:ext cx="828092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/>
              <a:t>On est passé de </a:t>
            </a:r>
            <a:r>
              <a:rPr lang="fr-FR" sz="3200" b="1" dirty="0" smtClean="0">
                <a:solidFill>
                  <a:srgbClr val="0070C0"/>
                </a:solidFill>
              </a:rPr>
              <a:t>64 </a:t>
            </a:r>
            <a:r>
              <a:rPr lang="fr-FR" sz="3200" b="1" dirty="0">
                <a:solidFill>
                  <a:srgbClr val="0070C0"/>
                </a:solidFill>
              </a:rPr>
              <a:t>778 médecins généralistes en 2007</a:t>
            </a:r>
            <a:r>
              <a:rPr lang="fr-FR" sz="3200" b="1" dirty="0"/>
              <a:t> à </a:t>
            </a:r>
            <a:r>
              <a:rPr lang="fr-FR" sz="3200" b="1" dirty="0">
                <a:solidFill>
                  <a:srgbClr val="FF0000"/>
                </a:solidFill>
              </a:rPr>
              <a:t>58 104 en 2015</a:t>
            </a:r>
            <a:r>
              <a:rPr lang="fr-FR" sz="3200" b="1" dirty="0"/>
              <a:t>, soit une </a:t>
            </a:r>
            <a:r>
              <a:rPr lang="fr-FR" sz="3200" b="1" dirty="0">
                <a:solidFill>
                  <a:srgbClr val="FF0000"/>
                </a:solidFill>
              </a:rPr>
              <a:t>baisse 10,3%</a:t>
            </a:r>
            <a:r>
              <a:rPr lang="fr-FR" sz="3200" b="1" dirty="0"/>
              <a:t>, et une </a:t>
            </a:r>
            <a:r>
              <a:rPr lang="fr-FR" sz="3200" b="1" dirty="0">
                <a:solidFill>
                  <a:srgbClr val="FF0000"/>
                </a:solidFill>
              </a:rPr>
              <a:t>baisse de 6,8% est à prévoir pour les années </a:t>
            </a:r>
            <a:r>
              <a:rPr lang="fr-FR" sz="3200" b="1" dirty="0" smtClean="0">
                <a:solidFill>
                  <a:srgbClr val="FF0000"/>
                </a:solidFill>
              </a:rPr>
              <a:t>2015-2020</a:t>
            </a:r>
            <a:r>
              <a:rPr lang="fr-FR" sz="3200" b="1" dirty="0" smtClean="0"/>
              <a:t>.</a:t>
            </a:r>
          </a:p>
          <a:p>
            <a:endParaRPr lang="fr-FR" sz="3200" b="1" dirty="0" smtClean="0"/>
          </a:p>
          <a:p>
            <a:r>
              <a:rPr lang="fr-FR" sz="3200" b="1" dirty="0"/>
              <a:t>Du côté des </a:t>
            </a:r>
            <a:r>
              <a:rPr lang="fr-FR" sz="3200" b="1" dirty="0" smtClean="0"/>
              <a:t>spécialistes</a:t>
            </a:r>
            <a:r>
              <a:rPr lang="fr-FR" sz="3200" b="1" dirty="0"/>
              <a:t>, l’exercice libéral reste en </a:t>
            </a:r>
            <a:r>
              <a:rPr lang="fr-FR" sz="3200" b="1" dirty="0" smtClean="0"/>
              <a:t>progression. Toutefois</a:t>
            </a:r>
            <a:r>
              <a:rPr lang="fr-FR" sz="3200" b="1" dirty="0"/>
              <a:t>, </a:t>
            </a:r>
            <a:r>
              <a:rPr lang="fr-FR" sz="3200" b="1" dirty="0">
                <a:solidFill>
                  <a:srgbClr val="FF0000"/>
                </a:solidFill>
              </a:rPr>
              <a:t>4 spécialités sont en souffrance</a:t>
            </a:r>
            <a:r>
              <a:rPr lang="fr-FR" sz="3200" b="1" dirty="0"/>
              <a:t> : la rhumatologie (-</a:t>
            </a:r>
            <a:r>
              <a:rPr lang="fr-FR" sz="3200" b="1" dirty="0" smtClean="0"/>
              <a:t>10 % </a:t>
            </a:r>
            <a:r>
              <a:rPr lang="fr-FR" sz="3200" b="1" dirty="0"/>
              <a:t>depuis 2009), la dermatologie </a:t>
            </a:r>
            <a:r>
              <a:rPr lang="fr-FR" sz="3200" b="1" dirty="0" smtClean="0"/>
              <a:t>(-8 %), </a:t>
            </a:r>
            <a:r>
              <a:rPr lang="fr-FR" sz="3200" b="1" dirty="0"/>
              <a:t>la chirurgie générale (-</a:t>
            </a:r>
            <a:r>
              <a:rPr lang="fr-FR" sz="3200" b="1" dirty="0" smtClean="0"/>
              <a:t>25%), </a:t>
            </a:r>
            <a:r>
              <a:rPr lang="fr-FR" sz="3200" b="1" dirty="0"/>
              <a:t>l’ORL </a:t>
            </a:r>
            <a:r>
              <a:rPr lang="fr-FR" sz="3200" b="1" dirty="0" smtClean="0"/>
              <a:t>(-8 %).</a:t>
            </a:r>
            <a:endParaRPr lang="fr-FR" sz="3200" b="1" dirty="0"/>
          </a:p>
        </p:txBody>
      </p:sp>
    </p:spTree>
    <p:extLst>
      <p:ext uri="{BB962C8B-B14F-4D97-AF65-F5344CB8AC3E}">
        <p14:creationId xmlns:p14="http://schemas.microsoft.com/office/powerpoint/2010/main" val="22096116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67544" y="332656"/>
            <a:ext cx="8352928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smtClean="0"/>
              <a:t>Mesures </a:t>
            </a:r>
            <a:r>
              <a:rPr lang="fr-FR" sz="3200" b="1" dirty="0"/>
              <a:t>prises pour </a:t>
            </a:r>
            <a:r>
              <a:rPr lang="fr-FR" sz="3200" b="1" dirty="0" smtClean="0"/>
              <a:t>renforcer </a:t>
            </a:r>
            <a:r>
              <a:rPr lang="fr-FR" sz="3200" b="1" dirty="0"/>
              <a:t>la présence médicale dans les zones </a:t>
            </a:r>
            <a:r>
              <a:rPr lang="fr-FR" sz="3200" b="1" dirty="0" smtClean="0"/>
              <a:t>déficitaires</a:t>
            </a:r>
          </a:p>
          <a:p>
            <a:pPr algn="ctr"/>
            <a:endParaRPr lang="fr-FR" sz="3200" b="1" dirty="0"/>
          </a:p>
          <a:p>
            <a:endParaRPr lang="fr-FR" b="1" dirty="0" smtClean="0"/>
          </a:p>
          <a:p>
            <a:r>
              <a:rPr lang="fr-FR" sz="3200" b="1" dirty="0" smtClean="0"/>
              <a:t> </a:t>
            </a:r>
            <a:r>
              <a:rPr lang="fr-FR" sz="3200" b="1" dirty="0" smtClean="0">
                <a:solidFill>
                  <a:srgbClr val="00B050"/>
                </a:solidFill>
              </a:rPr>
              <a:t>Exonération </a:t>
            </a:r>
            <a:r>
              <a:rPr lang="fr-FR" sz="3200" b="1" dirty="0">
                <a:solidFill>
                  <a:srgbClr val="00B050"/>
                </a:solidFill>
              </a:rPr>
              <a:t>de la taxe professionnelle </a:t>
            </a:r>
            <a:r>
              <a:rPr lang="fr-FR" sz="3200" b="1" dirty="0" smtClean="0">
                <a:solidFill>
                  <a:srgbClr val="00B050"/>
                </a:solidFill>
              </a:rPr>
              <a:t>:</a:t>
            </a:r>
          </a:p>
          <a:p>
            <a:endParaRPr lang="fr-FR" sz="3200" b="1" dirty="0" smtClean="0">
              <a:solidFill>
                <a:srgbClr val="00B050"/>
              </a:solidFill>
            </a:endParaRPr>
          </a:p>
          <a:p>
            <a:r>
              <a:rPr lang="fr-FR" sz="3200" b="1" dirty="0" smtClean="0"/>
              <a:t>de </a:t>
            </a:r>
            <a:r>
              <a:rPr lang="fr-FR" sz="3200" b="1" dirty="0"/>
              <a:t>2 à 5 </a:t>
            </a:r>
            <a:r>
              <a:rPr lang="fr-FR" sz="3200" b="1" dirty="0" smtClean="0"/>
              <a:t>ans si installation </a:t>
            </a:r>
            <a:r>
              <a:rPr lang="fr-FR" sz="3200" b="1" dirty="0"/>
              <a:t>dans une commune de moins de 2000 </a:t>
            </a:r>
            <a:r>
              <a:rPr lang="fr-FR" sz="3200" b="1" dirty="0" smtClean="0"/>
              <a:t>habitants. </a:t>
            </a:r>
            <a:r>
              <a:rPr lang="fr-FR" sz="3200" b="1" dirty="0"/>
              <a:t>(Art. 114 Loi n°157 du 23/02/05</a:t>
            </a:r>
            <a:r>
              <a:rPr lang="fr-FR" sz="3200" b="1" dirty="0" smtClean="0"/>
              <a:t>),</a:t>
            </a:r>
          </a:p>
          <a:p>
            <a:r>
              <a:rPr lang="fr-FR" sz="3200" b="1" dirty="0" smtClean="0"/>
              <a:t>de </a:t>
            </a:r>
            <a:r>
              <a:rPr lang="fr-FR" sz="3200" b="1" dirty="0"/>
              <a:t>2 </a:t>
            </a:r>
            <a:r>
              <a:rPr lang="fr-FR" sz="3200" b="1" dirty="0" smtClean="0"/>
              <a:t>ans </a:t>
            </a:r>
            <a:r>
              <a:rPr lang="fr-FR" sz="3200" b="1" dirty="0"/>
              <a:t>si installation </a:t>
            </a:r>
            <a:r>
              <a:rPr lang="fr-FR" sz="3200" b="1" dirty="0" smtClean="0"/>
              <a:t>dans </a:t>
            </a:r>
            <a:r>
              <a:rPr lang="fr-FR" sz="3200" b="1" dirty="0"/>
              <a:t>une commune de moins de 10 000 </a:t>
            </a:r>
            <a:r>
              <a:rPr lang="fr-FR" sz="3200" b="1" dirty="0" smtClean="0"/>
              <a:t>habitants,</a:t>
            </a:r>
          </a:p>
          <a:p>
            <a:r>
              <a:rPr lang="fr-FR" sz="3200" b="1" dirty="0"/>
              <a:t>d</a:t>
            </a:r>
            <a:r>
              <a:rPr lang="fr-FR" sz="3200" b="1" dirty="0" smtClean="0"/>
              <a:t>e 5 </a:t>
            </a:r>
            <a:r>
              <a:rPr lang="fr-FR" sz="3200" b="1" dirty="0"/>
              <a:t>ans si installation </a:t>
            </a:r>
            <a:r>
              <a:rPr lang="fr-FR" sz="3200" b="1" dirty="0" smtClean="0"/>
              <a:t>en </a:t>
            </a:r>
            <a:r>
              <a:rPr lang="fr-FR" sz="3200" b="1" dirty="0"/>
              <a:t>zone franche </a:t>
            </a:r>
            <a:r>
              <a:rPr lang="fr-FR" sz="3200" b="1" dirty="0" smtClean="0"/>
              <a:t>urbaine. (</a:t>
            </a:r>
            <a:r>
              <a:rPr lang="fr-FR" sz="3200" b="1" dirty="0"/>
              <a:t>Loi n°96-987 du 14/11/1996). </a:t>
            </a:r>
          </a:p>
        </p:txBody>
      </p:sp>
    </p:spTree>
    <p:extLst>
      <p:ext uri="{BB962C8B-B14F-4D97-AF65-F5344CB8AC3E}">
        <p14:creationId xmlns:p14="http://schemas.microsoft.com/office/powerpoint/2010/main" val="18519974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29061" y="260648"/>
            <a:ext cx="8352928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rgbClr val="00B050"/>
                </a:solidFill>
              </a:rPr>
              <a:t>Possibilité pour les collectivités locales de </a:t>
            </a:r>
            <a:r>
              <a:rPr lang="fr-FR" sz="3200" b="1" dirty="0">
                <a:solidFill>
                  <a:srgbClr val="00B050"/>
                </a:solidFill>
              </a:rPr>
              <a:t>verser une indemnité d’étude </a:t>
            </a:r>
            <a:r>
              <a:rPr lang="fr-FR" sz="3200" b="1" dirty="0" smtClean="0">
                <a:solidFill>
                  <a:srgbClr val="00B050"/>
                </a:solidFill>
              </a:rPr>
              <a:t>à un </a:t>
            </a:r>
            <a:r>
              <a:rPr lang="fr-FR" sz="3200" b="1" dirty="0">
                <a:solidFill>
                  <a:srgbClr val="00B050"/>
                </a:solidFill>
              </a:rPr>
              <a:t>étudiant à partir du 3</a:t>
            </a:r>
            <a:r>
              <a:rPr lang="fr-FR" sz="3200" b="1" baseline="30000" dirty="0">
                <a:solidFill>
                  <a:srgbClr val="00B050"/>
                </a:solidFill>
              </a:rPr>
              <a:t>ème </a:t>
            </a:r>
            <a:r>
              <a:rPr lang="fr-FR" sz="3200" b="1" dirty="0">
                <a:solidFill>
                  <a:srgbClr val="00B050"/>
                </a:solidFill>
              </a:rPr>
              <a:t>cycle </a:t>
            </a:r>
            <a:r>
              <a:rPr lang="fr-FR" sz="3200" b="1" dirty="0" smtClean="0"/>
              <a:t>contre </a:t>
            </a:r>
            <a:r>
              <a:rPr lang="fr-FR" sz="3200" b="1" dirty="0"/>
              <a:t>un engagement d’installation de 5 </a:t>
            </a:r>
            <a:r>
              <a:rPr lang="fr-FR" sz="3200" b="1" dirty="0" smtClean="0"/>
              <a:t>ans et de leur accorder </a:t>
            </a:r>
            <a:r>
              <a:rPr lang="fr-FR" sz="3200" b="1" dirty="0"/>
              <a:t>des indemnités de logement et de déplacement </a:t>
            </a:r>
            <a:r>
              <a:rPr lang="fr-FR" sz="3200" b="1" dirty="0" smtClean="0"/>
              <a:t>lorsqu’ils </a:t>
            </a:r>
            <a:r>
              <a:rPr lang="fr-FR" sz="3200" b="1" dirty="0"/>
              <a:t>effectuent leurs stages dans les zones </a:t>
            </a:r>
            <a:r>
              <a:rPr lang="fr-FR" sz="3200" b="1" dirty="0" smtClean="0"/>
              <a:t>déficitaires </a:t>
            </a:r>
            <a:r>
              <a:rPr lang="fr-FR" sz="3200" b="1" dirty="0"/>
              <a:t>(Loi n° 157 du 23/02/05 art 108</a:t>
            </a:r>
            <a:r>
              <a:rPr lang="fr-FR" sz="3200" b="1" dirty="0" smtClean="0"/>
              <a:t>).</a:t>
            </a:r>
          </a:p>
          <a:p>
            <a:r>
              <a:rPr lang="fr-FR" sz="3200" b="1" dirty="0" smtClean="0"/>
              <a:t> </a:t>
            </a:r>
          </a:p>
          <a:p>
            <a:r>
              <a:rPr lang="fr-FR" sz="3200" b="1" dirty="0" smtClean="0"/>
              <a:t>Charente-Maritime : bourse </a:t>
            </a:r>
            <a:r>
              <a:rPr lang="fr-FR" sz="3200" b="1" dirty="0"/>
              <a:t>de </a:t>
            </a:r>
            <a:r>
              <a:rPr lang="fr-FR" sz="3200" b="1" dirty="0">
                <a:solidFill>
                  <a:srgbClr val="0070C0"/>
                </a:solidFill>
              </a:rPr>
              <a:t>9600 € pour la 1ère année </a:t>
            </a:r>
            <a:r>
              <a:rPr lang="fr-FR" sz="3200" b="1" dirty="0" smtClean="0"/>
              <a:t>du </a:t>
            </a:r>
            <a:r>
              <a:rPr lang="fr-FR" sz="3200" b="1" dirty="0"/>
              <a:t>IIIème cycle, </a:t>
            </a:r>
            <a:r>
              <a:rPr lang="fr-FR" sz="3200" b="1" dirty="0">
                <a:solidFill>
                  <a:srgbClr val="0070C0"/>
                </a:solidFill>
              </a:rPr>
              <a:t>13200 € pour la 2ème </a:t>
            </a:r>
            <a:r>
              <a:rPr lang="fr-FR" sz="3200" b="1" dirty="0" smtClean="0">
                <a:solidFill>
                  <a:srgbClr val="0070C0"/>
                </a:solidFill>
              </a:rPr>
              <a:t>et </a:t>
            </a:r>
            <a:r>
              <a:rPr lang="fr-FR" sz="3200" b="1" dirty="0">
                <a:solidFill>
                  <a:srgbClr val="0070C0"/>
                </a:solidFill>
              </a:rPr>
              <a:t>19200 € pour la 3ème </a:t>
            </a:r>
            <a:r>
              <a:rPr lang="fr-FR" sz="3200" b="1" dirty="0" smtClean="0">
                <a:solidFill>
                  <a:srgbClr val="FF0000"/>
                </a:solidFill>
              </a:rPr>
              <a:t>si engagement </a:t>
            </a:r>
            <a:r>
              <a:rPr lang="fr-FR" sz="3200" b="1" dirty="0" smtClean="0"/>
              <a:t>d’installation dans </a:t>
            </a:r>
            <a:r>
              <a:rPr lang="fr-FR" sz="3200" b="1" dirty="0"/>
              <a:t>une zone de désertification </a:t>
            </a:r>
            <a:r>
              <a:rPr lang="fr-FR" sz="3200" b="1" dirty="0" smtClean="0"/>
              <a:t>médicale </a:t>
            </a:r>
            <a:r>
              <a:rPr lang="fr-FR" sz="3200" b="1" dirty="0">
                <a:solidFill>
                  <a:srgbClr val="FF0000"/>
                </a:solidFill>
              </a:rPr>
              <a:t>pendant </a:t>
            </a:r>
            <a:r>
              <a:rPr lang="fr-FR" sz="3200" b="1" dirty="0" smtClean="0">
                <a:solidFill>
                  <a:srgbClr val="FF0000"/>
                </a:solidFill>
              </a:rPr>
              <a:t>au </a:t>
            </a:r>
            <a:r>
              <a:rPr lang="fr-FR" sz="3200" b="1" dirty="0">
                <a:solidFill>
                  <a:srgbClr val="FF0000"/>
                </a:solidFill>
              </a:rPr>
              <a:t>moins quatre ans</a:t>
            </a:r>
            <a:r>
              <a:rPr lang="fr-FR" sz="3200" b="1" dirty="0" smtClean="0"/>
              <a:t>.</a:t>
            </a:r>
            <a:endParaRPr lang="fr-FR" sz="3200" b="1" dirty="0"/>
          </a:p>
        </p:txBody>
      </p:sp>
    </p:spTree>
    <p:extLst>
      <p:ext uri="{BB962C8B-B14F-4D97-AF65-F5344CB8AC3E}">
        <p14:creationId xmlns:p14="http://schemas.microsoft.com/office/powerpoint/2010/main" val="269240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95536" y="404664"/>
            <a:ext cx="849694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00B050"/>
                </a:solidFill>
              </a:rPr>
              <a:t>Le contrat d’engagement de service public (CESP)</a:t>
            </a:r>
          </a:p>
          <a:p>
            <a:endParaRPr lang="fr-FR" sz="3200" b="1" dirty="0" smtClean="0"/>
          </a:p>
          <a:p>
            <a:r>
              <a:rPr lang="fr-FR" sz="3200" b="1" dirty="0" smtClean="0">
                <a:solidFill>
                  <a:srgbClr val="0070C0"/>
                </a:solidFill>
              </a:rPr>
              <a:t>Allocation </a:t>
            </a:r>
            <a:r>
              <a:rPr lang="fr-FR" sz="3200" b="1" dirty="0">
                <a:solidFill>
                  <a:srgbClr val="0070C0"/>
                </a:solidFill>
              </a:rPr>
              <a:t>brute mensuelle de 1 200€ jusqu’à la fin </a:t>
            </a:r>
            <a:r>
              <a:rPr lang="fr-FR" sz="3200" b="1" dirty="0" smtClean="0">
                <a:solidFill>
                  <a:srgbClr val="0070C0"/>
                </a:solidFill>
              </a:rPr>
              <a:t>des </a:t>
            </a:r>
            <a:r>
              <a:rPr lang="fr-FR" sz="3200" b="1" dirty="0">
                <a:solidFill>
                  <a:srgbClr val="0070C0"/>
                </a:solidFill>
              </a:rPr>
              <a:t>études </a:t>
            </a:r>
            <a:r>
              <a:rPr lang="fr-FR" sz="3200" b="1" dirty="0"/>
              <a:t>et </a:t>
            </a:r>
            <a:r>
              <a:rPr lang="fr-FR" sz="3200" b="1" dirty="0" smtClean="0"/>
              <a:t>accompagnement </a:t>
            </a:r>
            <a:r>
              <a:rPr lang="fr-FR" sz="3200" b="1" dirty="0"/>
              <a:t>individualisé durant </a:t>
            </a:r>
            <a:r>
              <a:rPr lang="fr-FR" sz="3200" b="1" dirty="0" smtClean="0"/>
              <a:t>la </a:t>
            </a:r>
            <a:r>
              <a:rPr lang="fr-FR" sz="3200" b="1" dirty="0"/>
              <a:t>formation </a:t>
            </a:r>
            <a:r>
              <a:rPr lang="fr-FR" sz="3200" b="1" dirty="0" smtClean="0"/>
              <a:t>si engagement à </a:t>
            </a:r>
            <a:r>
              <a:rPr lang="fr-FR" sz="3200" b="1" dirty="0"/>
              <a:t>exercer </a:t>
            </a:r>
            <a:r>
              <a:rPr lang="fr-FR" sz="3200" b="1" dirty="0" smtClean="0"/>
              <a:t>dans </a:t>
            </a:r>
            <a:r>
              <a:rPr lang="fr-FR" sz="3200" b="1" dirty="0"/>
              <a:t>une spécialité </a:t>
            </a:r>
            <a:r>
              <a:rPr lang="fr-FR" sz="3200" b="1" dirty="0" smtClean="0"/>
              <a:t>déficitaire ou dans </a:t>
            </a:r>
            <a:r>
              <a:rPr lang="fr-FR" sz="3200" b="1" dirty="0"/>
              <a:t>une </a:t>
            </a:r>
            <a:r>
              <a:rPr lang="fr-FR" sz="3200" b="1" dirty="0" smtClean="0"/>
              <a:t>zone sous dotée et à </a:t>
            </a:r>
            <a:r>
              <a:rPr lang="fr-FR" sz="3200" b="1" dirty="0"/>
              <a:t>pratiquer un tarif conventionnel.</a:t>
            </a:r>
            <a:br>
              <a:rPr lang="fr-FR" sz="3200" b="1" dirty="0"/>
            </a:br>
            <a:r>
              <a:rPr lang="fr-FR" sz="3200" b="1" dirty="0" smtClean="0">
                <a:solidFill>
                  <a:srgbClr val="FF0000"/>
                </a:solidFill>
              </a:rPr>
              <a:t>Durée d’engagement égale à durée de perception de l’allocation avec un minimum de 2 ans</a:t>
            </a:r>
            <a:r>
              <a:rPr lang="fr-FR" sz="3200" b="1" dirty="0" smtClean="0"/>
              <a:t>. (Décret n° 2010-735 du 29 juin 2010 et Arrêté du 7 juin 2012</a:t>
            </a:r>
            <a:r>
              <a:rPr lang="fr-FR" sz="3200" b="1" dirty="0" smtClean="0"/>
              <a:t>.)</a:t>
            </a:r>
          </a:p>
          <a:p>
            <a:r>
              <a:rPr lang="fr-FR" sz="3200" b="1" dirty="0"/>
              <a:t>Objectif : 1 300 à 1 700 d’ici 2017.</a:t>
            </a:r>
            <a:endParaRPr lang="fr-FR" sz="3200" b="1" dirty="0"/>
          </a:p>
        </p:txBody>
      </p:sp>
    </p:spTree>
    <p:extLst>
      <p:ext uri="{BB962C8B-B14F-4D97-AF65-F5344CB8AC3E}">
        <p14:creationId xmlns:p14="http://schemas.microsoft.com/office/powerpoint/2010/main" val="13327361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67544" y="260648"/>
            <a:ext cx="828092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000" b="1" dirty="0" smtClean="0">
                <a:solidFill>
                  <a:srgbClr val="00B050"/>
                </a:solidFill>
              </a:rPr>
              <a:t>Soutien au </a:t>
            </a:r>
            <a:r>
              <a:rPr lang="fr-FR" sz="3000" b="1" dirty="0">
                <a:solidFill>
                  <a:srgbClr val="00B050"/>
                </a:solidFill>
              </a:rPr>
              <a:t>déploiement </a:t>
            </a:r>
            <a:r>
              <a:rPr lang="fr-FR" sz="3000" b="1" dirty="0" smtClean="0">
                <a:solidFill>
                  <a:srgbClr val="00B050"/>
                </a:solidFill>
              </a:rPr>
              <a:t> des </a:t>
            </a:r>
            <a:r>
              <a:rPr lang="fr-FR" sz="3000" b="1" dirty="0">
                <a:solidFill>
                  <a:srgbClr val="00B050"/>
                </a:solidFill>
              </a:rPr>
              <a:t>maisons de </a:t>
            </a:r>
            <a:r>
              <a:rPr lang="fr-FR" sz="3000" b="1" dirty="0" smtClean="0">
                <a:solidFill>
                  <a:srgbClr val="00B050"/>
                </a:solidFill>
              </a:rPr>
              <a:t>santé</a:t>
            </a:r>
            <a:r>
              <a:rPr lang="fr-FR" sz="3000" b="1" dirty="0" smtClean="0"/>
              <a:t>, structures permettant un exercice pluri-professionnel. </a:t>
            </a:r>
            <a:endParaRPr lang="fr-FR" sz="3000" b="1" dirty="0"/>
          </a:p>
          <a:p>
            <a:r>
              <a:rPr lang="fr-FR" sz="3000" b="1" dirty="0" smtClean="0"/>
              <a:t>Objectif : 800 en 2015, 1 000 en 2017.</a:t>
            </a:r>
          </a:p>
          <a:p>
            <a:r>
              <a:rPr lang="fr-FR" sz="3000" b="1" dirty="0" smtClean="0">
                <a:solidFill>
                  <a:srgbClr val="FF0000"/>
                </a:solidFill>
              </a:rPr>
              <a:t>Dispositif </a:t>
            </a:r>
            <a:r>
              <a:rPr lang="fr-FR" sz="3000" b="1" dirty="0">
                <a:solidFill>
                  <a:srgbClr val="FF0000"/>
                </a:solidFill>
              </a:rPr>
              <a:t>de financement </a:t>
            </a:r>
            <a:r>
              <a:rPr lang="fr-FR" sz="3000" b="1" dirty="0" smtClean="0">
                <a:solidFill>
                  <a:srgbClr val="FF0000"/>
                </a:solidFill>
              </a:rPr>
              <a:t>qui </a:t>
            </a:r>
            <a:r>
              <a:rPr lang="fr-FR" sz="3000" b="1" dirty="0">
                <a:solidFill>
                  <a:srgbClr val="FF0000"/>
                </a:solidFill>
              </a:rPr>
              <a:t>correspond, en moyenne, à 50 </a:t>
            </a:r>
            <a:r>
              <a:rPr lang="fr-FR" sz="3000" b="1" dirty="0" smtClean="0">
                <a:solidFill>
                  <a:srgbClr val="FF0000"/>
                </a:solidFill>
              </a:rPr>
              <a:t>000 € </a:t>
            </a:r>
            <a:r>
              <a:rPr lang="fr-FR" sz="3000" b="1" dirty="0">
                <a:solidFill>
                  <a:srgbClr val="FF0000"/>
                </a:solidFill>
              </a:rPr>
              <a:t>par </a:t>
            </a:r>
            <a:r>
              <a:rPr lang="fr-FR" sz="3000" b="1" dirty="0" smtClean="0">
                <a:solidFill>
                  <a:srgbClr val="FF0000"/>
                </a:solidFill>
              </a:rPr>
              <a:t>équipe</a:t>
            </a:r>
            <a:r>
              <a:rPr lang="fr-FR" sz="3000" b="1" dirty="0" smtClean="0"/>
              <a:t>.</a:t>
            </a:r>
          </a:p>
          <a:p>
            <a:r>
              <a:rPr lang="fr-FR" sz="3000" b="1" dirty="0" smtClean="0">
                <a:solidFill>
                  <a:srgbClr val="00B050"/>
                </a:solidFill>
              </a:rPr>
              <a:t>Création du statut de praticien territorial </a:t>
            </a:r>
            <a:r>
              <a:rPr lang="fr-FR" sz="3000" b="1" dirty="0">
                <a:solidFill>
                  <a:srgbClr val="00B050"/>
                </a:solidFill>
              </a:rPr>
              <a:t>de médecine </a:t>
            </a:r>
            <a:r>
              <a:rPr lang="fr-FR" sz="3000" b="1" dirty="0" smtClean="0">
                <a:solidFill>
                  <a:srgbClr val="00B050"/>
                </a:solidFill>
              </a:rPr>
              <a:t>générale (PTMG) </a:t>
            </a:r>
            <a:r>
              <a:rPr lang="fr-FR" sz="3000" b="1" dirty="0" smtClean="0"/>
              <a:t>qui permet </a:t>
            </a:r>
            <a:r>
              <a:rPr lang="fr-FR" sz="3000" b="1" dirty="0"/>
              <a:t>d’accompagner les jeunes médecins pendant les premières années de leur exercice. Il leur offre une </a:t>
            </a:r>
            <a:r>
              <a:rPr lang="fr-FR" sz="3000" b="1" dirty="0">
                <a:solidFill>
                  <a:srgbClr val="FF0000"/>
                </a:solidFill>
              </a:rPr>
              <a:t>garantie de revenus </a:t>
            </a:r>
            <a:r>
              <a:rPr lang="fr-FR" sz="3000" b="1" dirty="0" smtClean="0">
                <a:solidFill>
                  <a:srgbClr val="FF0000"/>
                </a:solidFill>
              </a:rPr>
              <a:t>(4600 </a:t>
            </a:r>
            <a:r>
              <a:rPr lang="fr-FR" sz="3000" b="1" dirty="0">
                <a:solidFill>
                  <a:srgbClr val="FF0000"/>
                </a:solidFill>
              </a:rPr>
              <a:t>€</a:t>
            </a:r>
            <a:r>
              <a:rPr lang="fr-FR" sz="3000" b="1" dirty="0" smtClean="0">
                <a:solidFill>
                  <a:srgbClr val="FF0000"/>
                </a:solidFill>
              </a:rPr>
              <a:t> </a:t>
            </a:r>
            <a:r>
              <a:rPr lang="fr-FR" sz="3000" b="1" dirty="0">
                <a:solidFill>
                  <a:srgbClr val="FF0000"/>
                </a:solidFill>
              </a:rPr>
              <a:t>par </a:t>
            </a:r>
            <a:r>
              <a:rPr lang="fr-FR" sz="3000" b="1" dirty="0" smtClean="0">
                <a:solidFill>
                  <a:srgbClr val="FF0000"/>
                </a:solidFill>
              </a:rPr>
              <a:t>mois) </a:t>
            </a:r>
            <a:r>
              <a:rPr lang="fr-FR" sz="3000" dirty="0">
                <a:solidFill>
                  <a:srgbClr val="FF0000"/>
                </a:solidFill>
              </a:rPr>
              <a:t/>
            </a:r>
            <a:br>
              <a:rPr lang="fr-FR" sz="3000" dirty="0">
                <a:solidFill>
                  <a:srgbClr val="FF0000"/>
                </a:solidFill>
              </a:rPr>
            </a:br>
            <a:r>
              <a:rPr lang="fr-FR" sz="3000" b="1" dirty="0" smtClean="0">
                <a:solidFill>
                  <a:srgbClr val="FF0000"/>
                </a:solidFill>
              </a:rPr>
              <a:t>et </a:t>
            </a:r>
            <a:r>
              <a:rPr lang="fr-FR" sz="3000" b="1" dirty="0">
                <a:solidFill>
                  <a:srgbClr val="FF0000"/>
                </a:solidFill>
              </a:rPr>
              <a:t>une protection sociale </a:t>
            </a:r>
            <a:r>
              <a:rPr lang="fr-FR" sz="3000" b="1" dirty="0" smtClean="0">
                <a:solidFill>
                  <a:srgbClr val="FF0000"/>
                </a:solidFill>
              </a:rPr>
              <a:t>améliorée.</a:t>
            </a:r>
            <a:r>
              <a:rPr lang="fr-FR" sz="3000" b="1" dirty="0" smtClean="0"/>
              <a:t> Environ 200 contrats en 2013</a:t>
            </a:r>
            <a:r>
              <a:rPr lang="fr-FR" sz="3000" dirty="0"/>
              <a:t> </a:t>
            </a:r>
            <a:r>
              <a:rPr lang="fr-FR" sz="3000" b="1" dirty="0"/>
              <a:t>et 2014, 450 en </a:t>
            </a:r>
            <a:r>
              <a:rPr lang="fr-FR" sz="3000" b="1" dirty="0" smtClean="0"/>
              <a:t>2015,</a:t>
            </a:r>
          </a:p>
          <a:p>
            <a:r>
              <a:rPr lang="fr-FR" sz="3000" b="1" dirty="0" smtClean="0"/>
              <a:t>Objectif : 1 000 d’ici 2017</a:t>
            </a:r>
            <a:r>
              <a:rPr lang="fr-FR" sz="3000" b="1" dirty="0" smtClean="0"/>
              <a:t>.</a:t>
            </a:r>
            <a:endParaRPr lang="fr-FR" sz="3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23368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67544" y="260648"/>
            <a:ext cx="835292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00B050"/>
                </a:solidFill>
              </a:rPr>
              <a:t>"prime d'engagement", </a:t>
            </a:r>
            <a:r>
              <a:rPr lang="fr-FR" sz="3200" b="1" dirty="0"/>
              <a:t>de "plusieurs mois de salaire", </a:t>
            </a:r>
            <a:r>
              <a:rPr lang="fr-FR" sz="3200" b="1" dirty="0" smtClean="0"/>
              <a:t>instaurée </a:t>
            </a:r>
            <a:r>
              <a:rPr lang="fr-FR" sz="3200" b="1" dirty="0"/>
              <a:t>pour les "jeunes qui font le choix de prendre un poste dans un secteur </a:t>
            </a:r>
            <a:r>
              <a:rPr lang="fr-FR" sz="3200" b="1" dirty="0" smtClean="0"/>
              <a:t>sous doté </a:t>
            </a:r>
            <a:r>
              <a:rPr lang="fr-FR" sz="3200" b="1" dirty="0"/>
              <a:t>ou dans une </a:t>
            </a:r>
            <a:r>
              <a:rPr lang="fr-FR" sz="3200" b="1" dirty="0" smtClean="0"/>
              <a:t>spécialité en </a:t>
            </a:r>
            <a:r>
              <a:rPr lang="fr-FR" sz="3200" b="1" dirty="0" smtClean="0"/>
              <a:t>sous-effectif.</a:t>
            </a:r>
          </a:p>
          <a:p>
            <a:endParaRPr lang="fr-FR" sz="3200" b="1" dirty="0" smtClean="0"/>
          </a:p>
          <a:p>
            <a:r>
              <a:rPr lang="fr-FR" sz="3200" b="1" dirty="0" smtClean="0"/>
              <a:t>et </a:t>
            </a:r>
            <a:r>
              <a:rPr lang="fr-FR" sz="3200" b="1" dirty="0">
                <a:solidFill>
                  <a:srgbClr val="00B050"/>
                </a:solidFill>
              </a:rPr>
              <a:t>"prime d'exercice territorial" </a:t>
            </a:r>
            <a:r>
              <a:rPr lang="fr-FR" sz="3200" b="1" dirty="0"/>
              <a:t>pour les 15.000 praticiens hospitaliers (PH) qui travailleront sur plusieurs sites, dans le cadre des groupements hospitaliers de territoires (GHT) prévus dans la loi santé</a:t>
            </a:r>
            <a:r>
              <a:rPr lang="fr-FR" sz="3200" b="1" dirty="0" smtClean="0"/>
              <a:t>. </a:t>
            </a:r>
            <a:r>
              <a:rPr lang="fr-FR" sz="3200" b="1" dirty="0"/>
              <a:t>(Annonce de </a:t>
            </a:r>
            <a:r>
              <a:rPr lang="fr-FR" sz="3200" b="1" dirty="0" err="1"/>
              <a:t>Marisol</a:t>
            </a:r>
            <a:r>
              <a:rPr lang="fr-FR" sz="3200" b="1" dirty="0"/>
              <a:t> Touraine, le 21 octobre 2015, à l'Assemblée </a:t>
            </a:r>
            <a:r>
              <a:rPr lang="fr-FR" sz="3200" b="1" dirty="0" smtClean="0"/>
              <a:t>Nationale)</a:t>
            </a:r>
            <a:endParaRPr lang="fr-FR" sz="3200" b="1" dirty="0"/>
          </a:p>
        </p:txBody>
      </p:sp>
    </p:spTree>
    <p:extLst>
      <p:ext uri="{BB962C8B-B14F-4D97-AF65-F5344CB8AC3E}">
        <p14:creationId xmlns:p14="http://schemas.microsoft.com/office/powerpoint/2010/main" val="24273147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95536" y="260648"/>
            <a:ext cx="849694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/>
              <a:t>Face aux déserts médicaux, </a:t>
            </a:r>
            <a:r>
              <a:rPr lang="fr-FR" sz="3200" b="1" dirty="0" smtClean="0">
                <a:solidFill>
                  <a:srgbClr val="0070C0"/>
                </a:solidFill>
              </a:rPr>
              <a:t>la politique de santé s’est limitée depuis plus d’une décennie à un ensemble de mesures incitatives </a:t>
            </a:r>
            <a:r>
              <a:rPr lang="fr-FR" sz="3200" b="1" dirty="0" smtClean="0">
                <a:solidFill>
                  <a:srgbClr val="FF0000"/>
                </a:solidFill>
              </a:rPr>
              <a:t>dont l’impact reste limité</a:t>
            </a:r>
            <a:r>
              <a:rPr lang="fr-FR" sz="3200" b="1" dirty="0" smtClean="0"/>
              <a:t> et ne compense pas les départs en retraite liés à la pyramide des âges des médecins et praticiens en exercice.</a:t>
            </a:r>
          </a:p>
          <a:p>
            <a:endParaRPr lang="fr-FR" sz="3200" b="1" dirty="0"/>
          </a:p>
          <a:p>
            <a:r>
              <a:rPr lang="fr-FR" sz="3200" b="1" dirty="0" smtClean="0">
                <a:solidFill>
                  <a:srgbClr val="FF0000"/>
                </a:solidFill>
              </a:rPr>
              <a:t>Les différences de densité médicale et les déserts médicaux subsistent et s’amplifient dans certains territoires</a:t>
            </a:r>
            <a:r>
              <a:rPr lang="fr-FR" sz="3200" b="1" dirty="0" smtClean="0"/>
              <a:t>.</a:t>
            </a:r>
            <a:endParaRPr lang="fr-FR" sz="3200" b="1" dirty="0"/>
          </a:p>
        </p:txBody>
      </p:sp>
    </p:spTree>
    <p:extLst>
      <p:ext uri="{BB962C8B-B14F-4D97-AF65-F5344CB8AC3E}">
        <p14:creationId xmlns:p14="http://schemas.microsoft.com/office/powerpoint/2010/main" val="20223669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92562" y="332656"/>
            <a:ext cx="8499917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/>
              <a:t>Un récent rapport du Sénat résume la situation :</a:t>
            </a:r>
          </a:p>
          <a:p>
            <a:r>
              <a:rPr lang="fr-FR" sz="3200" b="1" dirty="0" smtClean="0"/>
              <a:t>« </a:t>
            </a:r>
            <a:r>
              <a:rPr lang="fr-FR" sz="3200" b="1" i="1" dirty="0" smtClean="0"/>
              <a:t>La </a:t>
            </a:r>
            <a:r>
              <a:rPr lang="fr-FR" sz="3200" b="1" i="1" dirty="0"/>
              <a:t>demande de soins de la population tend à augmenter </a:t>
            </a:r>
            <a:r>
              <a:rPr lang="fr-FR" sz="3200" b="1" i="1" dirty="0" smtClean="0"/>
              <a:t>.</a:t>
            </a:r>
          </a:p>
          <a:p>
            <a:r>
              <a:rPr lang="fr-FR" sz="3200" b="1" i="1" dirty="0" smtClean="0"/>
              <a:t>Les </a:t>
            </a:r>
            <a:r>
              <a:rPr lang="fr-FR" sz="3200" b="1" i="1" dirty="0"/>
              <a:t>projections de la démographie médicale sont défavorables à moyen terme </a:t>
            </a:r>
            <a:r>
              <a:rPr lang="fr-FR" sz="3200" b="1" i="1" dirty="0" smtClean="0"/>
              <a:t>.</a:t>
            </a:r>
          </a:p>
          <a:p>
            <a:r>
              <a:rPr lang="fr-FR" sz="3200" b="1" i="1" dirty="0" smtClean="0"/>
              <a:t>Le </a:t>
            </a:r>
            <a:r>
              <a:rPr lang="fr-FR" sz="3200" b="1" i="1" dirty="0"/>
              <a:t>temps d’exercice médical effectivement disponible tend à se </a:t>
            </a:r>
            <a:r>
              <a:rPr lang="fr-FR" sz="3200" b="1" i="1" dirty="0" smtClean="0"/>
              <a:t>réduire.</a:t>
            </a:r>
          </a:p>
          <a:p>
            <a:r>
              <a:rPr lang="fr-FR" sz="3200" b="1" i="1" dirty="0" smtClean="0"/>
              <a:t>Les </a:t>
            </a:r>
            <a:r>
              <a:rPr lang="fr-FR" sz="3200" b="1" i="1" dirty="0"/>
              <a:t>critères </a:t>
            </a:r>
            <a:r>
              <a:rPr lang="fr-FR" sz="3200" b="1" i="1" dirty="0" smtClean="0"/>
              <a:t>de </a:t>
            </a:r>
            <a:r>
              <a:rPr lang="fr-FR" sz="3200" b="1" i="1" dirty="0"/>
              <a:t>choix du lieu d’installation sont défavorables aux zones </a:t>
            </a:r>
            <a:r>
              <a:rPr lang="fr-FR" sz="3200" b="1" i="1" dirty="0" smtClean="0"/>
              <a:t>fragilisées.</a:t>
            </a:r>
          </a:p>
          <a:p>
            <a:r>
              <a:rPr lang="fr-FR" sz="3200" b="1" i="1" dirty="0" smtClean="0">
                <a:solidFill>
                  <a:srgbClr val="FF0000"/>
                </a:solidFill>
              </a:rPr>
              <a:t>Les mesures incitatives n’ont pas eu d’effets décisifs</a:t>
            </a:r>
            <a:r>
              <a:rPr lang="fr-FR" sz="3200" b="1" i="1" dirty="0" smtClean="0"/>
              <a:t>.</a:t>
            </a:r>
            <a:r>
              <a:rPr lang="fr-FR" sz="3200" b="1" dirty="0" smtClean="0"/>
              <a:t> » Il aboutit à la conclusions que «</a:t>
            </a:r>
            <a:r>
              <a:rPr lang="fr-FR" sz="3200" b="1" dirty="0" smtClean="0">
                <a:solidFill>
                  <a:srgbClr val="FF0000"/>
                </a:solidFill>
              </a:rPr>
              <a:t> </a:t>
            </a:r>
            <a:r>
              <a:rPr lang="fr-FR" sz="3200" b="1" i="1" dirty="0" smtClean="0">
                <a:solidFill>
                  <a:srgbClr val="FF0000"/>
                </a:solidFill>
              </a:rPr>
              <a:t>des mesures plus volontaristes sont indispensables</a:t>
            </a:r>
            <a:r>
              <a:rPr lang="fr-FR" sz="3200" b="1" dirty="0" smtClean="0"/>
              <a:t>. »</a:t>
            </a:r>
            <a:r>
              <a:rPr lang="fr-FR" sz="3200" dirty="0" smtClean="0">
                <a:latin typeface="Calibri" pitchFamily="34" charset="0"/>
              </a:rPr>
              <a:t> </a:t>
            </a:r>
            <a:endParaRPr lang="fr-FR" sz="32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8825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23528" y="332656"/>
            <a:ext cx="864096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/>
              <a:t>Ce constat est assorti de diverses propositions parmi lesquelles :</a:t>
            </a:r>
          </a:p>
          <a:p>
            <a:r>
              <a:rPr lang="fr-FR" sz="3200" b="1" dirty="0" smtClean="0"/>
              <a:t>« </a:t>
            </a:r>
            <a:r>
              <a:rPr lang="fr-FR" sz="3200" b="1" i="1" dirty="0" smtClean="0"/>
              <a:t>Rémunérer différemment les médecins,</a:t>
            </a:r>
          </a:p>
          <a:p>
            <a:r>
              <a:rPr lang="fr-FR" sz="3200" b="1" i="1" dirty="0" smtClean="0"/>
              <a:t>Développer des formes de médecine salariée,</a:t>
            </a:r>
          </a:p>
          <a:p>
            <a:r>
              <a:rPr lang="fr-FR" sz="3200" b="1" i="1" dirty="0" smtClean="0"/>
              <a:t>Encourager le développement de la télémédecine, </a:t>
            </a:r>
          </a:p>
          <a:p>
            <a:r>
              <a:rPr lang="fr-FR" sz="3200" b="1" i="1" dirty="0" smtClean="0">
                <a:solidFill>
                  <a:srgbClr val="FF0000"/>
                </a:solidFill>
              </a:rPr>
              <a:t>Étendre aux médecins le conventionnement sélectif en fonction des zones d’installation</a:t>
            </a:r>
            <a:r>
              <a:rPr lang="fr-FR" sz="3200" b="1" i="1" dirty="0" smtClean="0"/>
              <a:t>, </a:t>
            </a:r>
            <a:r>
              <a:rPr lang="fr-FR" sz="3200" b="1" i="1" dirty="0" smtClean="0">
                <a:solidFill>
                  <a:srgbClr val="FF0000"/>
                </a:solidFill>
              </a:rPr>
              <a:t>Instaurer, en début de carrière, une obligation de service dans les zones particulièrement sous dotées pour les spécialistes</a:t>
            </a:r>
            <a:r>
              <a:rPr lang="fr-FR" sz="3200" b="1" i="1" dirty="0" smtClean="0"/>
              <a:t> et </a:t>
            </a:r>
            <a:r>
              <a:rPr lang="fr-FR" sz="3200" b="1" i="1" dirty="0" smtClean="0">
                <a:solidFill>
                  <a:srgbClr val="FF0000"/>
                </a:solidFill>
              </a:rPr>
              <a:t>une obligation d’exercer en zone sous dotée pour les généralistes.</a:t>
            </a:r>
            <a:r>
              <a:rPr lang="fr-FR" sz="3200" b="1" i="1" dirty="0" smtClean="0"/>
              <a:t> </a:t>
            </a:r>
            <a:r>
              <a:rPr lang="fr-FR" sz="3200" b="1" dirty="0" smtClean="0"/>
              <a:t>» </a:t>
            </a:r>
            <a:endParaRPr lang="fr-FR" sz="3200" b="1" dirty="0"/>
          </a:p>
        </p:txBody>
      </p:sp>
    </p:spTree>
    <p:extLst>
      <p:ext uri="{BB962C8B-B14F-4D97-AF65-F5344CB8AC3E}">
        <p14:creationId xmlns:p14="http://schemas.microsoft.com/office/powerpoint/2010/main" val="41543156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67544" y="260648"/>
            <a:ext cx="8424936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/>
              <a:t>Position de la </a:t>
            </a:r>
            <a:r>
              <a:rPr lang="fr-FR" sz="3200" b="1" dirty="0" smtClean="0"/>
              <a:t>CN avant les rencontres de CREIL</a:t>
            </a:r>
            <a:endParaRPr lang="fr-FR" sz="3200" b="1" dirty="0"/>
          </a:p>
          <a:p>
            <a:r>
              <a:rPr lang="fr-FR" sz="3200" b="1" dirty="0" smtClean="0"/>
              <a:t>«  </a:t>
            </a:r>
            <a:r>
              <a:rPr lang="fr-FR" sz="3200" b="1" i="1" dirty="0"/>
              <a:t>La notion de "désert médical" </a:t>
            </a:r>
            <a:r>
              <a:rPr lang="fr-FR" sz="3200" b="1" i="1" dirty="0" smtClean="0"/>
              <a:t>concerne à la fois </a:t>
            </a:r>
            <a:r>
              <a:rPr lang="fr-FR" sz="3200" b="1" i="1" dirty="0" smtClean="0">
                <a:solidFill>
                  <a:srgbClr val="FF0000"/>
                </a:solidFill>
              </a:rPr>
              <a:t>la </a:t>
            </a:r>
            <a:r>
              <a:rPr lang="fr-FR" sz="3200" b="1" i="1" dirty="0">
                <a:solidFill>
                  <a:srgbClr val="FF0000"/>
                </a:solidFill>
              </a:rPr>
              <a:t>médecine ambulatoire </a:t>
            </a:r>
            <a:r>
              <a:rPr lang="fr-FR" sz="3200" b="1" i="1" dirty="0" smtClean="0">
                <a:solidFill>
                  <a:srgbClr val="FF0000"/>
                </a:solidFill>
              </a:rPr>
              <a:t>et l'hôpital </a:t>
            </a:r>
            <a:r>
              <a:rPr lang="fr-FR" sz="3200" b="1" i="1" dirty="0">
                <a:solidFill>
                  <a:srgbClr val="FF0000"/>
                </a:solidFill>
              </a:rPr>
              <a:t>public </a:t>
            </a:r>
            <a:r>
              <a:rPr lang="fr-FR" sz="3200" b="1" i="1" dirty="0"/>
              <a:t>: les deux </a:t>
            </a:r>
            <a:r>
              <a:rPr lang="fr-FR" sz="3200" b="1" i="1" dirty="0">
                <a:solidFill>
                  <a:srgbClr val="FF0000"/>
                </a:solidFill>
              </a:rPr>
              <a:t>souffrent </a:t>
            </a:r>
            <a:r>
              <a:rPr lang="fr-FR" sz="3200" b="1" i="1" dirty="0" smtClean="0">
                <a:solidFill>
                  <a:srgbClr val="FF0000"/>
                </a:solidFill>
              </a:rPr>
              <a:t>d’un </a:t>
            </a:r>
            <a:r>
              <a:rPr lang="fr-FR" sz="3200" b="1" i="1" dirty="0">
                <a:solidFill>
                  <a:srgbClr val="FF0000"/>
                </a:solidFill>
              </a:rPr>
              <a:t>manque de personnels </a:t>
            </a:r>
            <a:r>
              <a:rPr lang="fr-FR" sz="3200" b="1" i="1" dirty="0"/>
              <a:t>(médicaux et non médicaux), ce qui sert d'ailleurs trop souvent de prétexte aux fermetures de </a:t>
            </a:r>
            <a:r>
              <a:rPr lang="fr-FR" sz="3200" b="1" i="1" dirty="0" smtClean="0"/>
              <a:t>services à l’hôpital. </a:t>
            </a:r>
          </a:p>
          <a:p>
            <a:endParaRPr lang="fr-FR" sz="3200" b="1" i="1" dirty="0"/>
          </a:p>
          <a:p>
            <a:r>
              <a:rPr lang="fr-FR" sz="3200" b="1" i="1" dirty="0"/>
              <a:t> Fournir en personnel les hôpitaux et territoires qui en ont besoin nécessite </a:t>
            </a:r>
            <a:r>
              <a:rPr lang="fr-FR" sz="3200" b="1" i="1" dirty="0" smtClean="0"/>
              <a:t>de </a:t>
            </a:r>
            <a:r>
              <a:rPr lang="fr-FR" sz="3200" b="1" i="1" dirty="0">
                <a:solidFill>
                  <a:srgbClr val="FF0000"/>
                </a:solidFill>
              </a:rPr>
              <a:t>revoir la liberté d'installation qui n'est défendable ni sur le plan éthique, ni sur le plan politique, ni sur le plan social, ni sur le plan </a:t>
            </a:r>
            <a:r>
              <a:rPr lang="fr-FR" sz="3200" b="1" i="1" dirty="0" smtClean="0">
                <a:solidFill>
                  <a:srgbClr val="FF0000"/>
                </a:solidFill>
              </a:rPr>
              <a:t>sanitaire</a:t>
            </a:r>
            <a:r>
              <a:rPr lang="fr-FR" sz="3200" b="1" i="1" dirty="0" smtClean="0"/>
              <a:t>. </a:t>
            </a:r>
            <a:endParaRPr lang="fr-FR" sz="3200" b="1" i="1" dirty="0"/>
          </a:p>
        </p:txBody>
      </p:sp>
    </p:spTree>
    <p:extLst>
      <p:ext uri="{BB962C8B-B14F-4D97-AF65-F5344CB8AC3E}">
        <p14:creationId xmlns:p14="http://schemas.microsoft.com/office/powerpoint/2010/main" val="7952470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95536" y="260648"/>
            <a:ext cx="842493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i="1" dirty="0" smtClean="0"/>
              <a:t>La règle qui prévaut pour tous les autres domaines de responsabilité de l’État ne doit pas faire exception en matière de santé </a:t>
            </a:r>
            <a:r>
              <a:rPr lang="fr-FR" sz="3200" b="1" i="1" dirty="0" smtClean="0">
                <a:solidFill>
                  <a:srgbClr val="FF0000"/>
                </a:solidFill>
              </a:rPr>
              <a:t>d’où notre exigence d’une régulation de l’installation des médecins et notre demande</a:t>
            </a:r>
            <a:r>
              <a:rPr lang="fr-FR" sz="3200" b="1" i="1" dirty="0" smtClean="0"/>
              <a:t>  :</a:t>
            </a:r>
          </a:p>
          <a:p>
            <a:endParaRPr lang="fr-FR" sz="3200" b="1" i="1" dirty="0" smtClean="0"/>
          </a:p>
          <a:p>
            <a:r>
              <a:rPr lang="fr-FR" sz="3200" b="1" i="1" dirty="0" smtClean="0">
                <a:solidFill>
                  <a:srgbClr val="FF0000"/>
                </a:solidFill>
              </a:rPr>
              <a:t>nomination pour un temps donné (de 3 à 5 ans) des professionnels de santé en fonction des besoins collectifs et non pas des intérêts privés.</a:t>
            </a:r>
            <a:r>
              <a:rPr lang="fr-FR" sz="3200" b="1" dirty="0" smtClean="0"/>
              <a:t> » </a:t>
            </a:r>
          </a:p>
          <a:p>
            <a:endParaRPr lang="fr-FR" sz="3200" dirty="0" smtClean="0"/>
          </a:p>
          <a:p>
            <a:r>
              <a:rPr lang="fr-FR" sz="3200" dirty="0" smtClean="0"/>
              <a:t> </a:t>
            </a:r>
            <a:r>
              <a:rPr lang="fr-FR" sz="2400" b="1" dirty="0" smtClean="0"/>
              <a:t>Lettre ouverte à </a:t>
            </a:r>
            <a:r>
              <a:rPr lang="fr-FR" sz="2400" b="1" dirty="0" err="1" smtClean="0"/>
              <a:t>Marisol</a:t>
            </a:r>
            <a:r>
              <a:rPr lang="fr-FR" sz="2400" b="1" dirty="0" smtClean="0"/>
              <a:t> TOURAINE du 16 </a:t>
            </a:r>
            <a:r>
              <a:rPr lang="fr-FR" sz="2400" b="1" dirty="0"/>
              <a:t>décembre 2012 </a:t>
            </a:r>
          </a:p>
        </p:txBody>
      </p:sp>
    </p:spTree>
    <p:extLst>
      <p:ext uri="{BB962C8B-B14F-4D97-AF65-F5344CB8AC3E}">
        <p14:creationId xmlns:p14="http://schemas.microsoft.com/office/powerpoint/2010/main" val="386042605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</TotalTime>
  <Words>1024</Words>
  <Application>Microsoft Office PowerPoint</Application>
  <PresentationFormat>Affichage à l'écran (4:3)</PresentationFormat>
  <Paragraphs>74</Paragraphs>
  <Slides>24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Thème Office</vt:lpstr>
      <vt:lpstr>LA DEMOGRAPHIE MEDICALE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Rolland</dc:creator>
  <cp:lastModifiedBy>Rolland</cp:lastModifiedBy>
  <cp:revision>40</cp:revision>
  <dcterms:created xsi:type="dcterms:W3CDTF">2015-11-04T08:33:14Z</dcterms:created>
  <dcterms:modified xsi:type="dcterms:W3CDTF">2015-11-17T07:49:02Z</dcterms:modified>
</cp:coreProperties>
</file>