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4.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5.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6.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charts/chart3.xml" ContentType="application/vnd.openxmlformats-officedocument.drawingml.chart+xml"/>
  <Override PartName="/ppt/theme/themeOverride3.xml" ContentType="application/vnd.openxmlformats-officedocument.themeOverr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charts/chart6.xml" ContentType="application/vnd.openxmlformats-officedocument.drawingml.chart+xml"/>
  <Override PartName="/ppt/theme/themeOverride6.xml" ContentType="application/vnd.openxmlformats-officedocument.themeOverrid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Override PartName="/ppt/charts/colors5.xml" ContentType="application/vnd.ms-office.chartcolorstyle+xml"/>
  <Override PartName="/ppt/charts/style5.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99" r:id="rId4"/>
    <p:sldMasterId id="2147484540" r:id="rId5"/>
    <p:sldMasterId id="2147484542" r:id="rId6"/>
    <p:sldMasterId id="2147484568" r:id="rId7"/>
    <p:sldMasterId id="2147484594" r:id="rId8"/>
    <p:sldMasterId id="2147484620" r:id="rId9"/>
    <p:sldMasterId id="2147484646" r:id="rId10"/>
  </p:sldMasterIdLst>
  <p:notesMasterIdLst>
    <p:notesMasterId r:id="rId70"/>
  </p:notesMasterIdLst>
  <p:handoutMasterIdLst>
    <p:handoutMasterId r:id="rId71"/>
  </p:handoutMasterIdLst>
  <p:sldIdLst>
    <p:sldId id="256" r:id="rId11"/>
    <p:sldId id="657" r:id="rId12"/>
    <p:sldId id="656" r:id="rId13"/>
    <p:sldId id="257" r:id="rId14"/>
    <p:sldId id="263" r:id="rId15"/>
    <p:sldId id="260" r:id="rId16"/>
    <p:sldId id="312" r:id="rId17"/>
    <p:sldId id="278" r:id="rId18"/>
    <p:sldId id="279" r:id="rId19"/>
    <p:sldId id="268" r:id="rId20"/>
    <p:sldId id="318" r:id="rId21"/>
    <p:sldId id="654" r:id="rId22"/>
    <p:sldId id="313" r:id="rId23"/>
    <p:sldId id="288" r:id="rId24"/>
    <p:sldId id="319" r:id="rId25"/>
    <p:sldId id="289" r:id="rId26"/>
    <p:sldId id="287" r:id="rId27"/>
    <p:sldId id="314" r:id="rId28"/>
    <p:sldId id="290" r:id="rId29"/>
    <p:sldId id="272" r:id="rId30"/>
    <p:sldId id="274" r:id="rId31"/>
    <p:sldId id="276" r:id="rId32"/>
    <p:sldId id="293" r:id="rId33"/>
    <p:sldId id="338" r:id="rId34"/>
    <p:sldId id="322" r:id="rId35"/>
    <p:sldId id="320" r:id="rId36"/>
    <p:sldId id="321" r:id="rId37"/>
    <p:sldId id="315" r:id="rId38"/>
    <p:sldId id="324" r:id="rId39"/>
    <p:sldId id="325" r:id="rId40"/>
    <p:sldId id="335" r:id="rId41"/>
    <p:sldId id="336" r:id="rId42"/>
    <p:sldId id="294" r:id="rId43"/>
    <p:sldId id="297" r:id="rId44"/>
    <p:sldId id="298" r:id="rId45"/>
    <p:sldId id="299" r:id="rId46"/>
    <p:sldId id="291" r:id="rId47"/>
    <p:sldId id="300" r:id="rId48"/>
    <p:sldId id="301" r:id="rId49"/>
    <p:sldId id="302" r:id="rId50"/>
    <p:sldId id="303" r:id="rId51"/>
    <p:sldId id="265" r:id="rId52"/>
    <p:sldId id="269" r:id="rId53"/>
    <p:sldId id="270" r:id="rId54"/>
    <p:sldId id="304" r:id="rId55"/>
    <p:sldId id="305" r:id="rId56"/>
    <p:sldId id="306" r:id="rId57"/>
    <p:sldId id="307" r:id="rId58"/>
    <p:sldId id="273" r:id="rId59"/>
    <p:sldId id="308" r:id="rId60"/>
    <p:sldId id="264" r:id="rId61"/>
    <p:sldId id="309" r:id="rId62"/>
    <p:sldId id="275" r:id="rId63"/>
    <p:sldId id="337" r:id="rId64"/>
    <p:sldId id="326" r:id="rId65"/>
    <p:sldId id="327" r:id="rId66"/>
    <p:sldId id="328" r:id="rId67"/>
    <p:sldId id="339" r:id="rId68"/>
    <p:sldId id="259" r:id="rId69"/>
  </p:sldIdLst>
  <p:sldSz cx="10693400" cy="7561263"/>
  <p:notesSz cx="6797675" cy="9926638"/>
  <p:defaultTextStyle>
    <a:defPPr>
      <a:defRPr lang="fr-FR"/>
    </a:defPPr>
    <a:lvl1pPr algn="l" rtl="0" fontAlgn="base">
      <a:spcBef>
        <a:spcPct val="0"/>
      </a:spcBef>
      <a:spcAft>
        <a:spcPct val="0"/>
      </a:spcAft>
      <a:defRPr sz="2100" kern="1200">
        <a:solidFill>
          <a:srgbClr val="000000"/>
        </a:solidFill>
        <a:latin typeface="Univers" pitchFamily="34" charset="0"/>
        <a:ea typeface="ＭＳ Ｐゴシック" pitchFamily="34" charset="-128"/>
        <a:cs typeface="Arial" charset="0"/>
      </a:defRPr>
    </a:lvl1pPr>
    <a:lvl2pPr marL="475991" algn="l" rtl="0" fontAlgn="base">
      <a:spcBef>
        <a:spcPct val="0"/>
      </a:spcBef>
      <a:spcAft>
        <a:spcPct val="0"/>
      </a:spcAft>
      <a:defRPr sz="2100" kern="1200">
        <a:solidFill>
          <a:srgbClr val="000000"/>
        </a:solidFill>
        <a:latin typeface="Univers" pitchFamily="34" charset="0"/>
        <a:ea typeface="ＭＳ Ｐゴシック" pitchFamily="34" charset="-128"/>
        <a:cs typeface="Arial" charset="0"/>
      </a:defRPr>
    </a:lvl2pPr>
    <a:lvl3pPr marL="951982" algn="l" rtl="0" fontAlgn="base">
      <a:spcBef>
        <a:spcPct val="0"/>
      </a:spcBef>
      <a:spcAft>
        <a:spcPct val="0"/>
      </a:spcAft>
      <a:defRPr sz="2100" kern="1200">
        <a:solidFill>
          <a:srgbClr val="000000"/>
        </a:solidFill>
        <a:latin typeface="Univers" pitchFamily="34" charset="0"/>
        <a:ea typeface="ＭＳ Ｐゴシック" pitchFamily="34" charset="-128"/>
        <a:cs typeface="Arial" charset="0"/>
      </a:defRPr>
    </a:lvl3pPr>
    <a:lvl4pPr marL="1427973" algn="l" rtl="0" fontAlgn="base">
      <a:spcBef>
        <a:spcPct val="0"/>
      </a:spcBef>
      <a:spcAft>
        <a:spcPct val="0"/>
      </a:spcAft>
      <a:defRPr sz="2100" kern="1200">
        <a:solidFill>
          <a:srgbClr val="000000"/>
        </a:solidFill>
        <a:latin typeface="Univers" pitchFamily="34" charset="0"/>
        <a:ea typeface="ＭＳ Ｐゴシック" pitchFamily="34" charset="-128"/>
        <a:cs typeface="Arial" charset="0"/>
      </a:defRPr>
    </a:lvl4pPr>
    <a:lvl5pPr marL="1903964" algn="l" rtl="0" fontAlgn="base">
      <a:spcBef>
        <a:spcPct val="0"/>
      </a:spcBef>
      <a:spcAft>
        <a:spcPct val="0"/>
      </a:spcAft>
      <a:defRPr sz="2100" kern="1200">
        <a:solidFill>
          <a:srgbClr val="000000"/>
        </a:solidFill>
        <a:latin typeface="Univers" pitchFamily="34" charset="0"/>
        <a:ea typeface="ＭＳ Ｐゴシック" pitchFamily="34" charset="-128"/>
        <a:cs typeface="Arial" charset="0"/>
      </a:defRPr>
    </a:lvl5pPr>
    <a:lvl6pPr marL="2379955" algn="l" defTabSz="951982" rtl="0" eaLnBrk="1" latinLnBrk="0" hangingPunct="1">
      <a:defRPr sz="2100" kern="1200">
        <a:solidFill>
          <a:srgbClr val="000000"/>
        </a:solidFill>
        <a:latin typeface="Univers" pitchFamily="34" charset="0"/>
        <a:ea typeface="ＭＳ Ｐゴシック" pitchFamily="34" charset="-128"/>
        <a:cs typeface="Arial" charset="0"/>
      </a:defRPr>
    </a:lvl6pPr>
    <a:lvl7pPr marL="2855946" algn="l" defTabSz="951982" rtl="0" eaLnBrk="1" latinLnBrk="0" hangingPunct="1">
      <a:defRPr sz="2100" kern="1200">
        <a:solidFill>
          <a:srgbClr val="000000"/>
        </a:solidFill>
        <a:latin typeface="Univers" pitchFamily="34" charset="0"/>
        <a:ea typeface="ＭＳ Ｐゴシック" pitchFamily="34" charset="-128"/>
        <a:cs typeface="Arial" charset="0"/>
      </a:defRPr>
    </a:lvl7pPr>
    <a:lvl8pPr marL="3331936" algn="l" defTabSz="951982" rtl="0" eaLnBrk="1" latinLnBrk="0" hangingPunct="1">
      <a:defRPr sz="2100" kern="1200">
        <a:solidFill>
          <a:srgbClr val="000000"/>
        </a:solidFill>
        <a:latin typeface="Univers" pitchFamily="34" charset="0"/>
        <a:ea typeface="ＭＳ Ｐゴシック" pitchFamily="34" charset="-128"/>
        <a:cs typeface="Arial" charset="0"/>
      </a:defRPr>
    </a:lvl8pPr>
    <a:lvl9pPr marL="3807927" algn="l" defTabSz="951982" rtl="0" eaLnBrk="1" latinLnBrk="0" hangingPunct="1">
      <a:defRPr sz="2100" kern="1200">
        <a:solidFill>
          <a:srgbClr val="000000"/>
        </a:solidFill>
        <a:latin typeface="Univers" pitchFamily="34" charset="0"/>
        <a:ea typeface="ＭＳ Ｐゴシック" pitchFamily="34" charset="-128"/>
        <a:cs typeface="Arial" charset="0"/>
      </a:defRPr>
    </a:lvl9pPr>
  </p:defaultTextStyle>
  <p:extLst>
    <p:ext uri="{EFAFB233-063F-42B5-8137-9DF3F51BA10A}">
      <p15:sldGuideLst xmlns:p15="http://schemas.microsoft.com/office/powerpoint/2012/main" xmlns="">
        <p15:guide id="1" orient="horz" pos="2382">
          <p15:clr>
            <a:srgbClr val="A4A3A4"/>
          </p15:clr>
        </p15:guide>
        <p15:guide id="2" pos="3367">
          <p15:clr>
            <a:srgbClr val="A4A3A4"/>
          </p15:clr>
        </p15:guide>
      </p15:sldGuideLst>
    </p:ext>
    <p:ext uri="{2D200454-40CA-4A62-9FC3-DE9A4176ACB9}">
      <p15:notesGuideLst xmlns:p15="http://schemas.microsoft.com/office/powerpoint/2012/main" xmlns="">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6AB0CC"/>
    <a:srgbClr val="269AC8"/>
    <a:srgbClr val="0096D2"/>
    <a:srgbClr val="002855"/>
    <a:srgbClr val="80003B"/>
    <a:srgbClr val="004070"/>
    <a:srgbClr val="B10057"/>
    <a:srgbClr val="0085B9"/>
    <a:srgbClr val="003E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Style à thème 1 - Accentuation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A111915-BE36-4E01-A7E5-04B1672EAD32}" styleName="Style léger 2 - Accentuation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61" autoAdjust="0"/>
    <p:restoredTop sz="93883" autoAdjust="0"/>
  </p:normalViewPr>
  <p:slideViewPr>
    <p:cSldViewPr snapToGrid="0" snapToObjects="1">
      <p:cViewPr>
        <p:scale>
          <a:sx n="90" d="100"/>
          <a:sy n="90" d="100"/>
        </p:scale>
        <p:origin x="-576" y="102"/>
      </p:cViewPr>
      <p:guideLst>
        <p:guide orient="horz" pos="2382"/>
        <p:guide pos="3367"/>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81" d="100"/>
          <a:sy n="81" d="100"/>
        </p:scale>
        <p:origin x="-3372" y="-10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 Type="http://schemas.openxmlformats.org/officeDocument/2006/relationships/slideMaster" Target="slideMasters/slideMaster4.xml"/><Relationship Id="rId71"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61" Type="http://schemas.openxmlformats.org/officeDocument/2006/relationships/slide" Target="slides/slide5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oleObject" Target="file:///\\alpha.local\secafi\Metz\p_saison_2020\03.%20Sectoriel\SES\CGT%20Sant&#233;%20Grand%20Est\Fichier%20de%20travail.xlsx" TargetMode="External"/><Relationship Id="rId1" Type="http://schemas.openxmlformats.org/officeDocument/2006/relationships/themeOverride" Target="../theme/themeOverride1.xml"/><Relationship Id="rId4" Type="http://schemas.microsoft.com/office/2011/relationships/chartStyle" Target="style1.xm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openxmlformats.org/officeDocument/2006/relationships/oleObject" Target="file:///\\alpha.local\secafi\Metz\p_saison_2020\03.%20Sectoriel\SES\CGT%20Sant&#233;%20Grand%20Est\Fichier%20de%20travail.xlsx" TargetMode="External"/><Relationship Id="rId1" Type="http://schemas.openxmlformats.org/officeDocument/2006/relationships/themeOverride" Target="../theme/themeOverride2.xml"/><Relationship Id="rId4" Type="http://schemas.microsoft.com/office/2011/relationships/chartStyle" Target="style2.xm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openxmlformats.org/officeDocument/2006/relationships/package" Target="../embeddings/Microsoft_Excel_Worksheet1.xlsx"/><Relationship Id="rId1" Type="http://schemas.openxmlformats.org/officeDocument/2006/relationships/themeOverride" Target="../theme/themeOverride3.xml"/><Relationship Id="rId4" Type="http://schemas.microsoft.com/office/2011/relationships/chartStyle" Target="style3.xm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openxmlformats.org/officeDocument/2006/relationships/oleObject" Target="file:///\\alpha.local\secafi\Metz\p_saison_2020\03.%20Sectoriel\SES\CGT%20Sant&#233;%20Grand%20Est\Fichier%20de%20travail.xlsx" TargetMode="External"/><Relationship Id="rId1" Type="http://schemas.openxmlformats.org/officeDocument/2006/relationships/themeOverride" Target="../theme/themeOverride4.xml"/><Relationship Id="rId4" Type="http://schemas.microsoft.com/office/2011/relationships/chartStyle" Target="style4.xm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openxmlformats.org/officeDocument/2006/relationships/oleObject" Target="file:///\\alpha.local\secafi\Metz\p_saison_2020\03.%20Sectoriel\SES\CGT%20Sant&#233;%20Grand%20Est\Fichier%20de%20travail.xlsx" TargetMode="External"/><Relationship Id="rId1" Type="http://schemas.openxmlformats.org/officeDocument/2006/relationships/themeOverride" Target="../theme/themeOverride5.xml"/><Relationship Id="rId4" Type="http://schemas.microsoft.com/office/2011/relationships/chartStyle" Target="styl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200" b="1" i="0" u="none" strike="noStrike" kern="1200" spc="0" baseline="0">
                <a:solidFill>
                  <a:schemeClr val="tx1">
                    <a:lumMod val="65000"/>
                    <a:lumOff val="35000"/>
                  </a:schemeClr>
                </a:solidFill>
                <a:latin typeface="Segoe ui"/>
                <a:ea typeface="Segoe ui"/>
                <a:cs typeface="Segoe ui"/>
              </a:defRPr>
            </a:pPr>
            <a:r>
              <a:rPr lang="en-US"/>
              <a:t>Comparaison entre l'ONDAM tendanciel et la dépense d'assurance maladie constatée a posteriori depuis 2012*</a:t>
            </a:r>
          </a:p>
        </c:rich>
      </c:tx>
      <c:layout>
        <c:manualLayout>
          <c:xMode val="edge"/>
          <c:yMode val="edge"/>
          <c:x val="9.0630116644848671E-2"/>
          <c:y val="3.6529621590834127E-3"/>
        </c:manualLayout>
      </c:layout>
      <c:overlay val="0"/>
      <c:spPr>
        <a:noFill/>
        <a:ln>
          <a:noFill/>
        </a:ln>
        <a:effectLst/>
      </c:spPr>
    </c:title>
    <c:autoTitleDeleted val="0"/>
    <c:plotArea>
      <c:layout>
        <c:manualLayout>
          <c:layoutTarget val="inner"/>
          <c:xMode val="edge"/>
          <c:yMode val="edge"/>
          <c:x val="9.283327797424825E-3"/>
          <c:y val="0.22475403162875709"/>
          <c:w val="0.93529415212676581"/>
          <c:h val="0.5494847334692361"/>
        </c:manualLayout>
      </c:layout>
      <c:lineChart>
        <c:grouping val="standard"/>
        <c:varyColors val="0"/>
        <c:ser>
          <c:idx val="0"/>
          <c:order val="0"/>
          <c:tx>
            <c:strRef>
              <c:f>Feuil1!$B$3</c:f>
              <c:strCache>
                <c:ptCount val="1"/>
                <c:pt idx="0">
                  <c:v>Tendanciel (%)</c:v>
                </c:pt>
              </c:strCache>
            </c:strRef>
          </c:tx>
          <c:spPr>
            <a:ln w="28575" cap="rnd">
              <a:solidFill>
                <a:schemeClr val="tx2"/>
              </a:solidFill>
              <a:round/>
            </a:ln>
            <a:effectLst/>
          </c:spPr>
          <c:marker>
            <c:symbol val="diamond"/>
            <c:size val="5"/>
            <c:spPr>
              <a:solidFill>
                <a:schemeClr val="tx2"/>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Segoe ui"/>
                    <a:ea typeface="Segoe ui"/>
                    <a:cs typeface="Segoe ui"/>
                  </a:defRPr>
                </a:pPr>
                <a:endParaRPr lang="fr-FR"/>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Feuil1!$C$2:$J$2</c:f>
              <c:numCache>
                <c:formatCode>0</c:formatCode>
                <c:ptCount val="8"/>
                <c:pt idx="0">
                  <c:v>2012</c:v>
                </c:pt>
                <c:pt idx="1">
                  <c:v>2013</c:v>
                </c:pt>
                <c:pt idx="2">
                  <c:v>2014</c:v>
                </c:pt>
                <c:pt idx="3">
                  <c:v>2015</c:v>
                </c:pt>
                <c:pt idx="4">
                  <c:v>2016</c:v>
                </c:pt>
                <c:pt idx="5">
                  <c:v>2017</c:v>
                </c:pt>
                <c:pt idx="6">
                  <c:v>2018</c:v>
                </c:pt>
                <c:pt idx="7">
                  <c:v>2019</c:v>
                </c:pt>
              </c:numCache>
            </c:numRef>
          </c:cat>
          <c:val>
            <c:numRef>
              <c:f>Feuil1!$C$3:$J$3</c:f>
              <c:numCache>
                <c:formatCode>#,##0.0</c:formatCode>
                <c:ptCount val="8"/>
                <c:pt idx="0">
                  <c:v>4.0999999999999996</c:v>
                </c:pt>
                <c:pt idx="1">
                  <c:v>4.0999999999999996</c:v>
                </c:pt>
                <c:pt idx="2">
                  <c:v>3.8</c:v>
                </c:pt>
                <c:pt idx="3">
                  <c:v>3.9</c:v>
                </c:pt>
                <c:pt idx="4">
                  <c:v>3.6</c:v>
                </c:pt>
                <c:pt idx="5">
                  <c:v>4.3</c:v>
                </c:pt>
                <c:pt idx="6">
                  <c:v>4.5</c:v>
                </c:pt>
                <c:pt idx="7">
                  <c:v>4.5</c:v>
                </c:pt>
              </c:numCache>
            </c:numRef>
          </c:val>
          <c:smooth val="0"/>
          <c:extLst xmlns:c16r2="http://schemas.microsoft.com/office/drawing/2015/06/chart">
            <c:ext xmlns:c16="http://schemas.microsoft.com/office/drawing/2014/chart" uri="{C3380CC4-5D6E-409C-BE32-E72D297353CC}">
              <c16:uniqueId val="{00000000-FF58-4467-BD10-54F4963711C9}"/>
            </c:ext>
          </c:extLst>
        </c:ser>
        <c:ser>
          <c:idx val="1"/>
          <c:order val="1"/>
          <c:tx>
            <c:strRef>
              <c:f>Feuil1!$B$4</c:f>
              <c:strCache>
                <c:ptCount val="1"/>
                <c:pt idx="0">
                  <c:v>Ondam voté (%)</c:v>
                </c:pt>
              </c:strCache>
            </c:strRef>
          </c:tx>
          <c:spPr>
            <a:ln w="28575" cap="rnd">
              <a:solidFill>
                <a:schemeClr val="accent4"/>
              </a:solidFill>
              <a:round/>
            </a:ln>
            <a:effectLst/>
          </c:spPr>
          <c:marker>
            <c:symbol val="diamond"/>
            <c:size val="5"/>
            <c:spPr>
              <a:solidFill>
                <a:schemeClr val="accent4"/>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Segoe ui"/>
                    <a:ea typeface="Segoe ui"/>
                    <a:cs typeface="Segoe ui"/>
                  </a:defRPr>
                </a:pPr>
                <a:endParaRPr lang="fr-FR"/>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Feuil1!$C$2:$J$2</c:f>
              <c:numCache>
                <c:formatCode>0</c:formatCode>
                <c:ptCount val="8"/>
                <c:pt idx="0">
                  <c:v>2012</c:v>
                </c:pt>
                <c:pt idx="1">
                  <c:v>2013</c:v>
                </c:pt>
                <c:pt idx="2">
                  <c:v>2014</c:v>
                </c:pt>
                <c:pt idx="3">
                  <c:v>2015</c:v>
                </c:pt>
                <c:pt idx="4">
                  <c:v>2016</c:v>
                </c:pt>
                <c:pt idx="5">
                  <c:v>2017</c:v>
                </c:pt>
                <c:pt idx="6">
                  <c:v>2018</c:v>
                </c:pt>
                <c:pt idx="7">
                  <c:v>2019</c:v>
                </c:pt>
              </c:numCache>
            </c:numRef>
          </c:cat>
          <c:val>
            <c:numRef>
              <c:f>Feuil1!$C$4:$J$4</c:f>
              <c:numCache>
                <c:formatCode>#,##0.0</c:formatCode>
                <c:ptCount val="8"/>
                <c:pt idx="0">
                  <c:v>2.6</c:v>
                </c:pt>
                <c:pt idx="1">
                  <c:v>2.7</c:v>
                </c:pt>
                <c:pt idx="2">
                  <c:v>2.4</c:v>
                </c:pt>
                <c:pt idx="3">
                  <c:v>2.1</c:v>
                </c:pt>
                <c:pt idx="4">
                  <c:v>1.7</c:v>
                </c:pt>
                <c:pt idx="5">
                  <c:v>2.2000000000000002</c:v>
                </c:pt>
                <c:pt idx="6">
                  <c:v>2.2999999999999998</c:v>
                </c:pt>
                <c:pt idx="7">
                  <c:v>2.5</c:v>
                </c:pt>
              </c:numCache>
            </c:numRef>
          </c:val>
          <c:smooth val="0"/>
          <c:extLst xmlns:c16r2="http://schemas.microsoft.com/office/drawing/2015/06/chart">
            <c:ext xmlns:c16="http://schemas.microsoft.com/office/drawing/2014/chart" uri="{C3380CC4-5D6E-409C-BE32-E72D297353CC}">
              <c16:uniqueId val="{00000001-FF58-4467-BD10-54F4963711C9}"/>
            </c:ext>
          </c:extLst>
        </c:ser>
        <c:dLbls>
          <c:dLblPos val="t"/>
          <c:showLegendKey val="0"/>
          <c:showVal val="1"/>
          <c:showCatName val="0"/>
          <c:showSerName val="0"/>
          <c:showPercent val="0"/>
          <c:showBubbleSize val="0"/>
        </c:dLbls>
        <c:marker val="1"/>
        <c:smooth val="0"/>
        <c:axId val="213115264"/>
        <c:axId val="213633280"/>
      </c:lineChart>
      <c:catAx>
        <c:axId val="213115264"/>
        <c:scaling>
          <c:orientation val="minMax"/>
        </c:scaling>
        <c:delete val="0"/>
        <c:axPos val="b"/>
        <c:numFmt formatCode="0"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Segoe ui"/>
                <a:ea typeface="Segoe ui"/>
                <a:cs typeface="Segoe ui"/>
              </a:defRPr>
            </a:pPr>
            <a:endParaRPr lang="fr-FR"/>
          </a:p>
        </c:txPr>
        <c:crossAx val="213633280"/>
        <c:crosses val="autoZero"/>
        <c:auto val="1"/>
        <c:lblAlgn val="ctr"/>
        <c:lblOffset val="100"/>
        <c:noMultiLvlLbl val="0"/>
      </c:catAx>
      <c:valAx>
        <c:axId val="213633280"/>
        <c:scaling>
          <c:orientation val="minMax"/>
        </c:scaling>
        <c:delete val="1"/>
        <c:axPos val="l"/>
        <c:numFmt formatCode="#,##0.0" sourceLinked="1"/>
        <c:majorTickMark val="none"/>
        <c:minorTickMark val="none"/>
        <c:tickLblPos val="low"/>
        <c:crossAx val="213115264"/>
        <c:crosses val="autoZero"/>
        <c:crossBetween val="between"/>
      </c:valAx>
      <c:spPr>
        <a:noFill/>
        <a:ln w="25400">
          <a:noFill/>
        </a:ln>
        <a:effectLst/>
      </c:spPr>
    </c:plotArea>
    <c:legend>
      <c:legendPos val="b"/>
      <c:layout/>
      <c:overlay val="0"/>
      <c:spPr>
        <a:noFill/>
        <a:ln w="25400">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Segoe ui"/>
              <a:ea typeface="Segoe ui"/>
              <a:cs typeface="Segoe ui"/>
            </a:defRPr>
          </a:pPr>
          <a:endParaRPr lang="fr-FR"/>
        </a:p>
      </c:txPr>
    </c:legend>
    <c:plotVisOnly val="1"/>
    <c:dispBlanksAs val="gap"/>
    <c:showDLblsOverMax val="0"/>
  </c:chart>
  <c:spPr>
    <a:noFill/>
    <a:ln w="25400" cap="flat" cmpd="sng" algn="ctr">
      <a:noFill/>
      <a:round/>
    </a:ln>
    <a:effectLst/>
  </c:spPr>
  <c:txPr>
    <a:bodyPr/>
    <a:lstStyle/>
    <a:p>
      <a:pPr>
        <a:defRPr sz="1000" b="0" i="0" u="none" strike="noStrike" baseline="0">
          <a:latin typeface="Segoe ui"/>
          <a:ea typeface="Segoe ui"/>
          <a:cs typeface="Segoe ui"/>
        </a:defRPr>
      </a:pPr>
      <a:endParaRPr lang="fr-FR"/>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200" b="1" i="0" u="none" strike="noStrike" kern="1200" spc="0" baseline="0">
                <a:solidFill>
                  <a:schemeClr val="tx1">
                    <a:lumMod val="65000"/>
                    <a:lumOff val="35000"/>
                  </a:schemeClr>
                </a:solidFill>
                <a:latin typeface="Segoe ui"/>
                <a:ea typeface="Segoe ui"/>
                <a:cs typeface="Segoe ui"/>
              </a:defRPr>
            </a:pPr>
            <a:r>
              <a:rPr lang="en-US" dirty="0" err="1"/>
              <a:t>Économies</a:t>
            </a:r>
            <a:r>
              <a:rPr lang="en-US" dirty="0"/>
              <a:t> </a:t>
            </a:r>
            <a:r>
              <a:rPr lang="en-US" dirty="0" err="1"/>
              <a:t>liées</a:t>
            </a:r>
            <a:r>
              <a:rPr lang="en-US" dirty="0"/>
              <a:t> à </a:t>
            </a:r>
            <a:r>
              <a:rPr lang="en-US" dirty="0" err="1"/>
              <a:t>l'écart</a:t>
            </a:r>
            <a:r>
              <a:rPr lang="en-US" baseline="0" dirty="0"/>
              <a:t> de </a:t>
            </a:r>
            <a:r>
              <a:rPr lang="en-US" baseline="0" dirty="0" err="1"/>
              <a:t>taux</a:t>
            </a:r>
            <a:r>
              <a:rPr lang="en-US" dirty="0"/>
              <a:t> (</a:t>
            </a:r>
            <a:r>
              <a:rPr lang="en-US" dirty="0" err="1"/>
              <a:t>en</a:t>
            </a:r>
            <a:r>
              <a:rPr lang="en-US" dirty="0"/>
              <a:t> </a:t>
            </a:r>
            <a:r>
              <a:rPr lang="en-US" dirty="0" err="1"/>
              <a:t>mds</a:t>
            </a:r>
            <a:r>
              <a:rPr lang="en-US" dirty="0"/>
              <a:t>€)*</a:t>
            </a:r>
          </a:p>
        </c:rich>
      </c:tx>
      <c:layout>
        <c:manualLayout>
          <c:xMode val="edge"/>
          <c:yMode val="edge"/>
          <c:x val="1.178918249677712E-2"/>
          <c:y val="1.983201347639971E-2"/>
        </c:manualLayout>
      </c:layout>
      <c:overlay val="0"/>
      <c:spPr>
        <a:noFill/>
        <a:ln>
          <a:noFill/>
        </a:ln>
        <a:effectLst/>
      </c:spPr>
    </c:title>
    <c:autoTitleDeleted val="0"/>
    <c:plotArea>
      <c:layout>
        <c:manualLayout>
          <c:layoutTarget val="inner"/>
          <c:xMode val="edge"/>
          <c:yMode val="edge"/>
          <c:x val="1.1789272274116908E-2"/>
          <c:y val="0.20825019568497555"/>
          <c:w val="0.97267806584623639"/>
          <c:h val="0.68270730407590818"/>
        </c:manualLayout>
      </c:layout>
      <c:barChart>
        <c:barDir val="col"/>
        <c:grouping val="clustered"/>
        <c:varyColors val="0"/>
        <c:ser>
          <c:idx val="0"/>
          <c:order val="0"/>
          <c:tx>
            <c:strRef>
              <c:f>Feuil1!$B$5</c:f>
              <c:strCache>
                <c:ptCount val="1"/>
                <c:pt idx="0">
                  <c:v>Economie (en milliards d'euros)</c:v>
                </c:pt>
              </c:strCache>
            </c:strRef>
          </c:tx>
          <c:spPr>
            <a:solidFill>
              <a:srgbClr val="004070"/>
            </a:solidFill>
            <a:ln>
              <a:noFill/>
              <a:prstDash val="solid"/>
            </a:ln>
            <a:effectLst/>
            <a:extLst>
              <a:ext uri="{91240B29-F687-4F45-9708-019B960494DF}">
                <a14:hiddenLine xmlns:a14="http://schemas.microsoft.com/office/drawing/2010/main">
                  <a:solidFill>
                    <a:srgbClr val="FFFFFF"/>
                  </a:solidFill>
                  <a:prstDash val="solid"/>
                </a14:hiddenLine>
              </a:ext>
            </a:ex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Segoe ui"/>
                    <a:ea typeface="Segoe ui"/>
                    <a:cs typeface="Segoe ui"/>
                  </a:defRPr>
                </a:pPr>
                <a:endParaRPr lang="fr-FR"/>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Feuil1!$C$2:$J$2</c:f>
              <c:numCache>
                <c:formatCode>0</c:formatCode>
                <c:ptCount val="8"/>
                <c:pt idx="0">
                  <c:v>2012</c:v>
                </c:pt>
                <c:pt idx="1">
                  <c:v>2013</c:v>
                </c:pt>
                <c:pt idx="2">
                  <c:v>2014</c:v>
                </c:pt>
                <c:pt idx="3">
                  <c:v>2015</c:v>
                </c:pt>
                <c:pt idx="4">
                  <c:v>2016</c:v>
                </c:pt>
                <c:pt idx="5">
                  <c:v>2017</c:v>
                </c:pt>
                <c:pt idx="6">
                  <c:v>2018</c:v>
                </c:pt>
                <c:pt idx="7">
                  <c:v>2019</c:v>
                </c:pt>
              </c:numCache>
            </c:numRef>
          </c:cat>
          <c:val>
            <c:numRef>
              <c:f>Feuil1!$C$5:$J$5</c:f>
              <c:numCache>
                <c:formatCode>#,##0.00</c:formatCode>
                <c:ptCount val="8"/>
                <c:pt idx="0">
                  <c:v>2.2000000000000002</c:v>
                </c:pt>
                <c:pt idx="1">
                  <c:v>2.41</c:v>
                </c:pt>
                <c:pt idx="2">
                  <c:v>2.41</c:v>
                </c:pt>
                <c:pt idx="3">
                  <c:v>3.19</c:v>
                </c:pt>
                <c:pt idx="4">
                  <c:v>3.41</c:v>
                </c:pt>
                <c:pt idx="5">
                  <c:v>4.05</c:v>
                </c:pt>
                <c:pt idx="6">
                  <c:v>4.17</c:v>
                </c:pt>
                <c:pt idx="7">
                  <c:v>3.83</c:v>
                </c:pt>
              </c:numCache>
            </c:numRef>
          </c:val>
          <c:extLst xmlns:c16r2="http://schemas.microsoft.com/office/drawing/2015/06/chart">
            <c:ext xmlns:c16="http://schemas.microsoft.com/office/drawing/2014/chart" uri="{C3380CC4-5D6E-409C-BE32-E72D297353CC}">
              <c16:uniqueId val="{00000000-A187-498B-A059-36CCB0D5404D}"/>
            </c:ext>
          </c:extLst>
        </c:ser>
        <c:dLbls>
          <c:dLblPos val="outEnd"/>
          <c:showLegendKey val="0"/>
          <c:showVal val="1"/>
          <c:showCatName val="0"/>
          <c:showSerName val="0"/>
          <c:showPercent val="0"/>
          <c:showBubbleSize val="0"/>
        </c:dLbls>
        <c:gapWidth val="219"/>
        <c:overlap val="-27"/>
        <c:axId val="214509440"/>
        <c:axId val="214545152"/>
      </c:barChart>
      <c:catAx>
        <c:axId val="214509440"/>
        <c:scaling>
          <c:orientation val="minMax"/>
        </c:scaling>
        <c:delete val="0"/>
        <c:axPos val="b"/>
        <c:numFmt formatCode="0"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Segoe ui"/>
                <a:ea typeface="Segoe ui"/>
                <a:cs typeface="Segoe ui"/>
              </a:defRPr>
            </a:pPr>
            <a:endParaRPr lang="fr-FR"/>
          </a:p>
        </c:txPr>
        <c:crossAx val="214545152"/>
        <c:crosses val="autoZero"/>
        <c:auto val="1"/>
        <c:lblAlgn val="ctr"/>
        <c:lblOffset val="100"/>
        <c:noMultiLvlLbl val="0"/>
      </c:catAx>
      <c:valAx>
        <c:axId val="214545152"/>
        <c:scaling>
          <c:orientation val="minMax"/>
        </c:scaling>
        <c:delete val="1"/>
        <c:axPos val="l"/>
        <c:numFmt formatCode="#,##0.00" sourceLinked="1"/>
        <c:majorTickMark val="none"/>
        <c:minorTickMark val="none"/>
        <c:tickLblPos val="low"/>
        <c:crossAx val="214509440"/>
        <c:crosses val="autoZero"/>
        <c:crossBetween val="between"/>
      </c:valAx>
      <c:spPr>
        <a:noFill/>
        <a:ln w="25400">
          <a:noFill/>
        </a:ln>
        <a:effectLst/>
      </c:spPr>
    </c:plotArea>
    <c:plotVisOnly val="1"/>
    <c:dispBlanksAs val="gap"/>
    <c:showDLblsOverMax val="0"/>
  </c:chart>
  <c:spPr>
    <a:noFill/>
    <a:ln w="25400" cap="flat" cmpd="sng" algn="ctr">
      <a:noFill/>
      <a:round/>
    </a:ln>
    <a:effectLst/>
  </c:spPr>
  <c:txPr>
    <a:bodyPr/>
    <a:lstStyle/>
    <a:p>
      <a:pPr>
        <a:defRPr sz="1000" b="0" i="0" u="none" strike="noStrike" baseline="0">
          <a:latin typeface="Segoe ui"/>
          <a:ea typeface="Segoe ui"/>
          <a:cs typeface="Segoe ui"/>
        </a:defRPr>
      </a:pPr>
      <a:endParaRPr lang="fr-FR"/>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200" b="1" i="0" u="none" strike="noStrike" kern="1200" spc="0" baseline="0">
                <a:solidFill>
                  <a:schemeClr val="tx1">
                    <a:lumMod val="65000"/>
                    <a:lumOff val="35000"/>
                  </a:schemeClr>
                </a:solidFill>
                <a:latin typeface="Segoe ui"/>
                <a:ea typeface="Segoe ui"/>
                <a:cs typeface="Segoe ui"/>
              </a:defRPr>
            </a:pPr>
            <a:r>
              <a:rPr lang="fr-FR" dirty="0"/>
              <a:t>Évolution des tarifs MCO - en %</a:t>
            </a:r>
          </a:p>
        </c:rich>
      </c:tx>
      <c:layout>
        <c:manualLayout>
          <c:xMode val="edge"/>
          <c:yMode val="edge"/>
          <c:x val="1.176989848462557E-2"/>
          <c:y val="2.0060180541624874E-2"/>
        </c:manualLayout>
      </c:layout>
      <c:overlay val="0"/>
      <c:spPr>
        <a:noFill/>
        <a:ln>
          <a:noFill/>
        </a:ln>
        <a:effectLst/>
      </c:spPr>
    </c:title>
    <c:autoTitleDeleted val="0"/>
    <c:plotArea>
      <c:layout>
        <c:manualLayout>
          <c:xMode val="edge"/>
          <c:yMode val="edge"/>
          <c:x val="1.176989848462557E-2"/>
          <c:y val="0.30655430859507654"/>
          <c:w val="0.93526555833455938"/>
          <c:h val="0.63828019491545507"/>
        </c:manualLayout>
      </c:layout>
      <c:barChart>
        <c:barDir val="col"/>
        <c:grouping val="clustered"/>
        <c:varyColors val="0"/>
        <c:ser>
          <c:idx val="0"/>
          <c:order val="0"/>
          <c:tx>
            <c:strRef>
              <c:f>Feuil1!$C$2</c:f>
              <c:strCache>
                <c:ptCount val="1"/>
                <c:pt idx="0">
                  <c:v>Public</c:v>
                </c:pt>
              </c:strCache>
            </c:strRef>
          </c:tx>
          <c:spPr>
            <a:solidFill>
              <a:srgbClr val="004070"/>
            </a:solidFill>
            <a:ln>
              <a:noFill/>
              <a:prstDash val="solid"/>
            </a:ln>
            <a:effectLst/>
            <a:extLst>
              <a:ext uri="{91240B29-F687-4F45-9708-019B960494DF}">
                <a14:hiddenLine xmlns:a14="http://schemas.microsoft.com/office/drawing/2010/main">
                  <a:solidFill>
                    <a:srgbClr val="FFFFFF"/>
                  </a:solidFill>
                  <a:prstDash val="solid"/>
                </a14:hiddenLine>
              </a:ext>
            </a:extLst>
          </c:spPr>
          <c:invertIfNegative val="0"/>
          <c:dLbls>
            <c:dLbl>
              <c:idx val="0"/>
              <c:layout>
                <c:manualLayout>
                  <c:x val="-2.1205760126988052E-4"/>
                  <c:y val="-5.0107553693992442E-3"/>
                </c:manualLayout>
              </c:layout>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93F6-47B5-9734-2374C32A3595}"/>
                </c:ext>
              </c:extLst>
            </c:dLbl>
            <c:dLbl>
              <c:idx val="3"/>
              <c:layout>
                <c:manualLayout>
                  <c:x val="-8.7862377537486838E-3"/>
                  <c:y val="0"/>
                </c:manualLayout>
              </c:layout>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93F6-47B5-9734-2374C32A3595}"/>
                </c:ext>
              </c:extLst>
            </c:dLbl>
            <c:dLbl>
              <c:idx val="4"/>
              <c:layout>
                <c:manualLayout>
                  <c:x val="-8.7862377537487376E-3"/>
                  <c:y val="5.0182990100120992E-3"/>
                </c:manualLayout>
              </c:layout>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93F6-47B5-9734-2374C32A3595}"/>
                </c:ext>
              </c:extLst>
            </c:dLbl>
            <c:dLbl>
              <c:idx val="5"/>
              <c:layout>
                <c:manualLayout>
                  <c:x val="-8.7785247332055338E-3"/>
                  <c:y val="9.1862787232228247E-17"/>
                </c:manualLayout>
              </c:layout>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93F6-47B5-9734-2374C32A3595}"/>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Segoe ui"/>
                    <a:ea typeface="Segoe ui"/>
                    <a:cs typeface="Segoe ui"/>
                  </a:defRPr>
                </a:pPr>
                <a:endParaRPr lang="fr-FR"/>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Feuil1!$B$3:$B$8</c:f>
              <c:numCache>
                <c:formatCode>General</c:formatCode>
                <c:ptCount val="6"/>
                <c:pt idx="0">
                  <c:v>2012</c:v>
                </c:pt>
                <c:pt idx="1">
                  <c:v>2013</c:v>
                </c:pt>
                <c:pt idx="2">
                  <c:v>2014</c:v>
                </c:pt>
                <c:pt idx="3">
                  <c:v>2015</c:v>
                </c:pt>
                <c:pt idx="4">
                  <c:v>2016</c:v>
                </c:pt>
                <c:pt idx="5">
                  <c:v>2017</c:v>
                </c:pt>
              </c:numCache>
            </c:numRef>
          </c:cat>
          <c:val>
            <c:numRef>
              <c:f>Feuil1!$C$3:$C$8</c:f>
              <c:numCache>
                <c:formatCode>\+\ #,##0.0;\-\ #,##0.0</c:formatCode>
                <c:ptCount val="6"/>
                <c:pt idx="0">
                  <c:v>0.19</c:v>
                </c:pt>
                <c:pt idx="1">
                  <c:v>-0.82</c:v>
                </c:pt>
                <c:pt idx="2">
                  <c:v>0</c:v>
                </c:pt>
                <c:pt idx="3">
                  <c:v>-0.65</c:v>
                </c:pt>
                <c:pt idx="4">
                  <c:v>-1</c:v>
                </c:pt>
                <c:pt idx="5">
                  <c:v>-0.9</c:v>
                </c:pt>
              </c:numCache>
            </c:numRef>
          </c:val>
          <c:extLst xmlns:c16r2="http://schemas.microsoft.com/office/drawing/2015/06/chart">
            <c:ext xmlns:c16="http://schemas.microsoft.com/office/drawing/2014/chart" uri="{C3380CC4-5D6E-409C-BE32-E72D297353CC}">
              <c16:uniqueId val="{00000004-93F6-47B5-9734-2374C32A3595}"/>
            </c:ext>
          </c:extLst>
        </c:ser>
        <c:ser>
          <c:idx val="1"/>
          <c:order val="1"/>
          <c:tx>
            <c:strRef>
              <c:f>Feuil1!$D$2</c:f>
              <c:strCache>
                <c:ptCount val="1"/>
                <c:pt idx="0">
                  <c:v>Privé</c:v>
                </c:pt>
              </c:strCache>
            </c:strRef>
          </c:tx>
          <c:spPr>
            <a:solidFill>
              <a:schemeClr val="tx2"/>
            </a:solidFill>
            <a:ln>
              <a:noFill/>
              <a:prstDash val="solid"/>
            </a:ln>
            <a:effectLst/>
            <a:extLst>
              <a:ext uri="{91240B29-F687-4F45-9708-019B960494DF}">
                <a14:hiddenLine xmlns:a14="http://schemas.microsoft.com/office/drawing/2010/main">
                  <a:solidFill>
                    <a:srgbClr val="FFFFFF"/>
                  </a:solidFill>
                  <a:prstDash val="solid"/>
                </a14:hiddenLine>
              </a:ext>
            </a:extLst>
          </c:spPr>
          <c:invertIfNegative val="0"/>
          <c:dLbls>
            <c:dLbl>
              <c:idx val="0"/>
              <c:layout>
                <c:manualLayout>
                  <c:x val="2.9106143366294584E-3"/>
                  <c:y val="-5.0107553693992442E-3"/>
                </c:manualLayout>
              </c:layout>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93F6-47B5-9734-2374C32A3595}"/>
                </c:ext>
              </c:extLst>
            </c:dLbl>
            <c:dLbl>
              <c:idx val="1"/>
              <c:layout>
                <c:manualLayout>
                  <c:x val="9.5956317144417589E-4"/>
                  <c:y val="-1.0020721643464542E-2"/>
                </c:manualLayout>
              </c:layout>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93F6-47B5-9734-2374C32A3595}"/>
                </c:ext>
              </c:extLst>
            </c:dLbl>
            <c:dLbl>
              <c:idx val="3"/>
              <c:layout>
                <c:manualLayout>
                  <c:x val="0"/>
                  <c:y val="1.0036598020024198E-2"/>
                </c:manualLayout>
              </c:layout>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93F6-47B5-9734-2374C32A3595}"/>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Segoe ui"/>
                    <a:ea typeface="Segoe ui"/>
                    <a:cs typeface="Segoe ui"/>
                  </a:defRPr>
                </a:pPr>
                <a:endParaRPr lang="fr-FR"/>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Feuil1!$B$3:$B$8</c:f>
              <c:numCache>
                <c:formatCode>General</c:formatCode>
                <c:ptCount val="6"/>
                <c:pt idx="0">
                  <c:v>2012</c:v>
                </c:pt>
                <c:pt idx="1">
                  <c:v>2013</c:v>
                </c:pt>
                <c:pt idx="2">
                  <c:v>2014</c:v>
                </c:pt>
                <c:pt idx="3">
                  <c:v>2015</c:v>
                </c:pt>
                <c:pt idx="4">
                  <c:v>2016</c:v>
                </c:pt>
                <c:pt idx="5">
                  <c:v>2017</c:v>
                </c:pt>
              </c:numCache>
            </c:numRef>
          </c:cat>
          <c:val>
            <c:numRef>
              <c:f>Feuil1!$D$3:$D$8</c:f>
              <c:numCache>
                <c:formatCode>\+\ #,##0.0;\-\ #,##0.0</c:formatCode>
                <c:ptCount val="6"/>
                <c:pt idx="0">
                  <c:v>0.19</c:v>
                </c:pt>
                <c:pt idx="1">
                  <c:v>-0.21</c:v>
                </c:pt>
                <c:pt idx="2">
                  <c:v>-0.59</c:v>
                </c:pt>
                <c:pt idx="3">
                  <c:v>-1.8</c:v>
                </c:pt>
                <c:pt idx="4">
                  <c:v>-1.65</c:v>
                </c:pt>
                <c:pt idx="5">
                  <c:v>-1.39</c:v>
                </c:pt>
              </c:numCache>
            </c:numRef>
          </c:val>
          <c:extLst xmlns:c16r2="http://schemas.microsoft.com/office/drawing/2015/06/chart">
            <c:ext xmlns:c16="http://schemas.microsoft.com/office/drawing/2014/chart" uri="{C3380CC4-5D6E-409C-BE32-E72D297353CC}">
              <c16:uniqueId val="{00000008-93F6-47B5-9734-2374C32A3595}"/>
            </c:ext>
          </c:extLst>
        </c:ser>
        <c:dLbls>
          <c:dLblPos val="outEnd"/>
          <c:showLegendKey val="0"/>
          <c:showVal val="1"/>
          <c:showCatName val="0"/>
          <c:showSerName val="0"/>
          <c:showPercent val="0"/>
          <c:showBubbleSize val="0"/>
        </c:dLbls>
        <c:gapWidth val="219"/>
        <c:overlap val="-27"/>
        <c:axId val="214567168"/>
        <c:axId val="214568320"/>
      </c:barChart>
      <c:catAx>
        <c:axId val="21456716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Segoe ui"/>
                <a:ea typeface="Segoe ui"/>
                <a:cs typeface="Segoe ui"/>
              </a:defRPr>
            </a:pPr>
            <a:endParaRPr lang="fr-FR"/>
          </a:p>
        </c:txPr>
        <c:crossAx val="214568320"/>
        <c:crosses val="autoZero"/>
        <c:auto val="1"/>
        <c:lblAlgn val="ctr"/>
        <c:lblOffset val="100"/>
        <c:noMultiLvlLbl val="0"/>
      </c:catAx>
      <c:valAx>
        <c:axId val="214568320"/>
        <c:scaling>
          <c:orientation val="minMax"/>
        </c:scaling>
        <c:delete val="1"/>
        <c:axPos val="l"/>
        <c:numFmt formatCode="\+\ #,##0.0;\-\ #,##0.0" sourceLinked="1"/>
        <c:majorTickMark val="none"/>
        <c:minorTickMark val="none"/>
        <c:tickLblPos val="low"/>
        <c:crossAx val="214567168"/>
        <c:crosses val="autoZero"/>
        <c:crossBetween val="between"/>
      </c:valAx>
      <c:spPr>
        <a:noFill/>
        <a:ln w="25400">
          <a:noFill/>
        </a:ln>
        <a:effectLst/>
      </c:spPr>
    </c:plotArea>
    <c:legend>
      <c:legendPos val="t"/>
      <c:layout>
        <c:manualLayout>
          <c:xMode val="edge"/>
          <c:yMode val="edge"/>
          <c:x val="0"/>
          <c:y val="0.12036108324974924"/>
          <c:w val="0.25301459377895213"/>
          <c:h val="9.6040793072374245E-2"/>
        </c:manualLayout>
      </c:layout>
      <c:overlay val="0"/>
      <c:spPr>
        <a:noFill/>
        <a:ln w="25400">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Segoe ui"/>
              <a:ea typeface="Segoe ui"/>
              <a:cs typeface="Segoe ui"/>
            </a:defRPr>
          </a:pPr>
          <a:endParaRPr lang="fr-FR"/>
        </a:p>
      </c:txPr>
    </c:legend>
    <c:plotVisOnly val="1"/>
    <c:dispBlanksAs val="gap"/>
    <c:showDLblsOverMax val="0"/>
  </c:chart>
  <c:spPr>
    <a:noFill/>
    <a:ln w="25400" cap="flat" cmpd="sng" algn="ctr">
      <a:noFill/>
      <a:round/>
    </a:ln>
    <a:effectLst/>
  </c:spPr>
  <c:txPr>
    <a:bodyPr/>
    <a:lstStyle/>
    <a:p>
      <a:pPr>
        <a:defRPr sz="1000" b="0" i="0" u="none" strike="noStrike" baseline="0">
          <a:latin typeface="Segoe ui"/>
          <a:ea typeface="Segoe ui"/>
          <a:cs typeface="Segoe ui"/>
        </a:defRPr>
      </a:pPr>
      <a:endParaRPr lang="fr-FR"/>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en-US" sz="1200" b="1" u="sng"/>
              <a:t>Taux de fuites</a:t>
            </a:r>
            <a:r>
              <a:rPr lang="en-US" sz="1200" b="1"/>
              <a:t>, intra-régional, </a:t>
            </a:r>
            <a:r>
              <a:rPr lang="en-US" sz="1000" b="1"/>
              <a:t>par zone d'implantation</a:t>
            </a:r>
            <a:endParaRPr lang="en-US" sz="1200" b="1"/>
          </a:p>
        </c:rich>
      </c:tx>
      <c:overlay val="0"/>
      <c:spPr>
        <a:noFill/>
        <a:ln>
          <a:noFill/>
        </a:ln>
        <a:effectLst/>
      </c:spPr>
    </c:title>
    <c:autoTitleDeleted val="0"/>
    <c:plotArea>
      <c:layout/>
      <c:barChart>
        <c:barDir val="bar"/>
        <c:grouping val="clustered"/>
        <c:varyColors val="0"/>
        <c:ser>
          <c:idx val="0"/>
          <c:order val="0"/>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Feuil3!$E$2:$E$13</c:f>
              <c:strCache>
                <c:ptCount val="12"/>
                <c:pt idx="0">
                  <c:v>Moselle Est </c:v>
                </c:pt>
                <c:pt idx="1">
                  <c:v>Cœur Grand Est </c:v>
                </c:pt>
                <c:pt idx="2">
                  <c:v>Vosges </c:v>
                </c:pt>
                <c:pt idx="3">
                  <c:v>Centre Alsace </c:v>
                </c:pt>
                <c:pt idx="4">
                  <c:v>Nord Ardennes </c:v>
                </c:pt>
                <c:pt idx="5">
                  <c:v>21-52 </c:v>
                </c:pt>
                <c:pt idx="6">
                  <c:v>Aube et Sézannais </c:v>
                </c:pt>
                <c:pt idx="7">
                  <c:v>Lorraine Nord </c:v>
                </c:pt>
                <c:pt idx="8">
                  <c:v>Haute Alsace </c:v>
                </c:pt>
                <c:pt idx="9">
                  <c:v>Sud Lorraine </c:v>
                </c:pt>
                <c:pt idx="10">
                  <c:v>Basse Alsace Sud Moselle </c:v>
                </c:pt>
                <c:pt idx="11">
                  <c:v>Champagne </c:v>
                </c:pt>
              </c:strCache>
            </c:strRef>
          </c:cat>
          <c:val>
            <c:numRef>
              <c:f>Feuil3!$F$2:$F$13</c:f>
              <c:numCache>
                <c:formatCode>0.0%</c:formatCode>
                <c:ptCount val="12"/>
                <c:pt idx="0">
                  <c:v>0.35531599870000002</c:v>
                </c:pt>
                <c:pt idx="1">
                  <c:v>0.32671124429999998</c:v>
                </c:pt>
                <c:pt idx="2">
                  <c:v>0.31470281729999999</c:v>
                </c:pt>
                <c:pt idx="3">
                  <c:v>0.23371790100000001</c:v>
                </c:pt>
                <c:pt idx="4">
                  <c:v>0.217206907</c:v>
                </c:pt>
                <c:pt idx="5">
                  <c:v>0.20940899499999999</c:v>
                </c:pt>
                <c:pt idx="6">
                  <c:v>0.1447332865</c:v>
                </c:pt>
                <c:pt idx="7">
                  <c:v>0.1177549437</c:v>
                </c:pt>
                <c:pt idx="8">
                  <c:v>0.1160432981</c:v>
                </c:pt>
                <c:pt idx="9">
                  <c:v>5.32860941E-2</c:v>
                </c:pt>
                <c:pt idx="10">
                  <c:v>2.5378380999999998E-2</c:v>
                </c:pt>
                <c:pt idx="11">
                  <c:v>2.35099722E-2</c:v>
                </c:pt>
              </c:numCache>
            </c:numRef>
          </c:val>
          <c:extLst xmlns:c16r2="http://schemas.microsoft.com/office/drawing/2015/06/chart">
            <c:ext xmlns:c16="http://schemas.microsoft.com/office/drawing/2014/chart" uri="{C3380CC4-5D6E-409C-BE32-E72D297353CC}">
              <c16:uniqueId val="{00000000-B7AF-4544-A0EE-F3B11372DAE5}"/>
            </c:ext>
          </c:extLst>
        </c:ser>
        <c:dLbls>
          <c:showLegendKey val="0"/>
          <c:showVal val="0"/>
          <c:showCatName val="0"/>
          <c:showSerName val="0"/>
          <c:showPercent val="0"/>
          <c:showBubbleSize val="0"/>
        </c:dLbls>
        <c:gapWidth val="182"/>
        <c:axId val="215368448"/>
        <c:axId val="215369984"/>
      </c:barChart>
      <c:catAx>
        <c:axId val="215368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15369984"/>
        <c:crosses val="autoZero"/>
        <c:auto val="1"/>
        <c:lblAlgn val="ctr"/>
        <c:lblOffset val="100"/>
        <c:noMultiLvlLbl val="0"/>
      </c:catAx>
      <c:valAx>
        <c:axId val="215369984"/>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153684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en-US" sz="1200" b="1" u="sng"/>
              <a:t>Taux d'attractivité</a:t>
            </a:r>
            <a:r>
              <a:rPr lang="en-US" sz="1200" b="1"/>
              <a:t>, intra-régional, </a:t>
            </a:r>
            <a:r>
              <a:rPr lang="en-US" sz="1000" b="1"/>
              <a:t>par zone d'implantation</a:t>
            </a:r>
            <a:endParaRPr lang="en-US" sz="1200" b="1"/>
          </a:p>
        </c:rich>
      </c:tx>
      <c:overlay val="0"/>
      <c:spPr>
        <a:noFill/>
        <a:ln>
          <a:noFill/>
        </a:ln>
        <a:effectLst/>
      </c:spPr>
    </c:title>
    <c:autoTitleDeleted val="0"/>
    <c:plotArea>
      <c:layout/>
      <c:barChart>
        <c:barDir val="bar"/>
        <c:grouping val="clustered"/>
        <c:varyColors val="0"/>
        <c:ser>
          <c:idx val="0"/>
          <c:order val="0"/>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Feuil3!$B$2:$B$13</c:f>
              <c:strCache>
                <c:ptCount val="12"/>
                <c:pt idx="0">
                  <c:v>Sud Lorraine </c:v>
                </c:pt>
                <c:pt idx="1">
                  <c:v>Champagne </c:v>
                </c:pt>
                <c:pt idx="2">
                  <c:v>Basse Alsace Sud Moselle </c:v>
                </c:pt>
                <c:pt idx="3">
                  <c:v>Centre Alsace </c:v>
                </c:pt>
                <c:pt idx="4">
                  <c:v>Lorraine Nord </c:v>
                </c:pt>
                <c:pt idx="5">
                  <c:v>21-52 </c:v>
                </c:pt>
                <c:pt idx="6">
                  <c:v>Cœur Grand Est </c:v>
                </c:pt>
                <c:pt idx="7">
                  <c:v>Moselle Est </c:v>
                </c:pt>
                <c:pt idx="8">
                  <c:v>Vosges </c:v>
                </c:pt>
                <c:pt idx="9">
                  <c:v>Haute Alsace </c:v>
                </c:pt>
                <c:pt idx="10">
                  <c:v>Nord Ardennes </c:v>
                </c:pt>
                <c:pt idx="11">
                  <c:v>Aube et Sézannais </c:v>
                </c:pt>
              </c:strCache>
            </c:strRef>
          </c:cat>
          <c:val>
            <c:numRef>
              <c:f>Feuil3!$C$2:$C$13</c:f>
              <c:numCache>
                <c:formatCode>0.0%</c:formatCode>
                <c:ptCount val="12"/>
                <c:pt idx="0">
                  <c:v>0.31521129650000002</c:v>
                </c:pt>
                <c:pt idx="1">
                  <c:v>0.17497872240000001</c:v>
                </c:pt>
                <c:pt idx="2">
                  <c:v>0.13557567230000001</c:v>
                </c:pt>
                <c:pt idx="3">
                  <c:v>0.1208552029</c:v>
                </c:pt>
                <c:pt idx="4">
                  <c:v>0.1082946352</c:v>
                </c:pt>
                <c:pt idx="5">
                  <c:v>8.8752690199999998E-2</c:v>
                </c:pt>
                <c:pt idx="6">
                  <c:v>7.4386118799999998E-2</c:v>
                </c:pt>
                <c:pt idx="7">
                  <c:v>6.0101129599999997E-2</c:v>
                </c:pt>
                <c:pt idx="8">
                  <c:v>5.8228065000000002E-2</c:v>
                </c:pt>
                <c:pt idx="9">
                  <c:v>5.1751973700000002E-2</c:v>
                </c:pt>
                <c:pt idx="10">
                  <c:v>4.2430980200000003E-2</c:v>
                </c:pt>
                <c:pt idx="11">
                  <c:v>1.80718219E-2</c:v>
                </c:pt>
              </c:numCache>
            </c:numRef>
          </c:val>
          <c:extLst xmlns:c16r2="http://schemas.microsoft.com/office/drawing/2015/06/chart">
            <c:ext xmlns:c16="http://schemas.microsoft.com/office/drawing/2014/chart" uri="{C3380CC4-5D6E-409C-BE32-E72D297353CC}">
              <c16:uniqueId val="{00000000-FF3B-4A5A-AEDC-DBE435C8AE0C}"/>
            </c:ext>
          </c:extLst>
        </c:ser>
        <c:dLbls>
          <c:showLegendKey val="0"/>
          <c:showVal val="0"/>
          <c:showCatName val="0"/>
          <c:showSerName val="0"/>
          <c:showPercent val="0"/>
          <c:showBubbleSize val="0"/>
        </c:dLbls>
        <c:gapWidth val="182"/>
        <c:axId val="215394944"/>
        <c:axId val="215024000"/>
      </c:barChart>
      <c:catAx>
        <c:axId val="2153949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15024000"/>
        <c:crosses val="autoZero"/>
        <c:auto val="1"/>
        <c:lblAlgn val="ctr"/>
        <c:lblOffset val="100"/>
        <c:noMultiLvlLbl val="0"/>
      </c:catAx>
      <c:valAx>
        <c:axId val="215024000"/>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153949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l">
              <a:defRPr sz="1200" b="1" u="none" strike="noStrike" baseline="0">
                <a:latin typeface="Segoe ui"/>
                <a:ea typeface="Segoe ui"/>
                <a:cs typeface="Segoe ui"/>
              </a:defRPr>
            </a:pPr>
            <a:r>
              <a:rPr lang="fr-FR" dirty="0"/>
              <a:t>Dépassement</a:t>
            </a:r>
            <a:r>
              <a:rPr lang="fr-FR" baseline="0" dirty="0"/>
              <a:t> ONDAM 2020*</a:t>
            </a:r>
            <a:r>
              <a:rPr lang="fr-FR" dirty="0"/>
              <a:t> (en Md€)</a:t>
            </a:r>
          </a:p>
        </c:rich>
      </c:tx>
      <c:layout>
        <c:manualLayout>
          <c:xMode val="edge"/>
          <c:yMode val="edge"/>
          <c:x val="1.171050074608338E-2"/>
          <c:y val="2.0509375368401674E-2"/>
        </c:manualLayout>
      </c:layout>
      <c:overlay val="0"/>
      <c:spPr>
        <a:effectLst/>
      </c:spPr>
    </c:title>
    <c:autoTitleDeleted val="0"/>
    <c:plotArea>
      <c:layout>
        <c:manualLayout>
          <c:xMode val="edge"/>
          <c:yMode val="edge"/>
          <c:x val="1.171050074608338E-2"/>
          <c:y val="0.31341878368099685"/>
          <c:w val="0.93559224589654144"/>
          <c:h val="0.63018043405589852"/>
        </c:manualLayout>
      </c:layout>
      <c:barChart>
        <c:barDir val="col"/>
        <c:grouping val="stacked"/>
        <c:varyColors val="0"/>
        <c:ser>
          <c:idx val="0"/>
          <c:order val="0"/>
          <c:tx>
            <c:strRef>
              <c:f>ONDAM2!$P$31</c:f>
              <c:strCache>
                <c:ptCount val="1"/>
                <c:pt idx="0">
                  <c:v>Vide</c:v>
                </c:pt>
              </c:strCache>
            </c:strRef>
          </c:tx>
          <c:spPr>
            <a:noFill/>
            <a:ln w="12700">
              <a:noFill/>
              <a:prstDash val="solid"/>
            </a:ln>
            <a:effectLst/>
            <a:extLst>
              <a:ext uri="{91240B29-F687-4F45-9708-019B960494DF}">
                <a14:hiddenLine xmlns:a14="http://schemas.microsoft.com/office/drawing/2010/main" w="12700">
                  <a:solidFill>
                    <a:srgbClr val="FFFFFF"/>
                  </a:solidFill>
                  <a:prstDash val="solid"/>
                </a14:hiddenLine>
              </a:ext>
            </a:extLst>
          </c:spPr>
          <c:invertIfNegative val="0"/>
          <c:cat>
            <c:strRef>
              <c:f>ONDAM2!$O$32:$O$38</c:f>
              <c:strCache>
                <c:ptCount val="7"/>
                <c:pt idx="0">
                  <c:v>Objectif ONDAM 2020</c:v>
                </c:pt>
                <c:pt idx="1">
                  <c:v>Surcoûts exceptionnels</c:v>
                </c:pt>
                <c:pt idx="2">
                  <c:v>Revalorisations salariales</c:v>
                </c:pt>
                <c:pt idx="3">
                  <c:v>Sous-consommation des soins de ville</c:v>
                </c:pt>
                <c:pt idx="4">
                  <c:v>Contribution des organismes complémentaires</c:v>
                </c:pt>
                <c:pt idx="5">
                  <c:v>Sous-exécution de laliste en sus</c:v>
                </c:pt>
                <c:pt idx="6">
                  <c:v>Prévisions ONDAM 2020</c:v>
                </c:pt>
              </c:strCache>
            </c:strRef>
          </c:cat>
          <c:val>
            <c:numRef>
              <c:f>ONDAM2!$P$32:$P$38</c:f>
              <c:numCache>
                <c:formatCode>General</c:formatCode>
                <c:ptCount val="7"/>
                <c:pt idx="1">
                  <c:v>205.6</c:v>
                </c:pt>
                <c:pt idx="2">
                  <c:v>220.7</c:v>
                </c:pt>
                <c:pt idx="3">
                  <c:v>217.2</c:v>
                </c:pt>
                <c:pt idx="4">
                  <c:v>216.2</c:v>
                </c:pt>
                <c:pt idx="5">
                  <c:v>215.6</c:v>
                </c:pt>
              </c:numCache>
            </c:numRef>
          </c:val>
          <c:extLst xmlns:c16r2="http://schemas.microsoft.com/office/drawing/2015/06/chart">
            <c:ext xmlns:c16="http://schemas.microsoft.com/office/drawing/2014/chart" uri="{C3380CC4-5D6E-409C-BE32-E72D297353CC}">
              <c16:uniqueId val="{00000000-0A61-4534-A277-B1D029BD5C15}"/>
            </c:ext>
          </c:extLst>
        </c:ser>
        <c:ser>
          <c:idx val="1"/>
          <c:order val="1"/>
          <c:tx>
            <c:strRef>
              <c:f>ONDAM2!$Q$31</c:f>
              <c:strCache>
                <c:ptCount val="1"/>
                <c:pt idx="0">
                  <c:v>Bridge</c:v>
                </c:pt>
              </c:strCache>
            </c:strRef>
          </c:tx>
          <c:spPr>
            <a:solidFill>
              <a:srgbClr val="004070"/>
            </a:solidFill>
            <a:ln>
              <a:noFill/>
              <a:prstDash val="solid"/>
            </a:ln>
            <a:effectLst/>
            <a:extLst>
              <a:ext uri="{91240B29-F687-4F45-9708-019B960494DF}">
                <a14:hiddenLine xmlns:a14="http://schemas.microsoft.com/office/drawing/2010/main">
                  <a:solidFill>
                    <a:srgbClr val="FFFFFF"/>
                  </a:solidFill>
                  <a:prstDash val="solid"/>
                </a14:hiddenLine>
              </a:ext>
            </a:extLst>
          </c:spPr>
          <c:invertIfNegative val="0"/>
          <c:dLbls>
            <c:dLbl>
              <c:idx val="0"/>
              <c:tx>
                <c:rich>
                  <a:bodyPr/>
                  <a:lstStyle/>
                  <a:p>
                    <a:r>
                      <a:rPr lang="en-US"/>
                      <a:t> 205,6</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0A61-4534-A277-B1D029BD5C15}"/>
                </c:ext>
              </c:extLst>
            </c:dLbl>
            <c:dLbl>
              <c:idx val="6"/>
              <c:tx>
                <c:rich>
                  <a:bodyPr/>
                  <a:lstStyle/>
                  <a:p>
                    <a:r>
                      <a:rPr lang="en-US"/>
                      <a:t> 215,6</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0A61-4534-A277-B1D029BD5C15}"/>
                </c:ext>
              </c:extLst>
            </c:dLbl>
            <c:spPr>
              <a:noFill/>
              <a:ln>
                <a:noFill/>
              </a:ln>
              <a:effectLst/>
            </c:spPr>
            <c:txPr>
              <a:bodyPr/>
              <a:lstStyle/>
              <a:p>
                <a:pPr>
                  <a:defRPr sz="1100" b="1">
                    <a:solidFill>
                      <a:schemeClr val="bg1"/>
                    </a:solidFill>
                  </a:defRPr>
                </a:pPr>
                <a:endParaRPr lang="fr-F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ONDAM2!$O$32:$O$38</c:f>
              <c:strCache>
                <c:ptCount val="7"/>
                <c:pt idx="0">
                  <c:v>Objectif ONDAM 2020</c:v>
                </c:pt>
                <c:pt idx="1">
                  <c:v>Surcoûts exceptionnels</c:v>
                </c:pt>
                <c:pt idx="2">
                  <c:v>Revalorisations salariales</c:v>
                </c:pt>
                <c:pt idx="3">
                  <c:v>Sous-consommation des soins de ville</c:v>
                </c:pt>
                <c:pt idx="4">
                  <c:v>Contribution des organismes complémentaires</c:v>
                </c:pt>
                <c:pt idx="5">
                  <c:v>Sous-exécution de laliste en sus</c:v>
                </c:pt>
                <c:pt idx="6">
                  <c:v>Prévisions ONDAM 2020</c:v>
                </c:pt>
              </c:strCache>
            </c:strRef>
          </c:cat>
          <c:val>
            <c:numRef>
              <c:f>ONDAM2!$Q$32:$Q$38</c:f>
              <c:numCache>
                <c:formatCode>General</c:formatCode>
                <c:ptCount val="7"/>
                <c:pt idx="0">
                  <c:v>205.6</c:v>
                </c:pt>
                <c:pt idx="6">
                  <c:v>215.6</c:v>
                </c:pt>
              </c:numCache>
            </c:numRef>
          </c:val>
          <c:extLst xmlns:c16r2="http://schemas.microsoft.com/office/drawing/2015/06/chart">
            <c:ext xmlns:c16="http://schemas.microsoft.com/office/drawing/2014/chart" uri="{C3380CC4-5D6E-409C-BE32-E72D297353CC}">
              <c16:uniqueId val="{00000003-0A61-4534-A277-B1D029BD5C15}"/>
            </c:ext>
          </c:extLst>
        </c:ser>
        <c:ser>
          <c:idx val="2"/>
          <c:order val="2"/>
          <c:tx>
            <c:strRef>
              <c:f>ONDAM2!$R$31</c:f>
              <c:strCache>
                <c:ptCount val="1"/>
                <c:pt idx="0">
                  <c:v>Impact négatif</c:v>
                </c:pt>
              </c:strCache>
            </c:strRef>
          </c:tx>
          <c:spPr>
            <a:solidFill>
              <a:srgbClr val="FF0000"/>
            </a:solidFill>
            <a:ln>
              <a:noFill/>
              <a:prstDash val="solid"/>
            </a:ln>
            <a:effectLst/>
            <a:extLst>
              <a:ext uri="{91240B29-F687-4F45-9708-019B960494DF}">
                <a14:hiddenLine xmlns:a14="http://schemas.microsoft.com/office/drawing/2010/main">
                  <a:solidFill>
                    <a:srgbClr val="FFFFFF"/>
                  </a:solidFill>
                  <a:prstDash val="solid"/>
                </a14:hiddenLine>
              </a:ext>
            </a:extLst>
          </c:spPr>
          <c:invertIfNegative val="0"/>
          <c:cat>
            <c:strRef>
              <c:f>ONDAM2!$O$32:$O$38</c:f>
              <c:strCache>
                <c:ptCount val="7"/>
                <c:pt idx="0">
                  <c:v>Objectif ONDAM 2020</c:v>
                </c:pt>
                <c:pt idx="1">
                  <c:v>Surcoûts exceptionnels</c:v>
                </c:pt>
                <c:pt idx="2">
                  <c:v>Revalorisations salariales</c:v>
                </c:pt>
                <c:pt idx="3">
                  <c:v>Sous-consommation des soins de ville</c:v>
                </c:pt>
                <c:pt idx="4">
                  <c:v>Contribution des organismes complémentaires</c:v>
                </c:pt>
                <c:pt idx="5">
                  <c:v>Sous-exécution de laliste en sus</c:v>
                </c:pt>
                <c:pt idx="6">
                  <c:v>Prévisions ONDAM 2020</c:v>
                </c:pt>
              </c:strCache>
            </c:strRef>
          </c:cat>
          <c:val>
            <c:numRef>
              <c:f>ONDAM2!$R$32:$R$38</c:f>
              <c:numCache>
                <c:formatCode>General</c:formatCode>
                <c:ptCount val="7"/>
              </c:numCache>
            </c:numRef>
          </c:val>
          <c:extLst xmlns:c16r2="http://schemas.microsoft.com/office/drawing/2015/06/chart">
            <c:ext xmlns:c16="http://schemas.microsoft.com/office/drawing/2014/chart" uri="{C3380CC4-5D6E-409C-BE32-E72D297353CC}">
              <c16:uniqueId val="{00000004-0A61-4534-A277-B1D029BD5C15}"/>
            </c:ext>
          </c:extLst>
        </c:ser>
        <c:ser>
          <c:idx val="3"/>
          <c:order val="3"/>
          <c:tx>
            <c:strRef>
              <c:f>ONDAM2!$S$31</c:f>
              <c:strCache>
                <c:ptCount val="1"/>
                <c:pt idx="0">
                  <c:v>Impact négatif</c:v>
                </c:pt>
              </c:strCache>
            </c:strRef>
          </c:tx>
          <c:spPr>
            <a:solidFill>
              <a:srgbClr val="FF0000"/>
            </a:solidFill>
            <a:ln>
              <a:noFill/>
              <a:prstDash val="solid"/>
            </a:ln>
            <a:effectLst/>
            <a:extLst>
              <a:ext uri="{91240B29-F687-4F45-9708-019B960494DF}">
                <a14:hiddenLine xmlns:a14="http://schemas.microsoft.com/office/drawing/2010/main">
                  <a:solidFill>
                    <a:srgbClr val="FFFFFF"/>
                  </a:solidFill>
                  <a:prstDash val="solid"/>
                </a14:hiddenLine>
              </a:ext>
            </a:extLst>
          </c:spPr>
          <c:invertIfNegative val="0"/>
          <c:dLbls>
            <c:dLbl>
              <c:idx val="3"/>
              <c:layout>
                <c:manualLayout>
                  <c:x val="-6.0315741309023771E-17"/>
                  <c:y val="3.5777784742394583E-2"/>
                </c:manualLayout>
              </c:layout>
              <c:tx>
                <c:rich>
                  <a:bodyPr/>
                  <a:lstStyle/>
                  <a:p>
                    <a:r>
                      <a:rPr lang="en-US"/>
                      <a:t>-4,5</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0A61-4534-A277-B1D029BD5C15}"/>
                </c:ext>
              </c:extLst>
            </c:dLbl>
            <c:dLbl>
              <c:idx val="4"/>
              <c:layout>
                <c:manualLayout>
                  <c:x val="-3.289987531724417E-3"/>
                  <c:y val="3.1305561649595255E-2"/>
                </c:manualLayout>
              </c:layout>
              <c:tx>
                <c:rich>
                  <a:bodyPr/>
                  <a:lstStyle/>
                  <a:p>
                    <a:r>
                      <a:rPr lang="en-US"/>
                      <a:t>-1,0</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0A61-4534-A277-B1D029BD5C15}"/>
                </c:ext>
              </c:extLst>
            </c:dLbl>
            <c:dLbl>
              <c:idx val="5"/>
              <c:layout>
                <c:manualLayout>
                  <c:x val="3.2899875317242964E-3"/>
                  <c:y val="3.5777784742394583E-2"/>
                </c:manualLayout>
              </c:layout>
              <c:tx>
                <c:rich>
                  <a:bodyPr/>
                  <a:lstStyle/>
                  <a:p>
                    <a:r>
                      <a:rPr lang="en-US"/>
                      <a:t>-0,6</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0A61-4534-A277-B1D029BD5C15}"/>
                </c:ext>
              </c:extLst>
            </c:dLbl>
            <c:spPr>
              <a:noFill/>
              <a:ln>
                <a:noFill/>
              </a:ln>
              <a:effectLst/>
            </c:spPr>
            <c:txPr>
              <a:bodyPr/>
              <a:lstStyle/>
              <a:p>
                <a:pPr>
                  <a:defRPr b="1"/>
                </a:pPr>
                <a:endParaRPr lang="fr-FR"/>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ONDAM2!$O$32:$O$38</c:f>
              <c:strCache>
                <c:ptCount val="7"/>
                <c:pt idx="0">
                  <c:v>Objectif ONDAM 2020</c:v>
                </c:pt>
                <c:pt idx="1">
                  <c:v>Surcoûts exceptionnels</c:v>
                </c:pt>
                <c:pt idx="2">
                  <c:v>Revalorisations salariales</c:v>
                </c:pt>
                <c:pt idx="3">
                  <c:v>Sous-consommation des soins de ville</c:v>
                </c:pt>
                <c:pt idx="4">
                  <c:v>Contribution des organismes complémentaires</c:v>
                </c:pt>
                <c:pt idx="5">
                  <c:v>Sous-exécution de laliste en sus</c:v>
                </c:pt>
                <c:pt idx="6">
                  <c:v>Prévisions ONDAM 2020</c:v>
                </c:pt>
              </c:strCache>
            </c:strRef>
          </c:cat>
          <c:val>
            <c:numRef>
              <c:f>ONDAM2!$S$32:$S$38</c:f>
              <c:numCache>
                <c:formatCode>General</c:formatCode>
                <c:ptCount val="7"/>
                <c:pt idx="3">
                  <c:v>4.5</c:v>
                </c:pt>
                <c:pt idx="4">
                  <c:v>1</c:v>
                </c:pt>
                <c:pt idx="5">
                  <c:v>0.6</c:v>
                </c:pt>
              </c:numCache>
            </c:numRef>
          </c:val>
          <c:extLst xmlns:c16r2="http://schemas.microsoft.com/office/drawing/2015/06/chart">
            <c:ext xmlns:c16="http://schemas.microsoft.com/office/drawing/2014/chart" uri="{C3380CC4-5D6E-409C-BE32-E72D297353CC}">
              <c16:uniqueId val="{00000008-0A61-4534-A277-B1D029BD5C15}"/>
            </c:ext>
          </c:extLst>
        </c:ser>
        <c:ser>
          <c:idx val="4"/>
          <c:order val="4"/>
          <c:tx>
            <c:strRef>
              <c:f>ONDAM2!$T$31</c:f>
              <c:strCache>
                <c:ptCount val="1"/>
                <c:pt idx="0">
                  <c:v>Impact positif</c:v>
                </c:pt>
              </c:strCache>
            </c:strRef>
          </c:tx>
          <c:spPr>
            <a:solidFill>
              <a:srgbClr val="92D050"/>
            </a:solidFill>
            <a:ln>
              <a:noFill/>
              <a:prstDash val="solid"/>
            </a:ln>
            <a:effectLst/>
            <a:extLst>
              <a:ext uri="{91240B29-F687-4F45-9708-019B960494DF}">
                <a14:hiddenLine xmlns:a14="http://schemas.microsoft.com/office/drawing/2010/main">
                  <a:solidFill>
                    <a:srgbClr val="FFFFFF"/>
                  </a:solidFill>
                  <a:prstDash val="solid"/>
                </a14:hiddenLine>
              </a:ext>
            </a:extLst>
          </c:spPr>
          <c:invertIfNegative val="0"/>
          <c:dLbls>
            <c:dLbl>
              <c:idx val="1"/>
              <c:layout>
                <c:manualLayout>
                  <c:x val="0"/>
                  <c:y val="-5.3666677113592041E-2"/>
                </c:manualLayout>
              </c:layout>
              <c:tx>
                <c:rich>
                  <a:bodyPr/>
                  <a:lstStyle/>
                  <a:p>
                    <a:r>
                      <a:rPr lang="en-US"/>
                      <a:t>+15,1</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0A61-4534-A277-B1D029BD5C15}"/>
                </c:ext>
              </c:extLst>
            </c:dLbl>
            <c:dLbl>
              <c:idx val="2"/>
              <c:layout>
                <c:manualLayout>
                  <c:x val="0"/>
                  <c:y val="-3.5777784742394667E-2"/>
                </c:manualLayout>
              </c:layout>
              <c:tx>
                <c:rich>
                  <a:bodyPr/>
                  <a:lstStyle/>
                  <a:p>
                    <a:r>
                      <a:rPr lang="en-US"/>
                      <a:t>+1,0</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0A61-4534-A277-B1D029BD5C15}"/>
                </c:ext>
              </c:extLst>
            </c:dLbl>
            <c:spPr>
              <a:noFill/>
              <a:ln>
                <a:noFill/>
              </a:ln>
              <a:effectLst/>
            </c:spPr>
            <c:txPr>
              <a:bodyPr/>
              <a:lstStyle/>
              <a:p>
                <a:pPr>
                  <a:defRPr b="1"/>
                </a:pPr>
                <a:endParaRPr lang="fr-FR"/>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ONDAM2!$O$32:$O$38</c:f>
              <c:strCache>
                <c:ptCount val="7"/>
                <c:pt idx="0">
                  <c:v>Objectif ONDAM 2020</c:v>
                </c:pt>
                <c:pt idx="1">
                  <c:v>Surcoûts exceptionnels</c:v>
                </c:pt>
                <c:pt idx="2">
                  <c:v>Revalorisations salariales</c:v>
                </c:pt>
                <c:pt idx="3">
                  <c:v>Sous-consommation des soins de ville</c:v>
                </c:pt>
                <c:pt idx="4">
                  <c:v>Contribution des organismes complémentaires</c:v>
                </c:pt>
                <c:pt idx="5">
                  <c:v>Sous-exécution de laliste en sus</c:v>
                </c:pt>
                <c:pt idx="6">
                  <c:v>Prévisions ONDAM 2020</c:v>
                </c:pt>
              </c:strCache>
            </c:strRef>
          </c:cat>
          <c:val>
            <c:numRef>
              <c:f>ONDAM2!$T$32:$T$38</c:f>
              <c:numCache>
                <c:formatCode>General</c:formatCode>
                <c:ptCount val="7"/>
                <c:pt idx="1">
                  <c:v>15.1</c:v>
                </c:pt>
                <c:pt idx="2">
                  <c:v>1</c:v>
                </c:pt>
              </c:numCache>
            </c:numRef>
          </c:val>
          <c:extLst xmlns:c16r2="http://schemas.microsoft.com/office/drawing/2015/06/chart">
            <c:ext xmlns:c16="http://schemas.microsoft.com/office/drawing/2014/chart" uri="{C3380CC4-5D6E-409C-BE32-E72D297353CC}">
              <c16:uniqueId val="{0000000B-0A61-4534-A277-B1D029BD5C15}"/>
            </c:ext>
          </c:extLst>
        </c:ser>
        <c:ser>
          <c:idx val="5"/>
          <c:order val="5"/>
          <c:tx>
            <c:strRef>
              <c:f>ONDAM2!$U$31</c:f>
              <c:strCache>
                <c:ptCount val="1"/>
                <c:pt idx="0">
                  <c:v>Impact positif</c:v>
                </c:pt>
              </c:strCache>
            </c:strRef>
          </c:tx>
          <c:spPr>
            <a:solidFill>
              <a:srgbClr val="92D050"/>
            </a:solidFill>
            <a:ln>
              <a:noFill/>
              <a:prstDash val="solid"/>
            </a:ln>
            <a:effectLst/>
            <a:extLst>
              <a:ext uri="{91240B29-F687-4F45-9708-019B960494DF}">
                <a14:hiddenLine xmlns:a14="http://schemas.microsoft.com/office/drawing/2010/main">
                  <a:solidFill>
                    <a:srgbClr val="FFFFFF"/>
                  </a:solidFill>
                  <a:prstDash val="solid"/>
                </a14:hiddenLine>
              </a:ext>
            </a:extLst>
          </c:spPr>
          <c:invertIfNegative val="0"/>
          <c:cat>
            <c:strRef>
              <c:f>ONDAM2!$O$32:$O$38</c:f>
              <c:strCache>
                <c:ptCount val="7"/>
                <c:pt idx="0">
                  <c:v>Objectif ONDAM 2020</c:v>
                </c:pt>
                <c:pt idx="1">
                  <c:v>Surcoûts exceptionnels</c:v>
                </c:pt>
                <c:pt idx="2">
                  <c:v>Revalorisations salariales</c:v>
                </c:pt>
                <c:pt idx="3">
                  <c:v>Sous-consommation des soins de ville</c:v>
                </c:pt>
                <c:pt idx="4">
                  <c:v>Contribution des organismes complémentaires</c:v>
                </c:pt>
                <c:pt idx="5">
                  <c:v>Sous-exécution de laliste en sus</c:v>
                </c:pt>
                <c:pt idx="6">
                  <c:v>Prévisions ONDAM 2020</c:v>
                </c:pt>
              </c:strCache>
            </c:strRef>
          </c:cat>
          <c:val>
            <c:numRef>
              <c:f>ONDAM2!$U$32:$U$38</c:f>
              <c:numCache>
                <c:formatCode>General</c:formatCode>
                <c:ptCount val="7"/>
              </c:numCache>
            </c:numRef>
          </c:val>
          <c:extLst xmlns:c16r2="http://schemas.microsoft.com/office/drawing/2015/06/chart">
            <c:ext xmlns:c16="http://schemas.microsoft.com/office/drawing/2014/chart" uri="{C3380CC4-5D6E-409C-BE32-E72D297353CC}">
              <c16:uniqueId val="{0000000C-0A61-4534-A277-B1D029BD5C15}"/>
            </c:ext>
          </c:extLst>
        </c:ser>
        <c:dLbls>
          <c:showLegendKey val="0"/>
          <c:showVal val="0"/>
          <c:showCatName val="0"/>
          <c:showSerName val="0"/>
          <c:showPercent val="0"/>
          <c:showBubbleSize val="0"/>
        </c:dLbls>
        <c:gapWidth val="10"/>
        <c:overlap val="100"/>
        <c:axId val="224540160"/>
        <c:axId val="224541696"/>
      </c:barChart>
      <c:catAx>
        <c:axId val="224540160"/>
        <c:scaling>
          <c:orientation val="minMax"/>
        </c:scaling>
        <c:delete val="0"/>
        <c:axPos val="b"/>
        <c:numFmt formatCode="General" sourceLinked="1"/>
        <c:majorTickMark val="none"/>
        <c:minorTickMark val="none"/>
        <c:tickLblPos val="low"/>
        <c:txPr>
          <a:bodyPr rot="0" vert="horz"/>
          <a:lstStyle/>
          <a:p>
            <a:pPr>
              <a:defRPr sz="600"/>
            </a:pPr>
            <a:endParaRPr lang="fr-FR"/>
          </a:p>
        </c:txPr>
        <c:crossAx val="224541696"/>
        <c:crosses val="autoZero"/>
        <c:auto val="1"/>
        <c:lblAlgn val="ctr"/>
        <c:lblOffset val="10"/>
        <c:tickLblSkip val="1"/>
        <c:tickMarkSkip val="1"/>
        <c:noMultiLvlLbl val="0"/>
      </c:catAx>
      <c:valAx>
        <c:axId val="224541696"/>
        <c:scaling>
          <c:orientation val="minMax"/>
          <c:min val="100"/>
        </c:scaling>
        <c:delete val="1"/>
        <c:axPos val="l"/>
        <c:numFmt formatCode="General" sourceLinked="1"/>
        <c:majorTickMark val="out"/>
        <c:minorTickMark val="none"/>
        <c:tickLblPos val="nextTo"/>
        <c:crossAx val="224540160"/>
        <c:crossesAt val="1"/>
        <c:crossBetween val="between"/>
      </c:valAx>
      <c:spPr>
        <a:noFill/>
        <a:ln w="25400">
          <a:noFill/>
        </a:ln>
      </c:spPr>
    </c:plotArea>
    <c:legend>
      <c:legendPos val="t"/>
      <c:legendEntry>
        <c:idx val="0"/>
        <c:delete val="1"/>
      </c:legendEntry>
      <c:legendEntry>
        <c:idx val="1"/>
        <c:delete val="1"/>
      </c:legendEntry>
      <c:legendEntry>
        <c:idx val="2"/>
        <c:delete val="1"/>
      </c:legendEntry>
      <c:legendEntry>
        <c:idx val="5"/>
        <c:delete val="1"/>
      </c:legendEntry>
      <c:layout>
        <c:manualLayout>
          <c:xMode val="edge"/>
          <c:yMode val="edge"/>
          <c:x val="0"/>
          <c:y val="0.12305625221041004"/>
          <c:w val="0.29231888942455525"/>
          <c:h val="8.5718783090489276E-2"/>
        </c:manualLayout>
      </c:layout>
      <c:overlay val="0"/>
      <c:spPr>
        <a:noFill/>
        <a:ln w="25400">
          <a:noFill/>
        </a:ln>
        <a:effectLst/>
      </c:sp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a:noFill/>
    </a:ln>
    <a:effectLst/>
  </c:spPr>
  <c:txPr>
    <a:bodyPr/>
    <a:lstStyle/>
    <a:p>
      <a:pPr>
        <a:defRPr sz="1000" b="0" i="0" u="none" strike="noStrike" baseline="0">
          <a:latin typeface="Segoe ui"/>
          <a:ea typeface="Segoe ui"/>
          <a:cs typeface="Segoe ui"/>
        </a:defRPr>
      </a:pPr>
      <a:endParaRPr lang="fr-FR"/>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696534-95BC-4079-878D-50382850D36D}" type="doc">
      <dgm:prSet loTypeId="urn:microsoft.com/office/officeart/2005/8/layout/matrix2" loCatId="matrix" qsTypeId="urn:microsoft.com/office/officeart/2005/8/quickstyle/simple1" qsCatId="simple" csTypeId="urn:microsoft.com/office/officeart/2005/8/colors/colorful1" csCatId="colorful" phldr="1"/>
      <dgm:spPr/>
      <dgm:t>
        <a:bodyPr/>
        <a:lstStyle/>
        <a:p>
          <a:endParaRPr lang="fr-FR"/>
        </a:p>
      </dgm:t>
    </dgm:pt>
    <dgm:pt modelId="{1487E810-8379-4B3B-BB62-4A6C2C3B4B35}">
      <dgm:prSet phldrT="[Texte]"/>
      <dgm:spPr/>
      <dgm:t>
        <a:bodyPr/>
        <a:lstStyle/>
        <a:p>
          <a:r>
            <a:rPr lang="fr-FR" b="1" dirty="0"/>
            <a:t>Accessibilité des soins hospitaliers</a:t>
          </a:r>
        </a:p>
      </dgm:t>
    </dgm:pt>
    <dgm:pt modelId="{C1E8D769-97A9-4E00-90E6-AAA4A8DB1EEE}" type="parTrans" cxnId="{CF9A450C-30A8-4E64-9215-15C7DEE30AC6}">
      <dgm:prSet/>
      <dgm:spPr/>
      <dgm:t>
        <a:bodyPr/>
        <a:lstStyle/>
        <a:p>
          <a:endParaRPr lang="fr-FR"/>
        </a:p>
      </dgm:t>
    </dgm:pt>
    <dgm:pt modelId="{2142623A-E393-43C0-8F6E-D43CA020EB27}" type="sibTrans" cxnId="{CF9A450C-30A8-4E64-9215-15C7DEE30AC6}">
      <dgm:prSet/>
      <dgm:spPr/>
      <dgm:t>
        <a:bodyPr/>
        <a:lstStyle/>
        <a:p>
          <a:endParaRPr lang="fr-FR"/>
        </a:p>
      </dgm:t>
    </dgm:pt>
    <dgm:pt modelId="{8767AA23-9E51-4878-8840-7C0D5E5299D4}">
      <dgm:prSet phldrT="[Texte]" custT="1"/>
      <dgm:spPr/>
      <dgm:t>
        <a:bodyPr/>
        <a:lstStyle/>
        <a:p>
          <a:r>
            <a:rPr lang="fr-FR" sz="1000" b="1" dirty="0"/>
            <a:t>Emploi</a:t>
          </a:r>
        </a:p>
      </dgm:t>
    </dgm:pt>
    <dgm:pt modelId="{D4257BB6-40EF-416A-B2E1-969CB19D8DA2}" type="parTrans" cxnId="{CEFA8543-A8FB-4562-8F80-19FDCA8907A0}">
      <dgm:prSet/>
      <dgm:spPr/>
      <dgm:t>
        <a:bodyPr/>
        <a:lstStyle/>
        <a:p>
          <a:endParaRPr lang="fr-FR"/>
        </a:p>
      </dgm:t>
    </dgm:pt>
    <dgm:pt modelId="{72756DBD-4F9A-41F2-B1F4-5F187E0A019F}" type="sibTrans" cxnId="{CEFA8543-A8FB-4562-8F80-19FDCA8907A0}">
      <dgm:prSet/>
      <dgm:spPr/>
      <dgm:t>
        <a:bodyPr/>
        <a:lstStyle/>
        <a:p>
          <a:endParaRPr lang="fr-FR"/>
        </a:p>
      </dgm:t>
    </dgm:pt>
    <dgm:pt modelId="{D57068A1-F9FC-4BDE-8C79-EDDA945E8CB2}">
      <dgm:prSet phldrT="[Texte]"/>
      <dgm:spPr/>
      <dgm:t>
        <a:bodyPr/>
        <a:lstStyle/>
        <a:p>
          <a:r>
            <a:rPr lang="fr-FR" b="1" dirty="0"/>
            <a:t>Conduite du changement, information/consultation des instances</a:t>
          </a:r>
        </a:p>
      </dgm:t>
    </dgm:pt>
    <dgm:pt modelId="{2BDAF54F-E6CB-47AC-B79C-B529FC9C1317}" type="parTrans" cxnId="{9DE4757A-B2BD-434F-9A60-16EFD471EAA6}">
      <dgm:prSet/>
      <dgm:spPr/>
      <dgm:t>
        <a:bodyPr/>
        <a:lstStyle/>
        <a:p>
          <a:endParaRPr lang="fr-FR"/>
        </a:p>
      </dgm:t>
    </dgm:pt>
    <dgm:pt modelId="{8200A346-FF8E-4148-BF88-0A2C7783250B}" type="sibTrans" cxnId="{9DE4757A-B2BD-434F-9A60-16EFD471EAA6}">
      <dgm:prSet/>
      <dgm:spPr/>
      <dgm:t>
        <a:bodyPr/>
        <a:lstStyle/>
        <a:p>
          <a:endParaRPr lang="fr-FR"/>
        </a:p>
      </dgm:t>
    </dgm:pt>
    <dgm:pt modelId="{4659E630-4EAF-48FC-A0D7-49BBAD3E9473}">
      <dgm:prSet phldrT="[Texte]" custT="1"/>
      <dgm:spPr/>
      <dgm:t>
        <a:bodyPr/>
        <a:lstStyle/>
        <a:p>
          <a:r>
            <a:rPr lang="fr-FR" sz="1000" b="1" dirty="0"/>
            <a:t>Représentation du personnel</a:t>
          </a:r>
        </a:p>
      </dgm:t>
    </dgm:pt>
    <dgm:pt modelId="{AB2EDFAC-7928-4403-A844-593C7EA1A582}" type="parTrans" cxnId="{E8EBDC84-7D2C-40A0-9E65-4E31F01ED9BF}">
      <dgm:prSet/>
      <dgm:spPr/>
      <dgm:t>
        <a:bodyPr/>
        <a:lstStyle/>
        <a:p>
          <a:endParaRPr lang="fr-FR"/>
        </a:p>
      </dgm:t>
    </dgm:pt>
    <dgm:pt modelId="{9AC40C60-5613-4E36-B4E6-5FC9DA3D486A}" type="sibTrans" cxnId="{E8EBDC84-7D2C-40A0-9E65-4E31F01ED9BF}">
      <dgm:prSet/>
      <dgm:spPr/>
      <dgm:t>
        <a:bodyPr/>
        <a:lstStyle/>
        <a:p>
          <a:endParaRPr lang="fr-FR"/>
        </a:p>
      </dgm:t>
    </dgm:pt>
    <dgm:pt modelId="{3F8566D2-5FF9-40C2-9BA1-A63A68C8BA3C}" type="pres">
      <dgm:prSet presAssocID="{58696534-95BC-4079-878D-50382850D36D}" presName="matrix" presStyleCnt="0">
        <dgm:presLayoutVars>
          <dgm:chMax val="1"/>
          <dgm:dir/>
          <dgm:resizeHandles val="exact"/>
        </dgm:presLayoutVars>
      </dgm:prSet>
      <dgm:spPr/>
      <dgm:t>
        <a:bodyPr/>
        <a:lstStyle/>
        <a:p>
          <a:endParaRPr lang="fr-FR"/>
        </a:p>
      </dgm:t>
    </dgm:pt>
    <dgm:pt modelId="{068BAC80-46E8-4F90-B7EF-9D5D821335BC}" type="pres">
      <dgm:prSet presAssocID="{58696534-95BC-4079-878D-50382850D36D}" presName="axisShape" presStyleLbl="bgShp" presStyleIdx="0" presStyleCnt="1" custScaleX="167182" custLinFactNeighborY="-247"/>
      <dgm:spPr/>
    </dgm:pt>
    <dgm:pt modelId="{80E1BBAD-66A5-452C-A850-BE525C0C84DD}" type="pres">
      <dgm:prSet presAssocID="{58696534-95BC-4079-878D-50382850D36D}" presName="rect1" presStyleLbl="node1" presStyleIdx="0" presStyleCnt="4" custScaleX="186739" custScaleY="17364" custLinFactX="-10999" custLinFactNeighborX="-100000" custLinFactNeighborY="-58443">
        <dgm:presLayoutVars>
          <dgm:chMax val="0"/>
          <dgm:chPref val="0"/>
          <dgm:bulletEnabled val="1"/>
        </dgm:presLayoutVars>
      </dgm:prSet>
      <dgm:spPr/>
      <dgm:t>
        <a:bodyPr/>
        <a:lstStyle/>
        <a:p>
          <a:endParaRPr lang="fr-FR"/>
        </a:p>
      </dgm:t>
    </dgm:pt>
    <dgm:pt modelId="{DE1D764A-1DF6-4AE1-815A-7CFC2E5044BA}" type="pres">
      <dgm:prSet presAssocID="{58696534-95BC-4079-878D-50382850D36D}" presName="rect2" presStyleLbl="node1" presStyleIdx="1" presStyleCnt="4" custScaleX="186792" custScaleY="17364" custLinFactX="10999" custLinFactNeighborX="100000" custLinFactNeighborY="-57127">
        <dgm:presLayoutVars>
          <dgm:chMax val="0"/>
          <dgm:chPref val="0"/>
          <dgm:bulletEnabled val="1"/>
        </dgm:presLayoutVars>
      </dgm:prSet>
      <dgm:spPr/>
      <dgm:t>
        <a:bodyPr/>
        <a:lstStyle/>
        <a:p>
          <a:endParaRPr lang="fr-FR"/>
        </a:p>
      </dgm:t>
    </dgm:pt>
    <dgm:pt modelId="{3188B239-7B9B-478B-A184-74098002C96B}" type="pres">
      <dgm:prSet presAssocID="{58696534-95BC-4079-878D-50382850D36D}" presName="rect3" presStyleLbl="node1" presStyleIdx="2" presStyleCnt="4" custScaleX="186739" custScaleY="17364" custLinFactNeighborX="-67629" custLinFactNeighborY="-39933">
        <dgm:presLayoutVars>
          <dgm:chMax val="0"/>
          <dgm:chPref val="0"/>
          <dgm:bulletEnabled val="1"/>
        </dgm:presLayoutVars>
      </dgm:prSet>
      <dgm:spPr/>
      <dgm:t>
        <a:bodyPr/>
        <a:lstStyle/>
        <a:p>
          <a:endParaRPr lang="fr-FR"/>
        </a:p>
      </dgm:t>
    </dgm:pt>
    <dgm:pt modelId="{E3A7628E-6AB7-4C7D-A5FF-B5996D9498D2}" type="pres">
      <dgm:prSet presAssocID="{58696534-95BC-4079-878D-50382850D36D}" presName="rect4" presStyleLbl="node1" presStyleIdx="3" presStyleCnt="4" custScaleX="186739" custScaleY="17364" custLinFactNeighborX="63040" custLinFactNeighborY="-40969">
        <dgm:presLayoutVars>
          <dgm:chMax val="0"/>
          <dgm:chPref val="0"/>
          <dgm:bulletEnabled val="1"/>
        </dgm:presLayoutVars>
      </dgm:prSet>
      <dgm:spPr/>
      <dgm:t>
        <a:bodyPr/>
        <a:lstStyle/>
        <a:p>
          <a:endParaRPr lang="fr-FR"/>
        </a:p>
      </dgm:t>
    </dgm:pt>
  </dgm:ptLst>
  <dgm:cxnLst>
    <dgm:cxn modelId="{CF9A450C-30A8-4E64-9215-15C7DEE30AC6}" srcId="{58696534-95BC-4079-878D-50382850D36D}" destId="{1487E810-8379-4B3B-BB62-4A6C2C3B4B35}" srcOrd="0" destOrd="0" parTransId="{C1E8D769-97A9-4E00-90E6-AAA4A8DB1EEE}" sibTransId="{2142623A-E393-43C0-8F6E-D43CA020EB27}"/>
    <dgm:cxn modelId="{3BBA76BC-8D77-4597-89B5-AD648A52CC1C}" type="presOf" srcId="{4659E630-4EAF-48FC-A0D7-49BBAD3E9473}" destId="{E3A7628E-6AB7-4C7D-A5FF-B5996D9498D2}" srcOrd="0" destOrd="0" presId="urn:microsoft.com/office/officeart/2005/8/layout/matrix2"/>
    <dgm:cxn modelId="{E8EBDC84-7D2C-40A0-9E65-4E31F01ED9BF}" srcId="{58696534-95BC-4079-878D-50382850D36D}" destId="{4659E630-4EAF-48FC-A0D7-49BBAD3E9473}" srcOrd="3" destOrd="0" parTransId="{AB2EDFAC-7928-4403-A844-593C7EA1A582}" sibTransId="{9AC40C60-5613-4E36-B4E6-5FC9DA3D486A}"/>
    <dgm:cxn modelId="{69AD30B0-5604-4098-80A4-693AF8516EC3}" type="presOf" srcId="{D57068A1-F9FC-4BDE-8C79-EDDA945E8CB2}" destId="{3188B239-7B9B-478B-A184-74098002C96B}" srcOrd="0" destOrd="0" presId="urn:microsoft.com/office/officeart/2005/8/layout/matrix2"/>
    <dgm:cxn modelId="{43533241-4450-4366-B563-12BE59B6A78B}" type="presOf" srcId="{8767AA23-9E51-4878-8840-7C0D5E5299D4}" destId="{DE1D764A-1DF6-4AE1-815A-7CFC2E5044BA}" srcOrd="0" destOrd="0" presId="urn:microsoft.com/office/officeart/2005/8/layout/matrix2"/>
    <dgm:cxn modelId="{0836F0FD-A67E-4383-9DCD-6C04969AE707}" type="presOf" srcId="{58696534-95BC-4079-878D-50382850D36D}" destId="{3F8566D2-5FF9-40C2-9BA1-A63A68C8BA3C}" srcOrd="0" destOrd="0" presId="urn:microsoft.com/office/officeart/2005/8/layout/matrix2"/>
    <dgm:cxn modelId="{21B72C1B-F74C-4767-9CD7-DDA4269ED88B}" type="presOf" srcId="{1487E810-8379-4B3B-BB62-4A6C2C3B4B35}" destId="{80E1BBAD-66A5-452C-A850-BE525C0C84DD}" srcOrd="0" destOrd="0" presId="urn:microsoft.com/office/officeart/2005/8/layout/matrix2"/>
    <dgm:cxn modelId="{9DE4757A-B2BD-434F-9A60-16EFD471EAA6}" srcId="{58696534-95BC-4079-878D-50382850D36D}" destId="{D57068A1-F9FC-4BDE-8C79-EDDA945E8CB2}" srcOrd="2" destOrd="0" parTransId="{2BDAF54F-E6CB-47AC-B79C-B529FC9C1317}" sibTransId="{8200A346-FF8E-4148-BF88-0A2C7783250B}"/>
    <dgm:cxn modelId="{CEFA8543-A8FB-4562-8F80-19FDCA8907A0}" srcId="{58696534-95BC-4079-878D-50382850D36D}" destId="{8767AA23-9E51-4878-8840-7C0D5E5299D4}" srcOrd="1" destOrd="0" parTransId="{D4257BB6-40EF-416A-B2E1-969CB19D8DA2}" sibTransId="{72756DBD-4F9A-41F2-B1F4-5F187E0A019F}"/>
    <dgm:cxn modelId="{ABD940E2-6DEF-49F9-9F03-1520741402AB}" type="presParOf" srcId="{3F8566D2-5FF9-40C2-9BA1-A63A68C8BA3C}" destId="{068BAC80-46E8-4F90-B7EF-9D5D821335BC}" srcOrd="0" destOrd="0" presId="urn:microsoft.com/office/officeart/2005/8/layout/matrix2"/>
    <dgm:cxn modelId="{BA2EDD4D-3CB3-4878-9733-E61EABF00255}" type="presParOf" srcId="{3F8566D2-5FF9-40C2-9BA1-A63A68C8BA3C}" destId="{80E1BBAD-66A5-452C-A850-BE525C0C84DD}" srcOrd="1" destOrd="0" presId="urn:microsoft.com/office/officeart/2005/8/layout/matrix2"/>
    <dgm:cxn modelId="{424E826C-9A86-41F9-B9C2-F9FA26ECB617}" type="presParOf" srcId="{3F8566D2-5FF9-40C2-9BA1-A63A68C8BA3C}" destId="{DE1D764A-1DF6-4AE1-815A-7CFC2E5044BA}" srcOrd="2" destOrd="0" presId="urn:microsoft.com/office/officeart/2005/8/layout/matrix2"/>
    <dgm:cxn modelId="{B1A888D3-C98E-4C98-B717-1874B0BF94FA}" type="presParOf" srcId="{3F8566D2-5FF9-40C2-9BA1-A63A68C8BA3C}" destId="{3188B239-7B9B-478B-A184-74098002C96B}" srcOrd="3" destOrd="0" presId="urn:microsoft.com/office/officeart/2005/8/layout/matrix2"/>
    <dgm:cxn modelId="{43ABBAC4-8B0D-4792-A9E9-062B717A4E71}" type="presParOf" srcId="{3F8566D2-5FF9-40C2-9BA1-A63A68C8BA3C}" destId="{E3A7628E-6AB7-4C7D-A5FF-B5996D9498D2}" srcOrd="4" destOrd="0" presId="urn:microsoft.com/office/officeart/2005/8/layout/matrix2"/>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9646F22-C59D-4577-9FF4-9F1D941CBBE1}"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fr-FR"/>
        </a:p>
      </dgm:t>
    </dgm:pt>
    <dgm:pt modelId="{EC0FE6D5-8D55-4712-BF75-88A9A402051A}">
      <dgm:prSet phldrT="[Texte]" custT="1"/>
      <dgm:spPr>
        <a:solidFill>
          <a:schemeClr val="accent2"/>
        </a:solidFill>
      </dgm:spPr>
      <dgm:t>
        <a:bodyPr/>
        <a:lstStyle/>
        <a:p>
          <a:r>
            <a:rPr lang="fr-FR" sz="2800" dirty="0"/>
            <a:t>H C</a:t>
          </a:r>
          <a:r>
            <a:rPr lang="fr-FR" sz="2000" dirty="0"/>
            <a:t>omplète</a:t>
          </a:r>
          <a:r>
            <a:rPr lang="fr-FR" sz="2800" dirty="0"/>
            <a:t> </a:t>
          </a:r>
        </a:p>
      </dgm:t>
    </dgm:pt>
    <dgm:pt modelId="{68C0BF61-4FA8-4914-8724-E4224A04F9A9}" type="parTrans" cxnId="{DF25FB51-DB1B-47D4-99C7-BE42A12DDC82}">
      <dgm:prSet/>
      <dgm:spPr/>
      <dgm:t>
        <a:bodyPr/>
        <a:lstStyle/>
        <a:p>
          <a:endParaRPr lang="fr-FR"/>
        </a:p>
      </dgm:t>
    </dgm:pt>
    <dgm:pt modelId="{F822FAEA-2F3F-4964-ADEB-D770EACEF54D}" type="sibTrans" cxnId="{DF25FB51-DB1B-47D4-99C7-BE42A12DDC82}">
      <dgm:prSet/>
      <dgm:spPr>
        <a:ln>
          <a:solidFill>
            <a:srgbClr val="0096D2"/>
          </a:solidFill>
        </a:ln>
      </dgm:spPr>
      <dgm:t>
        <a:bodyPr/>
        <a:lstStyle/>
        <a:p>
          <a:endParaRPr lang="fr-FR"/>
        </a:p>
      </dgm:t>
    </dgm:pt>
    <dgm:pt modelId="{7561C1DF-7A9C-420A-9315-DC1EDBDA932B}">
      <dgm:prSet phldrT="[Texte]" custT="1"/>
      <dgm:spPr>
        <a:ln>
          <a:solidFill>
            <a:schemeClr val="tx2"/>
          </a:solidFill>
        </a:ln>
      </dgm:spPr>
      <dgm:t>
        <a:bodyPr/>
        <a:lstStyle/>
        <a:p>
          <a:pPr>
            <a:spcBef>
              <a:spcPct val="0"/>
            </a:spcBef>
          </a:pPr>
          <a:r>
            <a:rPr lang="fr-FR" sz="1600" dirty="0"/>
            <a:t>IDE &amp; AS</a:t>
          </a:r>
          <a:endParaRPr lang="fr-FR" sz="2800" dirty="0"/>
        </a:p>
      </dgm:t>
    </dgm:pt>
    <dgm:pt modelId="{FD5D0F34-99E4-46ED-8E7F-3819AEB2E604}" type="parTrans" cxnId="{EA805561-88E1-4E4F-809A-0C6E8DEA5CE3}">
      <dgm:prSet/>
      <dgm:spPr/>
      <dgm:t>
        <a:bodyPr/>
        <a:lstStyle/>
        <a:p>
          <a:endParaRPr lang="fr-FR"/>
        </a:p>
      </dgm:t>
    </dgm:pt>
    <dgm:pt modelId="{0468175E-3F3E-4A1F-B78E-32C48A82ABAF}" type="sibTrans" cxnId="{EA805561-88E1-4E4F-809A-0C6E8DEA5CE3}">
      <dgm:prSet/>
      <dgm:spPr/>
      <dgm:t>
        <a:bodyPr/>
        <a:lstStyle/>
        <a:p>
          <a:endParaRPr lang="fr-FR"/>
        </a:p>
      </dgm:t>
    </dgm:pt>
    <dgm:pt modelId="{D8FB5FDB-38CE-4322-AB08-2913B5A4426D}">
      <dgm:prSet phldrT="[Texte]" custT="1"/>
      <dgm:spPr>
        <a:ln>
          <a:solidFill>
            <a:schemeClr val="tx2"/>
          </a:solidFill>
        </a:ln>
      </dgm:spPr>
      <dgm:t>
        <a:bodyPr/>
        <a:lstStyle/>
        <a:p>
          <a:pPr>
            <a:spcBef>
              <a:spcPts val="600"/>
            </a:spcBef>
          </a:pPr>
          <a:r>
            <a:rPr lang="fr-FR" sz="1400" dirty="0"/>
            <a:t>0,43</a:t>
          </a:r>
          <a:r>
            <a:rPr lang="fr-FR" sz="1800" dirty="0"/>
            <a:t> </a:t>
          </a:r>
          <a:r>
            <a:rPr lang="fr-FR" sz="1200" dirty="0"/>
            <a:t>ETP/ LITS </a:t>
          </a:r>
          <a:endParaRPr lang="fr-FR" sz="3200" dirty="0"/>
        </a:p>
      </dgm:t>
    </dgm:pt>
    <dgm:pt modelId="{32798137-DC06-4B8D-B028-37E8C5837141}" type="parTrans" cxnId="{F371640A-8039-47E9-AE9A-863E6240EF3D}">
      <dgm:prSet/>
      <dgm:spPr/>
      <dgm:t>
        <a:bodyPr/>
        <a:lstStyle/>
        <a:p>
          <a:endParaRPr lang="fr-FR"/>
        </a:p>
      </dgm:t>
    </dgm:pt>
    <dgm:pt modelId="{C1933A82-41F2-4126-89E5-0E4A00EFAF32}" type="sibTrans" cxnId="{F371640A-8039-47E9-AE9A-863E6240EF3D}">
      <dgm:prSet/>
      <dgm:spPr/>
      <dgm:t>
        <a:bodyPr/>
        <a:lstStyle/>
        <a:p>
          <a:endParaRPr lang="fr-FR"/>
        </a:p>
      </dgm:t>
    </dgm:pt>
    <dgm:pt modelId="{DED3A025-B7D0-4C09-AE93-7CD56D615D82}">
      <dgm:prSet phldrT="[Texte]" custT="1"/>
      <dgm:spPr>
        <a:solidFill>
          <a:schemeClr val="accent2"/>
        </a:solidFill>
      </dgm:spPr>
      <dgm:t>
        <a:bodyPr/>
        <a:lstStyle/>
        <a:p>
          <a:r>
            <a:rPr lang="fr-FR" sz="3200" dirty="0"/>
            <a:t>H s</a:t>
          </a:r>
          <a:r>
            <a:rPr lang="fr-FR" sz="2000" dirty="0"/>
            <a:t>emaine</a:t>
          </a:r>
          <a:r>
            <a:rPr lang="fr-FR" sz="3200" dirty="0"/>
            <a:t> </a:t>
          </a:r>
        </a:p>
      </dgm:t>
    </dgm:pt>
    <dgm:pt modelId="{8E45C509-99E5-4245-8EAA-FA42F45C9D94}" type="parTrans" cxnId="{3C5845DB-DE1A-4422-8096-9B2C7396FB11}">
      <dgm:prSet/>
      <dgm:spPr/>
      <dgm:t>
        <a:bodyPr/>
        <a:lstStyle/>
        <a:p>
          <a:endParaRPr lang="fr-FR"/>
        </a:p>
      </dgm:t>
    </dgm:pt>
    <dgm:pt modelId="{3CEDDEB8-89C0-4730-9576-1A69965EBD9C}" type="sibTrans" cxnId="{3C5845DB-DE1A-4422-8096-9B2C7396FB11}">
      <dgm:prSet/>
      <dgm:spPr>
        <a:solidFill>
          <a:srgbClr val="92D050"/>
        </a:solidFill>
        <a:ln>
          <a:solidFill>
            <a:srgbClr val="0070C0"/>
          </a:solidFill>
        </a:ln>
      </dgm:spPr>
      <dgm:t>
        <a:bodyPr/>
        <a:lstStyle/>
        <a:p>
          <a:endParaRPr lang="fr-FR"/>
        </a:p>
      </dgm:t>
    </dgm:pt>
    <dgm:pt modelId="{EFFDB5EC-5CE4-4243-8A4F-BE3094AB5C49}">
      <dgm:prSet phldrT="[Texte]" custT="1"/>
      <dgm:spPr>
        <a:ln>
          <a:solidFill>
            <a:schemeClr val="accent6">
              <a:lumMod val="60000"/>
              <a:lumOff val="40000"/>
            </a:schemeClr>
          </a:solidFill>
        </a:ln>
      </dgm:spPr>
      <dgm:t>
        <a:bodyPr/>
        <a:lstStyle/>
        <a:p>
          <a:pPr>
            <a:spcBef>
              <a:spcPct val="0"/>
            </a:spcBef>
          </a:pPr>
          <a:r>
            <a:rPr lang="fr-FR" sz="1800" dirty="0"/>
            <a:t>IDE &amp; AS </a:t>
          </a:r>
          <a:r>
            <a:rPr lang="fr-FR" sz="1200" dirty="0"/>
            <a:t>(+ d’IDE) </a:t>
          </a:r>
          <a:endParaRPr lang="fr-FR" sz="1800" dirty="0"/>
        </a:p>
      </dgm:t>
    </dgm:pt>
    <dgm:pt modelId="{1C21574D-2DBE-4B5E-99BE-FC5D7C55DBA7}" type="parTrans" cxnId="{155BFF02-1A50-48A4-8117-5C08556A5766}">
      <dgm:prSet/>
      <dgm:spPr/>
      <dgm:t>
        <a:bodyPr/>
        <a:lstStyle/>
        <a:p>
          <a:endParaRPr lang="fr-FR"/>
        </a:p>
      </dgm:t>
    </dgm:pt>
    <dgm:pt modelId="{36CD98C6-3084-473C-8602-0C05ABF3AEE6}" type="sibTrans" cxnId="{155BFF02-1A50-48A4-8117-5C08556A5766}">
      <dgm:prSet/>
      <dgm:spPr/>
      <dgm:t>
        <a:bodyPr/>
        <a:lstStyle/>
        <a:p>
          <a:endParaRPr lang="fr-FR"/>
        </a:p>
      </dgm:t>
    </dgm:pt>
    <dgm:pt modelId="{9197CCB8-33EC-4A61-8442-4DEDF1E835AA}">
      <dgm:prSet phldrT="[Texte]" custT="1"/>
      <dgm:spPr>
        <a:ln>
          <a:solidFill>
            <a:schemeClr val="accent6">
              <a:lumMod val="60000"/>
              <a:lumOff val="40000"/>
            </a:schemeClr>
          </a:solidFill>
        </a:ln>
      </dgm:spPr>
      <dgm:t>
        <a:bodyPr/>
        <a:lstStyle/>
        <a:p>
          <a:pPr>
            <a:spcBef>
              <a:spcPct val="0"/>
            </a:spcBef>
          </a:pPr>
          <a:r>
            <a:rPr lang="fr-FR" sz="1200" dirty="0"/>
            <a:t>0,33 ETP / lits</a:t>
          </a:r>
          <a:endParaRPr lang="fr-FR" sz="1800" dirty="0"/>
        </a:p>
      </dgm:t>
    </dgm:pt>
    <dgm:pt modelId="{F90933F6-F5E3-48E2-9A44-A9CC20844507}" type="parTrans" cxnId="{BC7D2B01-F7B2-4EAB-9B49-C723C76C7C5A}">
      <dgm:prSet/>
      <dgm:spPr/>
      <dgm:t>
        <a:bodyPr/>
        <a:lstStyle/>
        <a:p>
          <a:endParaRPr lang="fr-FR"/>
        </a:p>
      </dgm:t>
    </dgm:pt>
    <dgm:pt modelId="{642D932F-4FBD-49C4-A74F-38F17A5D6B14}" type="sibTrans" cxnId="{BC7D2B01-F7B2-4EAB-9B49-C723C76C7C5A}">
      <dgm:prSet/>
      <dgm:spPr/>
      <dgm:t>
        <a:bodyPr/>
        <a:lstStyle/>
        <a:p>
          <a:endParaRPr lang="fr-FR"/>
        </a:p>
      </dgm:t>
    </dgm:pt>
    <dgm:pt modelId="{24D770A1-1FB7-45C3-A056-ABAA9C654FE4}">
      <dgm:prSet phldrT="[Texte]" custT="1"/>
      <dgm:spPr>
        <a:solidFill>
          <a:schemeClr val="accent2"/>
        </a:solidFill>
      </dgm:spPr>
      <dgm:t>
        <a:bodyPr/>
        <a:lstStyle/>
        <a:p>
          <a:r>
            <a:rPr lang="fr-FR" sz="2400" dirty="0">
              <a:solidFill>
                <a:schemeClr val="tx1"/>
              </a:solidFill>
            </a:rPr>
            <a:t>C </a:t>
          </a:r>
          <a:r>
            <a:rPr lang="fr-FR" sz="2400" dirty="0" err="1">
              <a:solidFill>
                <a:schemeClr val="tx1"/>
              </a:solidFill>
            </a:rPr>
            <a:t>Ambu</a:t>
          </a:r>
          <a:r>
            <a:rPr lang="fr-FR" sz="2400" dirty="0">
              <a:solidFill>
                <a:schemeClr val="tx1"/>
              </a:solidFill>
            </a:rPr>
            <a:t> </a:t>
          </a:r>
        </a:p>
      </dgm:t>
    </dgm:pt>
    <dgm:pt modelId="{8AE8B5E1-D320-4DC1-9B76-82DFD31D7598}" type="parTrans" cxnId="{6E8880B7-CE91-4424-BFEC-C6893FEC1185}">
      <dgm:prSet/>
      <dgm:spPr/>
      <dgm:t>
        <a:bodyPr/>
        <a:lstStyle/>
        <a:p>
          <a:endParaRPr lang="fr-FR"/>
        </a:p>
      </dgm:t>
    </dgm:pt>
    <dgm:pt modelId="{B95CAF0D-6622-45E6-9078-DFED2C6752AE}" type="sibTrans" cxnId="{6E8880B7-CE91-4424-BFEC-C6893FEC1185}">
      <dgm:prSet/>
      <dgm:spPr/>
      <dgm:t>
        <a:bodyPr/>
        <a:lstStyle/>
        <a:p>
          <a:endParaRPr lang="fr-FR"/>
        </a:p>
      </dgm:t>
    </dgm:pt>
    <dgm:pt modelId="{072790EF-4319-4EED-BF17-4654CC151216}">
      <dgm:prSet phldrT="[Texte]" custT="1"/>
      <dgm:spPr>
        <a:ln>
          <a:solidFill>
            <a:schemeClr val="accent6">
              <a:lumMod val="40000"/>
              <a:lumOff val="60000"/>
            </a:schemeClr>
          </a:solidFill>
        </a:ln>
      </dgm:spPr>
      <dgm:t>
        <a:bodyPr/>
        <a:lstStyle/>
        <a:p>
          <a:r>
            <a:rPr lang="fr-FR" sz="1600" dirty="0"/>
            <a:t>IDE &amp; AS</a:t>
          </a:r>
          <a:endParaRPr lang="fr-FR" sz="1800" dirty="0"/>
        </a:p>
      </dgm:t>
    </dgm:pt>
    <dgm:pt modelId="{01E565A0-DC45-4860-8E58-337F2645778C}" type="parTrans" cxnId="{EA6A9F63-3A7B-4B38-99C6-277F5E754A7C}">
      <dgm:prSet/>
      <dgm:spPr/>
      <dgm:t>
        <a:bodyPr/>
        <a:lstStyle/>
        <a:p>
          <a:endParaRPr lang="fr-FR"/>
        </a:p>
      </dgm:t>
    </dgm:pt>
    <dgm:pt modelId="{1ECC91EC-3D64-436D-BCBC-313F8A92577F}" type="sibTrans" cxnId="{EA6A9F63-3A7B-4B38-99C6-277F5E754A7C}">
      <dgm:prSet/>
      <dgm:spPr/>
      <dgm:t>
        <a:bodyPr/>
        <a:lstStyle/>
        <a:p>
          <a:endParaRPr lang="fr-FR"/>
        </a:p>
      </dgm:t>
    </dgm:pt>
    <dgm:pt modelId="{54470D99-9B8C-40EA-8A52-6A065E341DA2}">
      <dgm:prSet phldrT="[Texte]" custT="1"/>
      <dgm:spPr>
        <a:ln>
          <a:solidFill>
            <a:schemeClr val="accent6">
              <a:lumMod val="40000"/>
              <a:lumOff val="60000"/>
            </a:schemeClr>
          </a:solidFill>
        </a:ln>
      </dgm:spPr>
      <dgm:t>
        <a:bodyPr/>
        <a:lstStyle/>
        <a:p>
          <a:r>
            <a:rPr lang="fr-FR" sz="1200" dirty="0">
              <a:solidFill>
                <a:srgbClr val="FF0000"/>
              </a:solidFill>
            </a:rPr>
            <a:t>0,1 ETP / place **</a:t>
          </a:r>
          <a:endParaRPr lang="fr-FR" sz="1200" dirty="0"/>
        </a:p>
      </dgm:t>
    </dgm:pt>
    <dgm:pt modelId="{AC5EBAD7-3267-4BAF-9949-D027EB8FF385}" type="parTrans" cxnId="{6A9C230E-0141-46FB-A3CC-04195E4174F7}">
      <dgm:prSet/>
      <dgm:spPr/>
      <dgm:t>
        <a:bodyPr/>
        <a:lstStyle/>
        <a:p>
          <a:endParaRPr lang="fr-FR"/>
        </a:p>
      </dgm:t>
    </dgm:pt>
    <dgm:pt modelId="{9BA7026A-4E4D-49AE-90F9-40841556F6D4}" type="sibTrans" cxnId="{6A9C230E-0141-46FB-A3CC-04195E4174F7}">
      <dgm:prSet/>
      <dgm:spPr/>
      <dgm:t>
        <a:bodyPr/>
        <a:lstStyle/>
        <a:p>
          <a:endParaRPr lang="fr-FR"/>
        </a:p>
      </dgm:t>
    </dgm:pt>
    <dgm:pt modelId="{B99E1B41-BCE5-4916-A855-6046E9498B1E}">
      <dgm:prSet phldrT="[Texte]" custT="1"/>
      <dgm:spPr>
        <a:ln>
          <a:solidFill>
            <a:schemeClr val="tx2"/>
          </a:solidFill>
        </a:ln>
      </dgm:spPr>
      <dgm:t>
        <a:bodyPr/>
        <a:lstStyle/>
        <a:p>
          <a:pPr>
            <a:spcBef>
              <a:spcPct val="0"/>
            </a:spcBef>
          </a:pPr>
          <a:r>
            <a:rPr lang="fr-FR" sz="1400" b="1" dirty="0"/>
            <a:t>= 13 ETP </a:t>
          </a:r>
        </a:p>
      </dgm:t>
    </dgm:pt>
    <dgm:pt modelId="{7731F272-90B1-4764-951B-BABA7EB13C4E}" type="parTrans" cxnId="{5C8AC2C5-AEAB-4D2C-8CF2-B8C16D5A553C}">
      <dgm:prSet/>
      <dgm:spPr/>
      <dgm:t>
        <a:bodyPr/>
        <a:lstStyle/>
        <a:p>
          <a:endParaRPr lang="fr-FR"/>
        </a:p>
      </dgm:t>
    </dgm:pt>
    <dgm:pt modelId="{9588F31C-5AE2-4137-B6AF-E3D1F03A5C80}" type="sibTrans" cxnId="{5C8AC2C5-AEAB-4D2C-8CF2-B8C16D5A553C}">
      <dgm:prSet/>
      <dgm:spPr/>
      <dgm:t>
        <a:bodyPr/>
        <a:lstStyle/>
        <a:p>
          <a:endParaRPr lang="fr-FR"/>
        </a:p>
      </dgm:t>
    </dgm:pt>
    <dgm:pt modelId="{90A87E79-B67C-46A9-808A-FDDF2AB3F63A}">
      <dgm:prSet phldrT="[Texte]" custT="1"/>
      <dgm:spPr>
        <a:ln>
          <a:solidFill>
            <a:schemeClr val="accent6">
              <a:lumMod val="60000"/>
              <a:lumOff val="40000"/>
            </a:schemeClr>
          </a:solidFill>
        </a:ln>
      </dgm:spPr>
      <dgm:t>
        <a:bodyPr/>
        <a:lstStyle/>
        <a:p>
          <a:pPr>
            <a:spcBef>
              <a:spcPts val="600"/>
            </a:spcBef>
          </a:pPr>
          <a:r>
            <a:rPr lang="fr-FR" sz="1200" b="1" dirty="0"/>
            <a:t> </a:t>
          </a:r>
          <a:r>
            <a:rPr lang="fr-FR" sz="1400" b="1" dirty="0"/>
            <a:t>= 9,9 ETP </a:t>
          </a:r>
          <a:endParaRPr lang="fr-FR" sz="2000" b="1" dirty="0"/>
        </a:p>
      </dgm:t>
    </dgm:pt>
    <dgm:pt modelId="{A1499AE8-2F13-4992-A4FC-336519935818}" type="parTrans" cxnId="{EFC5BD6F-9C41-461D-A90C-1D306FAC4E2B}">
      <dgm:prSet/>
      <dgm:spPr/>
      <dgm:t>
        <a:bodyPr/>
        <a:lstStyle/>
        <a:p>
          <a:endParaRPr lang="fr-FR"/>
        </a:p>
      </dgm:t>
    </dgm:pt>
    <dgm:pt modelId="{41972692-9A86-446E-ABBB-34A833D7D0E5}" type="sibTrans" cxnId="{EFC5BD6F-9C41-461D-A90C-1D306FAC4E2B}">
      <dgm:prSet/>
      <dgm:spPr/>
      <dgm:t>
        <a:bodyPr/>
        <a:lstStyle/>
        <a:p>
          <a:endParaRPr lang="fr-FR"/>
        </a:p>
      </dgm:t>
    </dgm:pt>
    <dgm:pt modelId="{8ED80526-7392-46F1-8736-E6F9A7C5F215}">
      <dgm:prSet phldrT="[Texte]" custT="1"/>
      <dgm:spPr>
        <a:ln>
          <a:solidFill>
            <a:schemeClr val="accent6">
              <a:lumMod val="40000"/>
              <a:lumOff val="60000"/>
            </a:schemeClr>
          </a:solidFill>
        </a:ln>
      </dgm:spPr>
      <dgm:t>
        <a:bodyPr/>
        <a:lstStyle/>
        <a:p>
          <a:r>
            <a:rPr lang="fr-FR" sz="1400" b="1" dirty="0"/>
            <a:t>= </a:t>
          </a:r>
          <a:r>
            <a:rPr lang="fr-FR" sz="1200" b="1" dirty="0"/>
            <a:t>5,14 ETP </a:t>
          </a:r>
        </a:p>
      </dgm:t>
    </dgm:pt>
    <dgm:pt modelId="{F9BF865D-A7B7-46E8-BC8D-03E817EE5343}" type="parTrans" cxnId="{FDEEA2A8-1BCC-45C5-9D06-4B328760B6A8}">
      <dgm:prSet/>
      <dgm:spPr/>
      <dgm:t>
        <a:bodyPr/>
        <a:lstStyle/>
        <a:p>
          <a:endParaRPr lang="fr-FR"/>
        </a:p>
      </dgm:t>
    </dgm:pt>
    <dgm:pt modelId="{15BF38C9-2E70-47C4-B7CF-CFC977D0037C}" type="sibTrans" cxnId="{FDEEA2A8-1BCC-45C5-9D06-4B328760B6A8}">
      <dgm:prSet/>
      <dgm:spPr/>
      <dgm:t>
        <a:bodyPr/>
        <a:lstStyle/>
        <a:p>
          <a:endParaRPr lang="fr-FR"/>
        </a:p>
      </dgm:t>
    </dgm:pt>
    <dgm:pt modelId="{23AB2390-7F4B-4EFD-9476-1BAC67967AA5}">
      <dgm:prSet phldrT="[Texte]" custT="1"/>
      <dgm:spPr>
        <a:ln>
          <a:solidFill>
            <a:schemeClr val="accent6">
              <a:lumMod val="40000"/>
              <a:lumOff val="60000"/>
            </a:schemeClr>
          </a:solidFill>
        </a:ln>
      </dgm:spPr>
      <dgm:t>
        <a:bodyPr/>
        <a:lstStyle/>
        <a:p>
          <a:r>
            <a:rPr lang="fr-FR" sz="1200" dirty="0"/>
            <a:t>(sur 12 h d’amplitude dotation à 0,17) </a:t>
          </a:r>
        </a:p>
      </dgm:t>
    </dgm:pt>
    <dgm:pt modelId="{F9FEE34A-7B45-478C-85A0-C5AC7FC5EC14}" type="parTrans" cxnId="{0473D6B4-83AC-4E09-8B01-A9C1ED7CAFAA}">
      <dgm:prSet/>
      <dgm:spPr/>
      <dgm:t>
        <a:bodyPr/>
        <a:lstStyle/>
        <a:p>
          <a:endParaRPr lang="fr-FR"/>
        </a:p>
      </dgm:t>
    </dgm:pt>
    <dgm:pt modelId="{7F8AA6B6-02FB-491B-B81A-DD17D233FD76}" type="sibTrans" cxnId="{0473D6B4-83AC-4E09-8B01-A9C1ED7CAFAA}">
      <dgm:prSet/>
      <dgm:spPr/>
      <dgm:t>
        <a:bodyPr/>
        <a:lstStyle/>
        <a:p>
          <a:endParaRPr lang="fr-FR"/>
        </a:p>
      </dgm:t>
    </dgm:pt>
    <dgm:pt modelId="{7991CDF8-1661-4555-86E2-F3421498060D}">
      <dgm:prSet phldrT="[Texte]" custT="1"/>
      <dgm:spPr>
        <a:ln>
          <a:solidFill>
            <a:schemeClr val="tx2"/>
          </a:solidFill>
        </a:ln>
      </dgm:spPr>
      <dgm:t>
        <a:bodyPr/>
        <a:lstStyle/>
        <a:p>
          <a:pPr>
            <a:spcBef>
              <a:spcPct val="0"/>
            </a:spcBef>
          </a:pPr>
          <a:r>
            <a:rPr lang="fr-FR" sz="1100" dirty="0"/>
            <a:t>Quotité de compétences quasi égales </a:t>
          </a:r>
          <a:endParaRPr lang="fr-FR" sz="1800" dirty="0"/>
        </a:p>
      </dgm:t>
    </dgm:pt>
    <dgm:pt modelId="{6ED040B8-2EDC-45A8-8691-62A8B0AB3F6D}" type="parTrans" cxnId="{3A74E027-C3B1-4987-90F7-CE73996CED89}">
      <dgm:prSet/>
      <dgm:spPr/>
      <dgm:t>
        <a:bodyPr/>
        <a:lstStyle/>
        <a:p>
          <a:endParaRPr lang="fr-FR"/>
        </a:p>
      </dgm:t>
    </dgm:pt>
    <dgm:pt modelId="{BAE168E6-76EA-4CB3-9475-BEE42F4C8403}" type="sibTrans" cxnId="{3A74E027-C3B1-4987-90F7-CE73996CED89}">
      <dgm:prSet/>
      <dgm:spPr/>
      <dgm:t>
        <a:bodyPr/>
        <a:lstStyle/>
        <a:p>
          <a:endParaRPr lang="fr-FR"/>
        </a:p>
      </dgm:t>
    </dgm:pt>
    <dgm:pt modelId="{F74147DC-E1F8-4B07-A0FB-1328F5FFE62B}">
      <dgm:prSet phldrT="[Texte]" custT="1"/>
      <dgm:spPr>
        <a:ln>
          <a:solidFill>
            <a:schemeClr val="accent6">
              <a:lumMod val="40000"/>
              <a:lumOff val="60000"/>
            </a:schemeClr>
          </a:solidFill>
        </a:ln>
      </dgm:spPr>
      <dgm:t>
        <a:bodyPr/>
        <a:lstStyle/>
        <a:p>
          <a:r>
            <a:rPr lang="fr-FR" sz="1100" dirty="0"/>
            <a:t>(de – en – d’ AS) </a:t>
          </a:r>
          <a:endParaRPr lang="fr-FR" sz="1800" dirty="0"/>
        </a:p>
      </dgm:t>
    </dgm:pt>
    <dgm:pt modelId="{0BA0DD33-273B-47BD-A19B-B67B118438FB}" type="parTrans" cxnId="{54A000A8-7252-41A3-A083-55DEE8F34A3C}">
      <dgm:prSet/>
      <dgm:spPr/>
      <dgm:t>
        <a:bodyPr/>
        <a:lstStyle/>
        <a:p>
          <a:endParaRPr lang="fr-FR"/>
        </a:p>
      </dgm:t>
    </dgm:pt>
    <dgm:pt modelId="{55FFD27A-182C-4459-9CDE-36C07F74617C}" type="sibTrans" cxnId="{54A000A8-7252-41A3-A083-55DEE8F34A3C}">
      <dgm:prSet/>
      <dgm:spPr/>
      <dgm:t>
        <a:bodyPr/>
        <a:lstStyle/>
        <a:p>
          <a:endParaRPr lang="fr-FR"/>
        </a:p>
      </dgm:t>
    </dgm:pt>
    <dgm:pt modelId="{8A672973-EF14-4A15-821F-AB04FB44FB31}" type="pres">
      <dgm:prSet presAssocID="{09646F22-C59D-4577-9FF4-9F1D941CBBE1}" presName="Name0" presStyleCnt="0">
        <dgm:presLayoutVars>
          <dgm:dir/>
          <dgm:animLvl val="lvl"/>
          <dgm:resizeHandles val="exact"/>
        </dgm:presLayoutVars>
      </dgm:prSet>
      <dgm:spPr/>
      <dgm:t>
        <a:bodyPr/>
        <a:lstStyle/>
        <a:p>
          <a:endParaRPr lang="fr-FR"/>
        </a:p>
      </dgm:t>
    </dgm:pt>
    <dgm:pt modelId="{54991CF8-8071-4E2F-8855-51E227797009}" type="pres">
      <dgm:prSet presAssocID="{09646F22-C59D-4577-9FF4-9F1D941CBBE1}" presName="tSp" presStyleCnt="0"/>
      <dgm:spPr/>
    </dgm:pt>
    <dgm:pt modelId="{1691C39F-AD73-45D8-A2D2-239C8F5712BB}" type="pres">
      <dgm:prSet presAssocID="{09646F22-C59D-4577-9FF4-9F1D941CBBE1}" presName="bSp" presStyleCnt="0"/>
      <dgm:spPr/>
    </dgm:pt>
    <dgm:pt modelId="{2CAD47FB-39D6-478D-97E9-4CB13F78AE72}" type="pres">
      <dgm:prSet presAssocID="{09646F22-C59D-4577-9FF4-9F1D941CBBE1}" presName="process" presStyleCnt="0"/>
      <dgm:spPr/>
    </dgm:pt>
    <dgm:pt modelId="{1B676770-ED8B-4BE3-8D7B-7B7757158CF4}" type="pres">
      <dgm:prSet presAssocID="{EC0FE6D5-8D55-4712-BF75-88A9A402051A}" presName="composite1" presStyleCnt="0"/>
      <dgm:spPr/>
    </dgm:pt>
    <dgm:pt modelId="{AECF1EC0-6076-431B-A31F-723250EE1807}" type="pres">
      <dgm:prSet presAssocID="{EC0FE6D5-8D55-4712-BF75-88A9A402051A}" presName="dummyNode1" presStyleLbl="node1" presStyleIdx="0" presStyleCnt="3"/>
      <dgm:spPr/>
    </dgm:pt>
    <dgm:pt modelId="{D781154D-DE3A-4DF5-B4C9-60E7128F4B7C}" type="pres">
      <dgm:prSet presAssocID="{EC0FE6D5-8D55-4712-BF75-88A9A402051A}" presName="childNode1" presStyleLbl="bgAcc1" presStyleIdx="0" presStyleCnt="3" custScaleX="118073" custScaleY="91195" custLinFactNeighborX="11396" custLinFactNeighborY="-645">
        <dgm:presLayoutVars>
          <dgm:bulletEnabled val="1"/>
        </dgm:presLayoutVars>
      </dgm:prSet>
      <dgm:spPr/>
      <dgm:t>
        <a:bodyPr/>
        <a:lstStyle/>
        <a:p>
          <a:endParaRPr lang="fr-FR"/>
        </a:p>
      </dgm:t>
    </dgm:pt>
    <dgm:pt modelId="{817BD029-0DED-46A5-8B8D-B326A3B7643F}" type="pres">
      <dgm:prSet presAssocID="{EC0FE6D5-8D55-4712-BF75-88A9A402051A}" presName="childNode1tx" presStyleLbl="bgAcc1" presStyleIdx="0" presStyleCnt="3">
        <dgm:presLayoutVars>
          <dgm:bulletEnabled val="1"/>
        </dgm:presLayoutVars>
      </dgm:prSet>
      <dgm:spPr/>
      <dgm:t>
        <a:bodyPr/>
        <a:lstStyle/>
        <a:p>
          <a:endParaRPr lang="fr-FR"/>
        </a:p>
      </dgm:t>
    </dgm:pt>
    <dgm:pt modelId="{5D95E48D-D1D9-4551-B28E-D325BEF58E97}" type="pres">
      <dgm:prSet presAssocID="{EC0FE6D5-8D55-4712-BF75-88A9A402051A}" presName="parentNode1" presStyleLbl="node1" presStyleIdx="0" presStyleCnt="3" custScaleY="69259" custLinFactNeighborX="-27812" custLinFactNeighborY="37865">
        <dgm:presLayoutVars>
          <dgm:chMax val="1"/>
          <dgm:bulletEnabled val="1"/>
        </dgm:presLayoutVars>
      </dgm:prSet>
      <dgm:spPr/>
      <dgm:t>
        <a:bodyPr/>
        <a:lstStyle/>
        <a:p>
          <a:endParaRPr lang="fr-FR"/>
        </a:p>
      </dgm:t>
    </dgm:pt>
    <dgm:pt modelId="{E35FC8D2-2DF1-4E36-A545-4B8255BE123E}" type="pres">
      <dgm:prSet presAssocID="{EC0FE6D5-8D55-4712-BF75-88A9A402051A}" presName="connSite1" presStyleCnt="0"/>
      <dgm:spPr/>
    </dgm:pt>
    <dgm:pt modelId="{93670D3A-A093-451F-934D-21CE99F58245}" type="pres">
      <dgm:prSet presAssocID="{F822FAEA-2F3F-4964-ADEB-D770EACEF54D}" presName="Name9" presStyleLbl="sibTrans2D1" presStyleIdx="0" presStyleCnt="2" custFlipVert="1" custScaleX="5380" custScaleY="2679" custLinFactNeighborX="-33788" custLinFactNeighborY="25497"/>
      <dgm:spPr/>
      <dgm:t>
        <a:bodyPr/>
        <a:lstStyle/>
        <a:p>
          <a:endParaRPr lang="fr-FR"/>
        </a:p>
      </dgm:t>
    </dgm:pt>
    <dgm:pt modelId="{0B968200-6932-46C3-9220-9879961A8461}" type="pres">
      <dgm:prSet presAssocID="{DED3A025-B7D0-4C09-AE93-7CD56D615D82}" presName="composite2" presStyleCnt="0"/>
      <dgm:spPr/>
    </dgm:pt>
    <dgm:pt modelId="{EED15098-AAED-47C0-AECC-2A6CF5365820}" type="pres">
      <dgm:prSet presAssocID="{DED3A025-B7D0-4C09-AE93-7CD56D615D82}" presName="dummyNode2" presStyleLbl="node1" presStyleIdx="0" presStyleCnt="3"/>
      <dgm:spPr/>
    </dgm:pt>
    <dgm:pt modelId="{DDEFB839-2EF0-45B7-8C60-8C002C841648}" type="pres">
      <dgm:prSet presAssocID="{DED3A025-B7D0-4C09-AE93-7CD56D615D82}" presName="childNode2" presStyleLbl="bgAcc1" presStyleIdx="1" presStyleCnt="3" custScaleX="102713" custScaleY="107665" custLinFactNeighborX="4274" custLinFactNeighborY="-5829">
        <dgm:presLayoutVars>
          <dgm:bulletEnabled val="1"/>
        </dgm:presLayoutVars>
      </dgm:prSet>
      <dgm:spPr/>
      <dgm:t>
        <a:bodyPr/>
        <a:lstStyle/>
        <a:p>
          <a:endParaRPr lang="fr-FR"/>
        </a:p>
      </dgm:t>
    </dgm:pt>
    <dgm:pt modelId="{F0BDBAFC-E455-4CEC-A7E0-5F4FB644F5B7}" type="pres">
      <dgm:prSet presAssocID="{DED3A025-B7D0-4C09-AE93-7CD56D615D82}" presName="childNode2tx" presStyleLbl="bgAcc1" presStyleIdx="1" presStyleCnt="3">
        <dgm:presLayoutVars>
          <dgm:bulletEnabled val="1"/>
        </dgm:presLayoutVars>
      </dgm:prSet>
      <dgm:spPr/>
      <dgm:t>
        <a:bodyPr/>
        <a:lstStyle/>
        <a:p>
          <a:endParaRPr lang="fr-FR"/>
        </a:p>
      </dgm:t>
    </dgm:pt>
    <dgm:pt modelId="{2A8591D4-37B1-4A4E-945C-29F37D64F109}" type="pres">
      <dgm:prSet presAssocID="{DED3A025-B7D0-4C09-AE93-7CD56D615D82}" presName="parentNode2" presStyleLbl="node1" presStyleIdx="1" presStyleCnt="3" custScaleY="55067" custLinFactNeighborX="4988" custLinFactNeighborY="19135">
        <dgm:presLayoutVars>
          <dgm:chMax val="0"/>
          <dgm:bulletEnabled val="1"/>
        </dgm:presLayoutVars>
      </dgm:prSet>
      <dgm:spPr/>
      <dgm:t>
        <a:bodyPr/>
        <a:lstStyle/>
        <a:p>
          <a:endParaRPr lang="fr-FR"/>
        </a:p>
      </dgm:t>
    </dgm:pt>
    <dgm:pt modelId="{024458BF-8EB8-4A2A-9D73-275F719803E4}" type="pres">
      <dgm:prSet presAssocID="{DED3A025-B7D0-4C09-AE93-7CD56D615D82}" presName="connSite2" presStyleCnt="0"/>
      <dgm:spPr/>
    </dgm:pt>
    <dgm:pt modelId="{75B36EF6-0F90-40C9-A9EE-0B1F12628695}" type="pres">
      <dgm:prSet presAssocID="{3CEDDEB8-89C0-4730-9576-1A69965EBD9C}" presName="Name18" presStyleLbl="sibTrans2D1" presStyleIdx="1" presStyleCnt="2" custLinFactNeighborX="264" custLinFactNeighborY="9026"/>
      <dgm:spPr/>
      <dgm:t>
        <a:bodyPr/>
        <a:lstStyle/>
        <a:p>
          <a:endParaRPr lang="fr-FR"/>
        </a:p>
      </dgm:t>
    </dgm:pt>
    <dgm:pt modelId="{AFB81F36-31D5-43DF-B155-2426C9D86988}" type="pres">
      <dgm:prSet presAssocID="{24D770A1-1FB7-45C3-A056-ABAA9C654FE4}" presName="composite1" presStyleCnt="0"/>
      <dgm:spPr/>
    </dgm:pt>
    <dgm:pt modelId="{59031915-B25C-43F9-BFD3-CD85FA6B5C13}" type="pres">
      <dgm:prSet presAssocID="{24D770A1-1FB7-45C3-A056-ABAA9C654FE4}" presName="dummyNode1" presStyleLbl="node1" presStyleIdx="1" presStyleCnt="3"/>
      <dgm:spPr/>
    </dgm:pt>
    <dgm:pt modelId="{EDD4DD84-8C66-48BF-A66C-4972390BE6B6}" type="pres">
      <dgm:prSet presAssocID="{24D770A1-1FB7-45C3-A056-ABAA9C654FE4}" presName="childNode1" presStyleLbl="bgAcc1" presStyleIdx="2" presStyleCnt="3" custScaleX="124424" custScaleY="90129" custLinFactNeighborX="5193" custLinFactNeighborY="-20256">
        <dgm:presLayoutVars>
          <dgm:bulletEnabled val="1"/>
        </dgm:presLayoutVars>
      </dgm:prSet>
      <dgm:spPr/>
      <dgm:t>
        <a:bodyPr/>
        <a:lstStyle/>
        <a:p>
          <a:endParaRPr lang="fr-FR"/>
        </a:p>
      </dgm:t>
    </dgm:pt>
    <dgm:pt modelId="{1CE12FF9-BF5C-426A-B8B3-BE9ED7159391}" type="pres">
      <dgm:prSet presAssocID="{24D770A1-1FB7-45C3-A056-ABAA9C654FE4}" presName="childNode1tx" presStyleLbl="bgAcc1" presStyleIdx="2" presStyleCnt="3">
        <dgm:presLayoutVars>
          <dgm:bulletEnabled val="1"/>
        </dgm:presLayoutVars>
      </dgm:prSet>
      <dgm:spPr/>
      <dgm:t>
        <a:bodyPr/>
        <a:lstStyle/>
        <a:p>
          <a:endParaRPr lang="fr-FR"/>
        </a:p>
      </dgm:t>
    </dgm:pt>
    <dgm:pt modelId="{8BABAA3C-EE52-43B4-AD5B-F6D710D1FB15}" type="pres">
      <dgm:prSet presAssocID="{24D770A1-1FB7-45C3-A056-ABAA9C654FE4}" presName="parentNode1" presStyleLbl="node1" presStyleIdx="2" presStyleCnt="3" custScaleY="77774" custLinFactNeighborX="30647" custLinFactNeighborY="-4659">
        <dgm:presLayoutVars>
          <dgm:chMax val="1"/>
          <dgm:bulletEnabled val="1"/>
        </dgm:presLayoutVars>
      </dgm:prSet>
      <dgm:spPr/>
      <dgm:t>
        <a:bodyPr/>
        <a:lstStyle/>
        <a:p>
          <a:endParaRPr lang="fr-FR"/>
        </a:p>
      </dgm:t>
    </dgm:pt>
    <dgm:pt modelId="{D18695B4-5540-4B79-9BD1-6863F170D982}" type="pres">
      <dgm:prSet presAssocID="{24D770A1-1FB7-45C3-A056-ABAA9C654FE4}" presName="connSite1" presStyleCnt="0"/>
      <dgm:spPr/>
    </dgm:pt>
  </dgm:ptLst>
  <dgm:cxnLst>
    <dgm:cxn modelId="{574CEAE3-F413-45A9-895E-EA4AA540609E}" type="presOf" srcId="{F74147DC-E1F8-4B07-A0FB-1328F5FFE62B}" destId="{1CE12FF9-BF5C-426A-B8B3-BE9ED7159391}" srcOrd="1" destOrd="1" presId="urn:microsoft.com/office/officeart/2005/8/layout/hProcess4"/>
    <dgm:cxn modelId="{89CE51C5-0148-469F-8AB9-4F5AE764253A}" type="presOf" srcId="{F74147DC-E1F8-4B07-A0FB-1328F5FFE62B}" destId="{EDD4DD84-8C66-48BF-A66C-4972390BE6B6}" srcOrd="0" destOrd="1" presId="urn:microsoft.com/office/officeart/2005/8/layout/hProcess4"/>
    <dgm:cxn modelId="{6E8880B7-CE91-4424-BFEC-C6893FEC1185}" srcId="{09646F22-C59D-4577-9FF4-9F1D941CBBE1}" destId="{24D770A1-1FB7-45C3-A056-ABAA9C654FE4}" srcOrd="2" destOrd="0" parTransId="{8AE8B5E1-D320-4DC1-9B76-82DFD31D7598}" sibTransId="{B95CAF0D-6622-45E6-9078-DFED2C6752AE}"/>
    <dgm:cxn modelId="{4CA1EA2E-43A0-4C65-A906-994AC55A2F9F}" type="presOf" srcId="{90A87E79-B67C-46A9-808A-FDDF2AB3F63A}" destId="{DDEFB839-2EF0-45B7-8C60-8C002C841648}" srcOrd="0" destOrd="2" presId="urn:microsoft.com/office/officeart/2005/8/layout/hProcess4"/>
    <dgm:cxn modelId="{EA805561-88E1-4E4F-809A-0C6E8DEA5CE3}" srcId="{EC0FE6D5-8D55-4712-BF75-88A9A402051A}" destId="{7561C1DF-7A9C-420A-9315-DC1EDBDA932B}" srcOrd="0" destOrd="0" parTransId="{FD5D0F34-99E4-46ED-8E7F-3819AEB2E604}" sibTransId="{0468175E-3F3E-4A1F-B78E-32C48A82ABAF}"/>
    <dgm:cxn modelId="{8B7304B7-585C-4C6B-B2E6-AA4158255F09}" type="presOf" srcId="{9197CCB8-33EC-4A61-8442-4DEDF1E835AA}" destId="{F0BDBAFC-E455-4CEC-A7E0-5F4FB644F5B7}" srcOrd="1" destOrd="1" presId="urn:microsoft.com/office/officeart/2005/8/layout/hProcess4"/>
    <dgm:cxn modelId="{3A74E027-C3B1-4987-90F7-CE73996CED89}" srcId="{EC0FE6D5-8D55-4712-BF75-88A9A402051A}" destId="{7991CDF8-1661-4555-86E2-F3421498060D}" srcOrd="1" destOrd="0" parTransId="{6ED040B8-2EDC-45A8-8691-62A8B0AB3F6D}" sibTransId="{BAE168E6-76EA-4CB3-9475-BEE42F4C8403}"/>
    <dgm:cxn modelId="{14D73039-F5C0-44E0-9546-07D69EDEC92C}" type="presOf" srcId="{8ED80526-7392-46F1-8736-E6F9A7C5F215}" destId="{EDD4DD84-8C66-48BF-A66C-4972390BE6B6}" srcOrd="0" destOrd="4" presId="urn:microsoft.com/office/officeart/2005/8/layout/hProcess4"/>
    <dgm:cxn modelId="{74177AB9-9506-4CD7-A4FB-D05152610129}" type="presOf" srcId="{7991CDF8-1661-4555-86E2-F3421498060D}" destId="{817BD029-0DED-46A5-8B8D-B326A3B7643F}" srcOrd="1" destOrd="1" presId="urn:microsoft.com/office/officeart/2005/8/layout/hProcess4"/>
    <dgm:cxn modelId="{BC7D2B01-F7B2-4EAB-9B49-C723C76C7C5A}" srcId="{DED3A025-B7D0-4C09-AE93-7CD56D615D82}" destId="{9197CCB8-33EC-4A61-8442-4DEDF1E835AA}" srcOrd="1" destOrd="0" parTransId="{F90933F6-F5E3-48E2-9A44-A9CC20844507}" sibTransId="{642D932F-4FBD-49C4-A74F-38F17A5D6B14}"/>
    <dgm:cxn modelId="{98D7EB11-163E-4276-AF7D-6FAD99D5EF30}" type="presOf" srcId="{9197CCB8-33EC-4A61-8442-4DEDF1E835AA}" destId="{DDEFB839-2EF0-45B7-8C60-8C002C841648}" srcOrd="0" destOrd="1" presId="urn:microsoft.com/office/officeart/2005/8/layout/hProcess4"/>
    <dgm:cxn modelId="{606246D3-1D35-4312-96DB-41D47C14BDF6}" type="presOf" srcId="{7561C1DF-7A9C-420A-9315-DC1EDBDA932B}" destId="{D781154D-DE3A-4DF5-B4C9-60E7128F4B7C}" srcOrd="0" destOrd="0" presId="urn:microsoft.com/office/officeart/2005/8/layout/hProcess4"/>
    <dgm:cxn modelId="{79888118-0A5C-4D38-BBE4-0577515876C9}" type="presOf" srcId="{3CEDDEB8-89C0-4730-9576-1A69965EBD9C}" destId="{75B36EF6-0F90-40C9-A9EE-0B1F12628695}" srcOrd="0" destOrd="0" presId="urn:microsoft.com/office/officeart/2005/8/layout/hProcess4"/>
    <dgm:cxn modelId="{54A000A8-7252-41A3-A083-55DEE8F34A3C}" srcId="{24D770A1-1FB7-45C3-A056-ABAA9C654FE4}" destId="{F74147DC-E1F8-4B07-A0FB-1328F5FFE62B}" srcOrd="1" destOrd="0" parTransId="{0BA0DD33-273B-47BD-A19B-B67B118438FB}" sibTransId="{55FFD27A-182C-4459-9CDE-36C07F74617C}"/>
    <dgm:cxn modelId="{EA6A9F63-3A7B-4B38-99C6-277F5E754A7C}" srcId="{24D770A1-1FB7-45C3-A056-ABAA9C654FE4}" destId="{072790EF-4319-4EED-BF17-4654CC151216}" srcOrd="0" destOrd="0" parTransId="{01E565A0-DC45-4860-8E58-337F2645778C}" sibTransId="{1ECC91EC-3D64-436D-BCBC-313F8A92577F}"/>
    <dgm:cxn modelId="{5C8AC2C5-AEAB-4D2C-8CF2-B8C16D5A553C}" srcId="{EC0FE6D5-8D55-4712-BF75-88A9A402051A}" destId="{B99E1B41-BCE5-4916-A855-6046E9498B1E}" srcOrd="3" destOrd="0" parTransId="{7731F272-90B1-4764-951B-BABA7EB13C4E}" sibTransId="{9588F31C-5AE2-4137-B6AF-E3D1F03A5C80}"/>
    <dgm:cxn modelId="{2076B748-8486-45C9-8E7B-EB1AB67CC2DD}" type="presOf" srcId="{D8FB5FDB-38CE-4322-AB08-2913B5A4426D}" destId="{D781154D-DE3A-4DF5-B4C9-60E7128F4B7C}" srcOrd="0" destOrd="2" presId="urn:microsoft.com/office/officeart/2005/8/layout/hProcess4"/>
    <dgm:cxn modelId="{155BFF02-1A50-48A4-8117-5C08556A5766}" srcId="{DED3A025-B7D0-4C09-AE93-7CD56D615D82}" destId="{EFFDB5EC-5CE4-4243-8A4F-BE3094AB5C49}" srcOrd="0" destOrd="0" parTransId="{1C21574D-2DBE-4B5E-99BE-FC5D7C55DBA7}" sibTransId="{36CD98C6-3084-473C-8602-0C05ABF3AEE6}"/>
    <dgm:cxn modelId="{F371640A-8039-47E9-AE9A-863E6240EF3D}" srcId="{EC0FE6D5-8D55-4712-BF75-88A9A402051A}" destId="{D8FB5FDB-38CE-4322-AB08-2913B5A4426D}" srcOrd="2" destOrd="0" parTransId="{32798137-DC06-4B8D-B028-37E8C5837141}" sibTransId="{C1933A82-41F2-4126-89E5-0E4A00EFAF32}"/>
    <dgm:cxn modelId="{1B6EDC39-B9B0-4080-B965-EA1950637503}" type="presOf" srcId="{B99E1B41-BCE5-4916-A855-6046E9498B1E}" destId="{817BD029-0DED-46A5-8B8D-B326A3B7643F}" srcOrd="1" destOrd="3" presId="urn:microsoft.com/office/officeart/2005/8/layout/hProcess4"/>
    <dgm:cxn modelId="{8980F148-98AC-4F4C-A8BB-9F3E3464BDAF}" type="presOf" srcId="{072790EF-4319-4EED-BF17-4654CC151216}" destId="{EDD4DD84-8C66-48BF-A66C-4972390BE6B6}" srcOrd="0" destOrd="0" presId="urn:microsoft.com/office/officeart/2005/8/layout/hProcess4"/>
    <dgm:cxn modelId="{CDC7CF87-E22D-4A92-B4A9-6F51D179F4E1}" type="presOf" srcId="{7991CDF8-1661-4555-86E2-F3421498060D}" destId="{D781154D-DE3A-4DF5-B4C9-60E7128F4B7C}" srcOrd="0" destOrd="1" presId="urn:microsoft.com/office/officeart/2005/8/layout/hProcess4"/>
    <dgm:cxn modelId="{1A0E19F8-C4FE-42D9-85CD-4EA1F7EA1B6C}" type="presOf" srcId="{D8FB5FDB-38CE-4322-AB08-2913B5A4426D}" destId="{817BD029-0DED-46A5-8B8D-B326A3B7643F}" srcOrd="1" destOrd="2" presId="urn:microsoft.com/office/officeart/2005/8/layout/hProcess4"/>
    <dgm:cxn modelId="{C1D9BC48-E08E-47A0-AE65-9CE2234A535B}" type="presOf" srcId="{7561C1DF-7A9C-420A-9315-DC1EDBDA932B}" destId="{817BD029-0DED-46A5-8B8D-B326A3B7643F}" srcOrd="1" destOrd="0" presId="urn:microsoft.com/office/officeart/2005/8/layout/hProcess4"/>
    <dgm:cxn modelId="{0473D6B4-83AC-4E09-8B01-A9C1ED7CAFAA}" srcId="{24D770A1-1FB7-45C3-A056-ABAA9C654FE4}" destId="{23AB2390-7F4B-4EFD-9476-1BAC67967AA5}" srcOrd="3" destOrd="0" parTransId="{F9FEE34A-7B45-478C-85A0-C5AC7FC5EC14}" sibTransId="{7F8AA6B6-02FB-491B-B81A-DD17D233FD76}"/>
    <dgm:cxn modelId="{497E3864-C6C6-45E0-85DB-8B36E300231D}" type="presOf" srcId="{23AB2390-7F4B-4EFD-9476-1BAC67967AA5}" destId="{EDD4DD84-8C66-48BF-A66C-4972390BE6B6}" srcOrd="0" destOrd="3" presId="urn:microsoft.com/office/officeart/2005/8/layout/hProcess4"/>
    <dgm:cxn modelId="{B99FCB4F-8B08-4746-B966-9523C05DB952}" type="presOf" srcId="{EFFDB5EC-5CE4-4243-8A4F-BE3094AB5C49}" destId="{F0BDBAFC-E455-4CEC-A7E0-5F4FB644F5B7}" srcOrd="1" destOrd="0" presId="urn:microsoft.com/office/officeart/2005/8/layout/hProcess4"/>
    <dgm:cxn modelId="{C782EB1B-F46D-46FE-B848-F324649EFC55}" type="presOf" srcId="{EFFDB5EC-5CE4-4243-8A4F-BE3094AB5C49}" destId="{DDEFB839-2EF0-45B7-8C60-8C002C841648}" srcOrd="0" destOrd="0" presId="urn:microsoft.com/office/officeart/2005/8/layout/hProcess4"/>
    <dgm:cxn modelId="{81E27582-21A0-4C7D-8732-32AD46C478F8}" type="presOf" srcId="{EC0FE6D5-8D55-4712-BF75-88A9A402051A}" destId="{5D95E48D-D1D9-4551-B28E-D325BEF58E97}" srcOrd="0" destOrd="0" presId="urn:microsoft.com/office/officeart/2005/8/layout/hProcess4"/>
    <dgm:cxn modelId="{6A9C230E-0141-46FB-A3CC-04195E4174F7}" srcId="{24D770A1-1FB7-45C3-A056-ABAA9C654FE4}" destId="{54470D99-9B8C-40EA-8A52-6A065E341DA2}" srcOrd="2" destOrd="0" parTransId="{AC5EBAD7-3267-4BAF-9949-D027EB8FF385}" sibTransId="{9BA7026A-4E4D-49AE-90F9-40841556F6D4}"/>
    <dgm:cxn modelId="{6B76C553-C92B-483D-B736-1FC17522DF8D}" type="presOf" srcId="{54470D99-9B8C-40EA-8A52-6A065E341DA2}" destId="{1CE12FF9-BF5C-426A-B8B3-BE9ED7159391}" srcOrd="1" destOrd="2" presId="urn:microsoft.com/office/officeart/2005/8/layout/hProcess4"/>
    <dgm:cxn modelId="{184D978D-9B3A-457E-A951-A7151477CA47}" type="presOf" srcId="{90A87E79-B67C-46A9-808A-FDDF2AB3F63A}" destId="{F0BDBAFC-E455-4CEC-A7E0-5F4FB644F5B7}" srcOrd="1" destOrd="2" presId="urn:microsoft.com/office/officeart/2005/8/layout/hProcess4"/>
    <dgm:cxn modelId="{EFC5BD6F-9C41-461D-A90C-1D306FAC4E2B}" srcId="{DED3A025-B7D0-4C09-AE93-7CD56D615D82}" destId="{90A87E79-B67C-46A9-808A-FDDF2AB3F63A}" srcOrd="2" destOrd="0" parTransId="{A1499AE8-2F13-4992-A4FC-336519935818}" sibTransId="{41972692-9A86-446E-ABBB-34A833D7D0E5}"/>
    <dgm:cxn modelId="{81299885-A637-4AD9-A780-02F24BCC324E}" type="presOf" srcId="{23AB2390-7F4B-4EFD-9476-1BAC67967AA5}" destId="{1CE12FF9-BF5C-426A-B8B3-BE9ED7159391}" srcOrd="1" destOrd="3" presId="urn:microsoft.com/office/officeart/2005/8/layout/hProcess4"/>
    <dgm:cxn modelId="{0FE0954D-26D7-4193-9D79-AE9B482F7FFA}" type="presOf" srcId="{8ED80526-7392-46F1-8736-E6F9A7C5F215}" destId="{1CE12FF9-BF5C-426A-B8B3-BE9ED7159391}" srcOrd="1" destOrd="4" presId="urn:microsoft.com/office/officeart/2005/8/layout/hProcess4"/>
    <dgm:cxn modelId="{FEE4CBF2-FF8C-4686-80B5-15BE73BE2B94}" type="presOf" srcId="{072790EF-4319-4EED-BF17-4654CC151216}" destId="{1CE12FF9-BF5C-426A-B8B3-BE9ED7159391}" srcOrd="1" destOrd="0" presId="urn:microsoft.com/office/officeart/2005/8/layout/hProcess4"/>
    <dgm:cxn modelId="{577FF8AC-33D2-4DDC-A4CF-880E8D6B6040}" type="presOf" srcId="{B99E1B41-BCE5-4916-A855-6046E9498B1E}" destId="{D781154D-DE3A-4DF5-B4C9-60E7128F4B7C}" srcOrd="0" destOrd="3" presId="urn:microsoft.com/office/officeart/2005/8/layout/hProcess4"/>
    <dgm:cxn modelId="{FDEEA2A8-1BCC-45C5-9D06-4B328760B6A8}" srcId="{24D770A1-1FB7-45C3-A056-ABAA9C654FE4}" destId="{8ED80526-7392-46F1-8736-E6F9A7C5F215}" srcOrd="4" destOrd="0" parTransId="{F9BF865D-A7B7-46E8-BC8D-03E817EE5343}" sibTransId="{15BF38C9-2E70-47C4-B7CF-CFC977D0037C}"/>
    <dgm:cxn modelId="{BC6725CC-D0F2-4989-9AA5-FBFE5121DDCC}" type="presOf" srcId="{F822FAEA-2F3F-4964-ADEB-D770EACEF54D}" destId="{93670D3A-A093-451F-934D-21CE99F58245}" srcOrd="0" destOrd="0" presId="urn:microsoft.com/office/officeart/2005/8/layout/hProcess4"/>
    <dgm:cxn modelId="{FF347EA6-E4D2-4F61-A57B-C1F78C054459}" type="presOf" srcId="{54470D99-9B8C-40EA-8A52-6A065E341DA2}" destId="{EDD4DD84-8C66-48BF-A66C-4972390BE6B6}" srcOrd="0" destOrd="2" presId="urn:microsoft.com/office/officeart/2005/8/layout/hProcess4"/>
    <dgm:cxn modelId="{3C5845DB-DE1A-4422-8096-9B2C7396FB11}" srcId="{09646F22-C59D-4577-9FF4-9F1D941CBBE1}" destId="{DED3A025-B7D0-4C09-AE93-7CD56D615D82}" srcOrd="1" destOrd="0" parTransId="{8E45C509-99E5-4245-8EAA-FA42F45C9D94}" sibTransId="{3CEDDEB8-89C0-4730-9576-1A69965EBD9C}"/>
    <dgm:cxn modelId="{42FF15B2-E58B-4625-B1C4-75DFC6FEB9B2}" type="presOf" srcId="{24D770A1-1FB7-45C3-A056-ABAA9C654FE4}" destId="{8BABAA3C-EE52-43B4-AD5B-F6D710D1FB15}" srcOrd="0" destOrd="0" presId="urn:microsoft.com/office/officeart/2005/8/layout/hProcess4"/>
    <dgm:cxn modelId="{AD93905F-6E74-4D79-AB57-9FCF313D3D53}" type="presOf" srcId="{DED3A025-B7D0-4C09-AE93-7CD56D615D82}" destId="{2A8591D4-37B1-4A4E-945C-29F37D64F109}" srcOrd="0" destOrd="0" presId="urn:microsoft.com/office/officeart/2005/8/layout/hProcess4"/>
    <dgm:cxn modelId="{84E64DDB-7A1A-4F30-8F79-CCB1D49C1A7D}" type="presOf" srcId="{09646F22-C59D-4577-9FF4-9F1D941CBBE1}" destId="{8A672973-EF14-4A15-821F-AB04FB44FB31}" srcOrd="0" destOrd="0" presId="urn:microsoft.com/office/officeart/2005/8/layout/hProcess4"/>
    <dgm:cxn modelId="{DF25FB51-DB1B-47D4-99C7-BE42A12DDC82}" srcId="{09646F22-C59D-4577-9FF4-9F1D941CBBE1}" destId="{EC0FE6D5-8D55-4712-BF75-88A9A402051A}" srcOrd="0" destOrd="0" parTransId="{68C0BF61-4FA8-4914-8724-E4224A04F9A9}" sibTransId="{F822FAEA-2F3F-4964-ADEB-D770EACEF54D}"/>
    <dgm:cxn modelId="{8A8B9C1B-79A4-4683-B973-118934A2919F}" type="presParOf" srcId="{8A672973-EF14-4A15-821F-AB04FB44FB31}" destId="{54991CF8-8071-4E2F-8855-51E227797009}" srcOrd="0" destOrd="0" presId="urn:microsoft.com/office/officeart/2005/8/layout/hProcess4"/>
    <dgm:cxn modelId="{9F3AE928-370F-4D36-B5E7-33B4DECE17A7}" type="presParOf" srcId="{8A672973-EF14-4A15-821F-AB04FB44FB31}" destId="{1691C39F-AD73-45D8-A2D2-239C8F5712BB}" srcOrd="1" destOrd="0" presId="urn:microsoft.com/office/officeart/2005/8/layout/hProcess4"/>
    <dgm:cxn modelId="{CEED8B86-20E5-4B31-ABDD-0941E695CAF6}" type="presParOf" srcId="{8A672973-EF14-4A15-821F-AB04FB44FB31}" destId="{2CAD47FB-39D6-478D-97E9-4CB13F78AE72}" srcOrd="2" destOrd="0" presId="urn:microsoft.com/office/officeart/2005/8/layout/hProcess4"/>
    <dgm:cxn modelId="{71C9E7C7-4C19-4342-AF0E-D9B562332F4C}" type="presParOf" srcId="{2CAD47FB-39D6-478D-97E9-4CB13F78AE72}" destId="{1B676770-ED8B-4BE3-8D7B-7B7757158CF4}" srcOrd="0" destOrd="0" presId="urn:microsoft.com/office/officeart/2005/8/layout/hProcess4"/>
    <dgm:cxn modelId="{A18FA415-521D-4435-B177-605E3B87F26F}" type="presParOf" srcId="{1B676770-ED8B-4BE3-8D7B-7B7757158CF4}" destId="{AECF1EC0-6076-431B-A31F-723250EE1807}" srcOrd="0" destOrd="0" presId="urn:microsoft.com/office/officeart/2005/8/layout/hProcess4"/>
    <dgm:cxn modelId="{C6166EBC-00C3-4E06-9D87-785CB07B1265}" type="presParOf" srcId="{1B676770-ED8B-4BE3-8D7B-7B7757158CF4}" destId="{D781154D-DE3A-4DF5-B4C9-60E7128F4B7C}" srcOrd="1" destOrd="0" presId="urn:microsoft.com/office/officeart/2005/8/layout/hProcess4"/>
    <dgm:cxn modelId="{2EA624C4-8C72-467E-B379-EBB7E520E1A4}" type="presParOf" srcId="{1B676770-ED8B-4BE3-8D7B-7B7757158CF4}" destId="{817BD029-0DED-46A5-8B8D-B326A3B7643F}" srcOrd="2" destOrd="0" presId="urn:microsoft.com/office/officeart/2005/8/layout/hProcess4"/>
    <dgm:cxn modelId="{36133798-9ABD-48A9-968A-D10DFBDEADA2}" type="presParOf" srcId="{1B676770-ED8B-4BE3-8D7B-7B7757158CF4}" destId="{5D95E48D-D1D9-4551-B28E-D325BEF58E97}" srcOrd="3" destOrd="0" presId="urn:microsoft.com/office/officeart/2005/8/layout/hProcess4"/>
    <dgm:cxn modelId="{ABB0A2BC-A0C9-4C04-B051-AA6EAA95C32A}" type="presParOf" srcId="{1B676770-ED8B-4BE3-8D7B-7B7757158CF4}" destId="{E35FC8D2-2DF1-4E36-A545-4B8255BE123E}" srcOrd="4" destOrd="0" presId="urn:microsoft.com/office/officeart/2005/8/layout/hProcess4"/>
    <dgm:cxn modelId="{78DC7A67-89A3-48DF-B026-1D99C755539A}" type="presParOf" srcId="{2CAD47FB-39D6-478D-97E9-4CB13F78AE72}" destId="{93670D3A-A093-451F-934D-21CE99F58245}" srcOrd="1" destOrd="0" presId="urn:microsoft.com/office/officeart/2005/8/layout/hProcess4"/>
    <dgm:cxn modelId="{B26B6E06-752E-406D-9266-7E5FF21551BE}" type="presParOf" srcId="{2CAD47FB-39D6-478D-97E9-4CB13F78AE72}" destId="{0B968200-6932-46C3-9220-9879961A8461}" srcOrd="2" destOrd="0" presId="urn:microsoft.com/office/officeart/2005/8/layout/hProcess4"/>
    <dgm:cxn modelId="{A9D31A00-0D69-4857-9686-6A6EF8D22221}" type="presParOf" srcId="{0B968200-6932-46C3-9220-9879961A8461}" destId="{EED15098-AAED-47C0-AECC-2A6CF5365820}" srcOrd="0" destOrd="0" presId="urn:microsoft.com/office/officeart/2005/8/layout/hProcess4"/>
    <dgm:cxn modelId="{D0513C71-44C1-4479-B72B-92A999693324}" type="presParOf" srcId="{0B968200-6932-46C3-9220-9879961A8461}" destId="{DDEFB839-2EF0-45B7-8C60-8C002C841648}" srcOrd="1" destOrd="0" presId="urn:microsoft.com/office/officeart/2005/8/layout/hProcess4"/>
    <dgm:cxn modelId="{A2603535-07CB-4453-A1BF-9C8C24B14A95}" type="presParOf" srcId="{0B968200-6932-46C3-9220-9879961A8461}" destId="{F0BDBAFC-E455-4CEC-A7E0-5F4FB644F5B7}" srcOrd="2" destOrd="0" presId="urn:microsoft.com/office/officeart/2005/8/layout/hProcess4"/>
    <dgm:cxn modelId="{7E559952-C3D7-4D64-A30B-FC1CA805A769}" type="presParOf" srcId="{0B968200-6932-46C3-9220-9879961A8461}" destId="{2A8591D4-37B1-4A4E-945C-29F37D64F109}" srcOrd="3" destOrd="0" presId="urn:microsoft.com/office/officeart/2005/8/layout/hProcess4"/>
    <dgm:cxn modelId="{FC38FAE9-3389-472C-8976-F611699BF36A}" type="presParOf" srcId="{0B968200-6932-46C3-9220-9879961A8461}" destId="{024458BF-8EB8-4A2A-9D73-275F719803E4}" srcOrd="4" destOrd="0" presId="urn:microsoft.com/office/officeart/2005/8/layout/hProcess4"/>
    <dgm:cxn modelId="{92C2280D-672A-4F27-B7B7-68A3122750D1}" type="presParOf" srcId="{2CAD47FB-39D6-478D-97E9-4CB13F78AE72}" destId="{75B36EF6-0F90-40C9-A9EE-0B1F12628695}" srcOrd="3" destOrd="0" presId="urn:microsoft.com/office/officeart/2005/8/layout/hProcess4"/>
    <dgm:cxn modelId="{12789791-44BF-45FB-A594-328A9639CC5A}" type="presParOf" srcId="{2CAD47FB-39D6-478D-97E9-4CB13F78AE72}" destId="{AFB81F36-31D5-43DF-B155-2426C9D86988}" srcOrd="4" destOrd="0" presId="urn:microsoft.com/office/officeart/2005/8/layout/hProcess4"/>
    <dgm:cxn modelId="{9B5262EA-6126-44DD-8AEF-76E57F3062AB}" type="presParOf" srcId="{AFB81F36-31D5-43DF-B155-2426C9D86988}" destId="{59031915-B25C-43F9-BFD3-CD85FA6B5C13}" srcOrd="0" destOrd="0" presId="urn:microsoft.com/office/officeart/2005/8/layout/hProcess4"/>
    <dgm:cxn modelId="{14520F6D-FCAA-40E3-AA1F-BE65D7134ECB}" type="presParOf" srcId="{AFB81F36-31D5-43DF-B155-2426C9D86988}" destId="{EDD4DD84-8C66-48BF-A66C-4972390BE6B6}" srcOrd="1" destOrd="0" presId="urn:microsoft.com/office/officeart/2005/8/layout/hProcess4"/>
    <dgm:cxn modelId="{FA658528-5B69-48EF-B098-39B643E89921}" type="presParOf" srcId="{AFB81F36-31D5-43DF-B155-2426C9D86988}" destId="{1CE12FF9-BF5C-426A-B8B3-BE9ED7159391}" srcOrd="2" destOrd="0" presId="urn:microsoft.com/office/officeart/2005/8/layout/hProcess4"/>
    <dgm:cxn modelId="{AD01A35C-7A05-46AE-B828-15C6552BC7B2}" type="presParOf" srcId="{AFB81F36-31D5-43DF-B155-2426C9D86988}" destId="{8BABAA3C-EE52-43B4-AD5B-F6D710D1FB15}" srcOrd="3" destOrd="0" presId="urn:microsoft.com/office/officeart/2005/8/layout/hProcess4"/>
    <dgm:cxn modelId="{FBDC6D14-A5D3-45F6-9419-5CADF0FDCEA1}" type="presParOf" srcId="{AFB81F36-31D5-43DF-B155-2426C9D86988}" destId="{D18695B4-5540-4B79-9BD1-6863F170D982}" srcOrd="4" destOrd="0" presId="urn:microsoft.com/office/officeart/2005/8/layout/hProcess4"/>
  </dgm:cxnLst>
  <dgm:bg/>
  <dgm:whole/>
  <dgm:extLst>
    <a:ext uri="http://schemas.microsoft.com/office/drawing/2008/diagram">
      <dsp:dataModelExt xmlns:dsp="http://schemas.microsoft.com/office/drawing/2008/diagram" relId="rId2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fr-FR"/>
          </a:p>
        </p:txBody>
      </p:sp>
    </p:spTree>
    <p:extLst>
      <p:ext uri="{BB962C8B-B14F-4D97-AF65-F5344CB8AC3E}">
        <p14:creationId xmlns:p14="http://schemas.microsoft.com/office/powerpoint/2010/main" val="7022656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4"/>
          <p:cNvSpPr>
            <a:spLocks noGrp="1" noRot="1" noChangeAspect="1" noChangeArrowheads="1" noTextEdit="1"/>
          </p:cNvSpPr>
          <p:nvPr>
            <p:ph type="sldImg" idx="2"/>
          </p:nvPr>
        </p:nvSpPr>
        <p:spPr bwMode="auto">
          <a:xfrm>
            <a:off x="455613" y="293688"/>
            <a:ext cx="5929312" cy="41925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420688" y="4714875"/>
            <a:ext cx="5997575" cy="4954588"/>
          </a:xfrm>
          <a:prstGeom prst="rect">
            <a:avLst/>
          </a:prstGeom>
          <a:noFill/>
          <a:ln>
            <a:noFill/>
          </a:ln>
        </p:spPr>
        <p:txBody>
          <a:bodyPr vert="horz" wrap="square" lIns="91521" tIns="45759" rIns="91521" bIns="45759" numCol="1" anchor="t" anchorCtr="0" compatLnSpc="1">
            <a:prstTxWarp prst="textNoShape">
              <a:avLst/>
            </a:prstTxWarp>
          </a:bodyPr>
          <a:lstStyle/>
          <a:p>
            <a:pPr lvl="0"/>
            <a:r>
              <a:rPr lang="fr-FR" noProof="0"/>
              <a:t>Click to edit Master text styles</a:t>
            </a:r>
          </a:p>
          <a:p>
            <a:pPr lvl="1"/>
            <a:r>
              <a:rPr lang="fr-FR" noProof="0"/>
              <a:t>Second level</a:t>
            </a:r>
          </a:p>
          <a:p>
            <a:pPr lvl="2"/>
            <a:r>
              <a:rPr lang="fr-FR" noProof="0"/>
              <a:t>Third level</a:t>
            </a:r>
          </a:p>
          <a:p>
            <a:pPr lvl="3"/>
            <a:r>
              <a:rPr lang="fr-FR" noProof="0"/>
              <a:t>Fourth level</a:t>
            </a:r>
          </a:p>
          <a:p>
            <a:pPr lvl="4"/>
            <a:r>
              <a:rPr lang="fr-FR" noProof="0"/>
              <a:t>Fifth level</a:t>
            </a:r>
          </a:p>
        </p:txBody>
      </p:sp>
    </p:spTree>
    <p:extLst>
      <p:ext uri="{BB962C8B-B14F-4D97-AF65-F5344CB8AC3E}">
        <p14:creationId xmlns:p14="http://schemas.microsoft.com/office/powerpoint/2010/main" val="17604487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Arial" charset="0"/>
        <a:cs typeface="Arial" charset="0"/>
      </a:defRPr>
    </a:lvl1pPr>
    <a:lvl2pPr marL="475991"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51982"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427973"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903964"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379955" algn="l" defTabSz="475991" rtl="0" eaLnBrk="1" latinLnBrk="0" hangingPunct="1">
      <a:defRPr sz="1200" kern="1200">
        <a:solidFill>
          <a:schemeClr val="tx1"/>
        </a:solidFill>
        <a:latin typeface="+mn-lt"/>
        <a:ea typeface="+mn-ea"/>
        <a:cs typeface="+mn-cs"/>
      </a:defRPr>
    </a:lvl6pPr>
    <a:lvl7pPr marL="2855946" algn="l" defTabSz="475991" rtl="0" eaLnBrk="1" latinLnBrk="0" hangingPunct="1">
      <a:defRPr sz="1200" kern="1200">
        <a:solidFill>
          <a:schemeClr val="tx1"/>
        </a:solidFill>
        <a:latin typeface="+mn-lt"/>
        <a:ea typeface="+mn-ea"/>
        <a:cs typeface="+mn-cs"/>
      </a:defRPr>
    </a:lvl7pPr>
    <a:lvl8pPr marL="3331936" algn="l" defTabSz="475991" rtl="0" eaLnBrk="1" latinLnBrk="0" hangingPunct="1">
      <a:defRPr sz="1200" kern="1200">
        <a:solidFill>
          <a:schemeClr val="tx1"/>
        </a:solidFill>
        <a:latin typeface="+mn-lt"/>
        <a:ea typeface="+mn-ea"/>
        <a:cs typeface="+mn-cs"/>
      </a:defRPr>
    </a:lvl8pPr>
    <a:lvl9pPr marL="3807927" algn="l" defTabSz="47599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spcAft>
                <a:spcPts val="0"/>
              </a:spcAft>
            </a:pPr>
            <a:endParaRPr lang="fr-FR" dirty="0"/>
          </a:p>
        </p:txBody>
      </p:sp>
    </p:spTree>
    <p:extLst>
      <p:ext uri="{BB962C8B-B14F-4D97-AF65-F5344CB8AC3E}">
        <p14:creationId xmlns:p14="http://schemas.microsoft.com/office/powerpoint/2010/main" val="74351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129556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110613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ce réservé de l'image des diapositives 1"/>
          <p:cNvSpPr>
            <a:spLocks noGrp="1" noRot="1" noChangeAspect="1" noTextEdit="1"/>
          </p:cNvSpPr>
          <p:nvPr>
            <p:ph type="sldImg"/>
          </p:nvPr>
        </p:nvSpPr>
        <p:spPr>
          <a:xfrm>
            <a:off x="455613" y="293688"/>
            <a:ext cx="5929312" cy="4192587"/>
          </a:xfrm>
          <a:ln/>
        </p:spPr>
      </p:sp>
      <p:sp>
        <p:nvSpPr>
          <p:cNvPr id="54275"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emf"/><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cxnSp>
        <p:nvCxnSpPr>
          <p:cNvPr id="14" name="Connecteur droit 13"/>
          <p:cNvCxnSpPr/>
          <p:nvPr userDrawn="1"/>
        </p:nvCxnSpPr>
        <p:spPr bwMode="auto">
          <a:xfrm>
            <a:off x="484361" y="7349807"/>
            <a:ext cx="8640000" cy="3291"/>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6" name="Picture 4"/>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7106" b="2139"/>
          <a:stretch/>
        </p:blipFill>
        <p:spPr bwMode="auto">
          <a:xfrm>
            <a:off x="-7620" y="4425968"/>
            <a:ext cx="3247287" cy="3150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8" name="Groupe 17"/>
          <p:cNvGrpSpPr/>
          <p:nvPr userDrawn="1"/>
        </p:nvGrpSpPr>
        <p:grpSpPr>
          <a:xfrm flipH="1">
            <a:off x="8784034" y="7140194"/>
            <a:ext cx="335299" cy="421071"/>
            <a:chOff x="422275" y="838200"/>
            <a:chExt cx="332435" cy="370213"/>
          </a:xfrm>
          <a:solidFill>
            <a:srgbClr val="80003B"/>
          </a:solidFill>
        </p:grpSpPr>
        <p:sp>
          <p:nvSpPr>
            <p:cNvPr id="19"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500" b="1" i="1" dirty="0">
                <a:solidFill>
                  <a:schemeClr val="bg1"/>
                </a:solidFill>
                <a:latin typeface="Arial" pitchFamily="34" charset="0"/>
              </a:endParaRPr>
            </a:p>
          </p:txBody>
        </p:sp>
        <p:cxnSp>
          <p:nvCxnSpPr>
            <p:cNvPr id="20" name="Connecteur droit 19"/>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1" name="Connecteur droit 20"/>
            <p:cNvCxnSpPr/>
            <p:nvPr userDrawn="1"/>
          </p:nvCxnSpPr>
          <p:spPr bwMode="auto">
            <a:xfrm flipV="1">
              <a:off x="621506" y="838201"/>
              <a:ext cx="133204" cy="370212"/>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sp>
        <p:nvSpPr>
          <p:cNvPr id="112656" name="Rectangle 16"/>
          <p:cNvSpPr>
            <a:spLocks noGrp="1" noChangeArrowheads="1"/>
          </p:cNvSpPr>
          <p:nvPr>
            <p:ph type="ctrTitle" sz="quarter" hasCustomPrompt="1"/>
          </p:nvPr>
        </p:nvSpPr>
        <p:spPr>
          <a:xfrm>
            <a:off x="2513724" y="3017709"/>
            <a:ext cx="7435095" cy="750602"/>
          </a:xfrm>
        </p:spPr>
        <p:txBody>
          <a:bodyPr lIns="100672" tIns="50337" rIns="100672" bIns="50337" anchor="t"/>
          <a:lstStyle>
            <a:lvl1pPr algn="ctr">
              <a:defRPr sz="4200" b="0" spc="208" baseline="0">
                <a:solidFill>
                  <a:schemeClr val="accent4"/>
                </a:solidFill>
                <a:effectLst/>
                <a:latin typeface="+mj-lt"/>
              </a:defRPr>
            </a:lvl1pPr>
          </a:lstStyle>
          <a:p>
            <a:pPr lvl="0"/>
            <a:r>
              <a:rPr lang="fr-FR" noProof="0" dirty="0"/>
              <a:t>[CLIENT]</a:t>
            </a:r>
          </a:p>
        </p:txBody>
      </p:sp>
      <p:sp>
        <p:nvSpPr>
          <p:cNvPr id="15" name="Text Box 3"/>
          <p:cNvSpPr txBox="1">
            <a:spLocks noChangeArrowheads="1"/>
          </p:cNvSpPr>
          <p:nvPr userDrawn="1"/>
        </p:nvSpPr>
        <p:spPr bwMode="auto">
          <a:xfrm>
            <a:off x="9115360" y="7171149"/>
            <a:ext cx="1590739" cy="357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fr-FR" sz="1400" b="1" dirty="0">
                <a:solidFill>
                  <a:srgbClr val="004070"/>
                </a:solidFill>
                <a:effectLst/>
                <a:latin typeface="Segoe UI"/>
                <a:ea typeface="Times New Roman"/>
              </a:rPr>
              <a:t>www.secafi.com</a:t>
            </a:r>
            <a:endParaRPr lang="fr-FR" sz="1050" dirty="0">
              <a:effectLst/>
              <a:latin typeface="Times New Roman"/>
              <a:ea typeface="Times New Roman"/>
            </a:endParaRPr>
          </a:p>
        </p:txBody>
      </p:sp>
      <p:sp>
        <p:nvSpPr>
          <p:cNvPr id="22" name="Espace réservé du texte 5"/>
          <p:cNvSpPr>
            <a:spLocks noGrp="1"/>
          </p:cNvSpPr>
          <p:nvPr>
            <p:ph type="body" sz="quarter" idx="12" hasCustomPrompt="1"/>
          </p:nvPr>
        </p:nvSpPr>
        <p:spPr>
          <a:xfrm>
            <a:off x="2541765" y="3958861"/>
            <a:ext cx="7379013" cy="1368518"/>
          </a:xfrm>
        </p:spPr>
        <p:txBody>
          <a:bodyPr/>
          <a:lstStyle>
            <a:lvl1pPr marL="0" indent="0" algn="ctr">
              <a:buNone/>
              <a:defRPr sz="2800" b="0" i="0" baseline="0">
                <a:solidFill>
                  <a:schemeClr val="accent6"/>
                </a:solidFill>
              </a:defRPr>
            </a:lvl1pPr>
          </a:lstStyle>
          <a:p>
            <a:pPr lvl="0"/>
            <a:r>
              <a:rPr lang="fr-FR" dirty="0"/>
              <a:t>[Mission, Date]</a:t>
            </a:r>
          </a:p>
        </p:txBody>
      </p:sp>
      <p:pic>
        <p:nvPicPr>
          <p:cNvPr id="13" name="Imag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t="7239"/>
          <a:stretch/>
        </p:blipFill>
        <p:spPr>
          <a:xfrm>
            <a:off x="-2511" y="0"/>
            <a:ext cx="10703287" cy="1600200"/>
          </a:xfrm>
          <a:prstGeom prst="rect">
            <a:avLst/>
          </a:prstGeom>
        </p:spPr>
      </p:pic>
      <p:sp>
        <p:nvSpPr>
          <p:cNvPr id="16" name="Adressage"/>
          <p:cNvSpPr txBox="1">
            <a:spLocks noChangeArrowheads="1"/>
          </p:cNvSpPr>
          <p:nvPr userDrawn="1"/>
        </p:nvSpPr>
        <p:spPr bwMode="auto">
          <a:xfrm>
            <a:off x="-32902" y="4940025"/>
            <a:ext cx="2685600"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lvl="0" indent="0" algn="just" defTabSz="914400" rtl="0" eaLnBrk="1" fontAlgn="base" latinLnBrk="0" hangingPunct="1">
              <a:lnSpc>
                <a:spcPct val="130000"/>
              </a:lnSpc>
              <a:spcBef>
                <a:spcPts val="1800"/>
              </a:spcBef>
              <a:spcAft>
                <a:spcPts val="0"/>
              </a:spcAft>
              <a:buClrTx/>
              <a:buSzTx/>
              <a:buFontTx/>
              <a:buNone/>
              <a:tabLst/>
              <a:defRPr/>
            </a:pPr>
            <a:r>
              <a:rPr kumimoji="0" lang="fr-FR" sz="800" b="1" i="0" u="none" strike="noStrike" kern="1200" cap="none" spc="0" normalizeH="0" baseline="0" noProof="0">
                <a:ln>
                  <a:noFill/>
                </a:ln>
                <a:solidFill>
                  <a:srgbClr val="FFFFFF"/>
                </a:solidFill>
                <a:effectLst/>
                <a:uLnTx/>
                <a:uFillTx/>
                <a:latin typeface="Segoe UI"/>
                <a:ea typeface="Times New Roman"/>
                <a:cs typeface="Times New Roman"/>
              </a:rPr>
              <a:t>SECAFI</a:t>
            </a:r>
            <a:endParaRPr kumimoji="0" lang="fr-FR" sz="1100" b="0" i="0" u="none" strike="noStrike" kern="1200" cap="none" spc="0" normalizeH="0" baseline="0" noProof="0">
              <a:ln>
                <a:noFill/>
              </a:ln>
              <a:solidFill>
                <a:srgbClr val="000000"/>
              </a:solidFill>
              <a:effectLst/>
              <a:uLnTx/>
              <a:uFillTx/>
              <a:latin typeface="Book Antiqua"/>
              <a:ea typeface="Times New Roman"/>
              <a:cs typeface="Times New Roman"/>
            </a:endParaRPr>
          </a:p>
          <a:p>
            <a:pPr marL="0" marR="0" lvl="0" indent="0" algn="just" defTabSz="914400" rtl="0" eaLnBrk="1" fontAlgn="base" latinLnBrk="0" hangingPunct="1">
              <a:lnSpc>
                <a:spcPct val="130000"/>
              </a:lnSpc>
              <a:spcBef>
                <a:spcPct val="0"/>
              </a:spcBef>
              <a:spcAft>
                <a:spcPts val="0"/>
              </a:spcAft>
              <a:buClrTx/>
              <a:buSzTx/>
              <a:buFontTx/>
              <a:buNone/>
              <a:tabLst/>
              <a:defRPr/>
            </a:pPr>
            <a:r>
              <a:rPr kumimoji="0" lang="fr-FR" sz="800" b="0" i="0" u="none" strike="noStrike" kern="1200" cap="none" spc="0" normalizeH="0" baseline="0" noProof="0">
                <a:ln>
                  <a:noFill/>
                </a:ln>
                <a:solidFill>
                  <a:srgbClr val="FFFFFF"/>
                </a:solidFill>
                <a:effectLst/>
                <a:uLnTx/>
                <a:uFillTx/>
                <a:latin typeface="Segoe UI"/>
                <a:ea typeface="Times New Roman"/>
                <a:cs typeface="Times New Roman"/>
              </a:rPr>
              <a:t>Société d’expertise comptable inscrite </a:t>
            </a:r>
            <a:endParaRPr kumimoji="0" lang="fr-FR" sz="1100" b="0" i="0" u="none" strike="noStrike" kern="1200" cap="none" spc="0" normalizeH="0" baseline="0" noProof="0">
              <a:ln>
                <a:noFill/>
              </a:ln>
              <a:solidFill>
                <a:srgbClr val="000000"/>
              </a:solidFill>
              <a:effectLst/>
              <a:uLnTx/>
              <a:uFillTx/>
              <a:latin typeface="Book Antiqua"/>
              <a:ea typeface="Times New Roman"/>
              <a:cs typeface="Times New Roman"/>
            </a:endParaRPr>
          </a:p>
          <a:p>
            <a:pPr marL="0" marR="0" lvl="0" indent="0" algn="just" defTabSz="914400" rtl="0" eaLnBrk="1" fontAlgn="base" latinLnBrk="0" hangingPunct="1">
              <a:lnSpc>
                <a:spcPct val="130000"/>
              </a:lnSpc>
              <a:spcBef>
                <a:spcPct val="0"/>
              </a:spcBef>
              <a:spcAft>
                <a:spcPts val="0"/>
              </a:spcAft>
              <a:buClrTx/>
              <a:buSzTx/>
              <a:buFontTx/>
              <a:buNone/>
              <a:tabLst/>
              <a:defRPr/>
            </a:pPr>
            <a:r>
              <a:rPr kumimoji="0" lang="fr-FR" sz="800" b="0" i="0" u="none" strike="noStrike" kern="1200" cap="none" spc="0" normalizeH="0" baseline="0" noProof="0">
                <a:ln>
                  <a:noFill/>
                </a:ln>
                <a:solidFill>
                  <a:srgbClr val="FFFFFF"/>
                </a:solidFill>
                <a:effectLst/>
                <a:uLnTx/>
                <a:uFillTx/>
                <a:latin typeface="Segoe UI"/>
                <a:ea typeface="Times New Roman"/>
                <a:cs typeface="Times New Roman"/>
              </a:rPr>
              <a:t>au Tableau de l’Ordre de la région Lorraine</a:t>
            </a:r>
            <a:endParaRPr kumimoji="0" lang="fr-FR" sz="1100" b="0" i="0" u="none" strike="noStrike" kern="1200" cap="none" spc="0" normalizeH="0" baseline="0" noProof="0">
              <a:ln>
                <a:noFill/>
              </a:ln>
              <a:solidFill>
                <a:srgbClr val="000000"/>
              </a:solidFill>
              <a:effectLst/>
              <a:uLnTx/>
              <a:uFillTx/>
              <a:latin typeface="Book Antiqua"/>
              <a:ea typeface="Times New Roman"/>
              <a:cs typeface="Times New Roman"/>
            </a:endParaRPr>
          </a:p>
          <a:p>
            <a:pPr marL="0" marR="0" lvl="0" indent="0" algn="just" defTabSz="914400" rtl="0" eaLnBrk="1" fontAlgn="base" latinLnBrk="0" hangingPunct="1">
              <a:lnSpc>
                <a:spcPct val="130000"/>
              </a:lnSpc>
              <a:spcBef>
                <a:spcPct val="0"/>
              </a:spcBef>
              <a:spcAft>
                <a:spcPts val="0"/>
              </a:spcAft>
              <a:buClrTx/>
              <a:buSzTx/>
              <a:buFontTx/>
              <a:buNone/>
              <a:tabLst/>
              <a:defRPr/>
            </a:pPr>
            <a:r>
              <a:rPr kumimoji="0" lang="fr-FR" sz="800" b="0" i="0" u="none" strike="noStrike" kern="1200" cap="none" spc="0" normalizeH="0" baseline="0" noProof="0">
                <a:ln>
                  <a:noFill/>
                </a:ln>
                <a:solidFill>
                  <a:srgbClr val="FFFFFF"/>
                </a:solidFill>
                <a:effectLst/>
                <a:uLnTx/>
                <a:uFillTx/>
                <a:latin typeface="Segoe UI"/>
                <a:ea typeface="Times New Roman"/>
                <a:cs typeface="Times New Roman"/>
              </a:rPr>
              <a:t>Cabinet agréé par le Ministère du Travail,</a:t>
            </a:r>
            <a:endParaRPr kumimoji="0" lang="fr-FR" sz="1100" b="0" i="0" u="none" strike="noStrike" kern="1200" cap="none" spc="0" normalizeH="0" baseline="0" noProof="0">
              <a:ln>
                <a:noFill/>
              </a:ln>
              <a:solidFill>
                <a:srgbClr val="000000"/>
              </a:solidFill>
              <a:effectLst/>
              <a:uLnTx/>
              <a:uFillTx/>
              <a:latin typeface="Book Antiqua"/>
              <a:ea typeface="Times New Roman"/>
              <a:cs typeface="Times New Roman"/>
            </a:endParaRPr>
          </a:p>
          <a:p>
            <a:pPr marL="0" marR="0" lvl="0" indent="0" algn="just" defTabSz="914400" rtl="0" eaLnBrk="1" fontAlgn="base" latinLnBrk="0" hangingPunct="1">
              <a:lnSpc>
                <a:spcPct val="130000"/>
              </a:lnSpc>
              <a:spcBef>
                <a:spcPct val="0"/>
              </a:spcBef>
              <a:spcAft>
                <a:spcPts val="0"/>
              </a:spcAft>
              <a:buClrTx/>
              <a:buSzTx/>
              <a:buFontTx/>
              <a:buNone/>
              <a:tabLst/>
              <a:defRPr/>
            </a:pPr>
            <a:r>
              <a:rPr kumimoji="0" lang="fr-FR" sz="800" b="0" i="0" u="none" strike="noStrike" kern="1200" cap="none" spc="0" normalizeH="0" baseline="0" noProof="0">
                <a:ln>
                  <a:noFill/>
                </a:ln>
                <a:solidFill>
                  <a:srgbClr val="FFFFFF"/>
                </a:solidFill>
                <a:effectLst/>
                <a:uLnTx/>
                <a:uFillTx/>
                <a:latin typeface="Segoe UI"/>
                <a:ea typeface="Times New Roman"/>
                <a:cs typeface="Times New Roman"/>
              </a:rPr>
              <a:t>habilité IPRP et membre de la FIRPS</a:t>
            </a:r>
            <a:endParaRPr kumimoji="0" lang="fr-FR" sz="1100" b="0" i="0" u="none" strike="noStrike" kern="1200" cap="none" spc="0" normalizeH="0" baseline="0" noProof="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00000"/>
              </a:lnSpc>
              <a:spcBef>
                <a:spcPct val="0"/>
              </a:spcBef>
              <a:spcAft>
                <a:spcPts val="0"/>
              </a:spcAft>
              <a:buClrTx/>
              <a:buSzTx/>
              <a:buFontTx/>
              <a:buNone/>
              <a:tabLst/>
              <a:defRPr/>
            </a:pPr>
            <a:endParaRPr kumimoji="0" lang="fr-FR" sz="1000" b="1" i="0" u="none" strike="noStrike" kern="1200" cap="none" spc="0" normalizeH="0" baseline="0" noProof="0">
              <a:ln>
                <a:noFill/>
              </a:ln>
              <a:solidFill>
                <a:srgbClr val="FFFFFF"/>
              </a:solidFill>
              <a:effectLst/>
              <a:uLnTx/>
              <a:uFillTx/>
              <a:latin typeface="Segoe UI"/>
              <a:ea typeface="Times New Roman"/>
              <a:cs typeface="Arial"/>
            </a:endParaRP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fr-FR" sz="800" b="0" i="0" u="none" strike="noStrike" kern="1200" cap="none" spc="0" normalizeH="0" baseline="0" noProof="0">
                <a:ln>
                  <a:noFill/>
                </a:ln>
                <a:solidFill>
                  <a:srgbClr val="FFFFFF"/>
                </a:solidFill>
                <a:effectLst/>
                <a:uLnTx/>
                <a:uFillTx/>
                <a:latin typeface="Segoe UI"/>
                <a:ea typeface="Times New Roman"/>
                <a:cs typeface="Arial"/>
              </a:rPr>
              <a:t>Direction régionale Paris Nord Est / Bureau de Metz</a:t>
            </a:r>
            <a:r>
              <a:rPr kumimoji="0" lang="fr-FR" sz="1000" b="1" i="0" u="none" strike="noStrike" kern="1200" cap="none" spc="0" normalizeH="0" baseline="0" noProof="0">
                <a:ln>
                  <a:noFill/>
                </a:ln>
                <a:solidFill>
                  <a:srgbClr val="FFFFFF"/>
                </a:solidFill>
                <a:effectLst/>
                <a:uLnTx/>
                <a:uFillTx/>
                <a:latin typeface="Segoe UI"/>
                <a:ea typeface="Times New Roman"/>
                <a:cs typeface="Arial"/>
              </a:rPr>
              <a:t/>
            </a:r>
            <a:br>
              <a:rPr kumimoji="0" lang="fr-FR" sz="1000" b="1" i="0" u="none" strike="noStrike" kern="1200" cap="none" spc="0" normalizeH="0" baseline="0" noProof="0">
                <a:ln>
                  <a:noFill/>
                </a:ln>
                <a:solidFill>
                  <a:srgbClr val="FFFFFF"/>
                </a:solidFill>
                <a:effectLst/>
                <a:uLnTx/>
                <a:uFillTx/>
                <a:latin typeface="Segoe UI"/>
                <a:ea typeface="Times New Roman"/>
                <a:cs typeface="Arial"/>
              </a:rPr>
            </a:br>
            <a:r>
              <a:rPr kumimoji="0" lang="fr-FR" sz="800" b="0" i="0" u="none" strike="noStrike" kern="1200" cap="none" spc="0" normalizeH="0" baseline="0" noProof="0">
                <a:ln>
                  <a:noFill/>
                </a:ln>
                <a:solidFill>
                  <a:srgbClr val="FFFFFF"/>
                </a:solidFill>
                <a:effectLst/>
                <a:uLnTx/>
                <a:uFillTx/>
                <a:latin typeface="Segoe UI"/>
                <a:ea typeface="Times New Roman"/>
                <a:cs typeface="Calibri"/>
              </a:rPr>
              <a:t>8, rue Lafayette – BP 70028</a:t>
            </a:r>
            <a:br>
              <a:rPr kumimoji="0" lang="fr-FR" sz="800" b="0" i="0" u="none" strike="noStrike" kern="1200" cap="none" spc="0" normalizeH="0" baseline="0" noProof="0">
                <a:ln>
                  <a:noFill/>
                </a:ln>
                <a:solidFill>
                  <a:srgbClr val="FFFFFF"/>
                </a:solidFill>
                <a:effectLst/>
                <a:uLnTx/>
                <a:uFillTx/>
                <a:latin typeface="Segoe UI"/>
                <a:ea typeface="Times New Roman"/>
                <a:cs typeface="Calibri"/>
              </a:rPr>
            </a:br>
            <a:r>
              <a:rPr kumimoji="0" lang="fr-FR" sz="800" b="0" i="0" u="none" strike="noStrike" kern="1200" cap="none" spc="0" normalizeH="0" baseline="0" noProof="0">
                <a:ln>
                  <a:noFill/>
                </a:ln>
                <a:solidFill>
                  <a:srgbClr val="FFFFFF"/>
                </a:solidFill>
                <a:effectLst/>
                <a:uLnTx/>
                <a:uFillTx/>
                <a:latin typeface="Segoe UI"/>
                <a:ea typeface="Times New Roman"/>
                <a:cs typeface="Calibri"/>
              </a:rPr>
              <a:t>57003 Metz cedex 01</a:t>
            </a:r>
            <a:br>
              <a:rPr kumimoji="0" lang="fr-FR" sz="800" b="0" i="0" u="none" strike="noStrike" kern="1200" cap="none" spc="0" normalizeH="0" baseline="0" noProof="0">
                <a:ln>
                  <a:noFill/>
                </a:ln>
                <a:solidFill>
                  <a:srgbClr val="FFFFFF"/>
                </a:solidFill>
                <a:effectLst/>
                <a:uLnTx/>
                <a:uFillTx/>
                <a:latin typeface="Segoe UI"/>
                <a:ea typeface="Times New Roman"/>
                <a:cs typeface="Calibri"/>
              </a:rPr>
            </a:br>
            <a:r>
              <a:rPr kumimoji="0" lang="fr-FR" sz="800" b="0" i="0" u="none" strike="noStrike" kern="1200" cap="none" spc="0" normalizeH="0" baseline="0" noProof="0">
                <a:ln>
                  <a:noFill/>
                </a:ln>
                <a:solidFill>
                  <a:srgbClr val="FFFFFF"/>
                </a:solidFill>
                <a:effectLst/>
                <a:uLnTx/>
                <a:uFillTx/>
                <a:latin typeface="Segoe UI"/>
                <a:ea typeface="Times New Roman"/>
                <a:cs typeface="Calibri"/>
              </a:rPr>
              <a:t>Tél 03 87 56 20 00</a:t>
            </a:r>
            <a:endParaRPr kumimoji="0" lang="fr-FR" sz="1100" b="0" i="0" u="none" strike="noStrike" kern="1200" cap="none" spc="0" normalizeH="0" baseline="0" noProof="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fr-FR" sz="1100" b="0" i="0" u="none" strike="noStrike" kern="1200" cap="none" spc="0" normalizeH="0" baseline="0" noProof="0">
                <a:ln>
                  <a:noFill/>
                </a:ln>
                <a:solidFill>
                  <a:srgbClr val="000000"/>
                </a:solidFill>
                <a:effectLst/>
                <a:uLnTx/>
                <a:uFillTx/>
                <a:latin typeface="Book Antiqua"/>
                <a:ea typeface="Times New Roman"/>
                <a:cs typeface="Times New Roman"/>
              </a:rPr>
              <a:t> </a:t>
            </a:r>
          </a:p>
          <a:p>
            <a:pPr marL="0" marR="0" lvl="0" indent="0" algn="l" defTabSz="914400" rtl="0" eaLnBrk="1" fontAlgn="base" latinLnBrk="0" hangingPunct="1">
              <a:lnSpc>
                <a:spcPct val="130000"/>
              </a:lnSpc>
              <a:spcBef>
                <a:spcPct val="0"/>
              </a:spcBef>
              <a:spcAft>
                <a:spcPts val="0"/>
              </a:spcAft>
              <a:buClrTx/>
              <a:buSzTx/>
              <a:buFontTx/>
              <a:buNone/>
              <a:tabLst/>
              <a:defRPr/>
            </a:pPr>
            <a:r>
              <a:rPr kumimoji="0" lang="fr-FR" sz="600" b="1" i="0" u="none" strike="noStrike" kern="1200" cap="none" spc="0" normalizeH="0" baseline="0" noProof="0">
                <a:ln>
                  <a:noFill/>
                </a:ln>
                <a:solidFill>
                  <a:srgbClr val="FFFFFF"/>
                </a:solidFill>
                <a:effectLst/>
                <a:uLnTx/>
                <a:uFillTx/>
                <a:latin typeface="Segoe UI"/>
                <a:ea typeface="Times New Roman"/>
                <a:cs typeface="Calibri"/>
              </a:rPr>
              <a:t>SAS au capital de 4 029 880 €</a:t>
            </a:r>
            <a:endParaRPr kumimoji="0" lang="fr-FR" sz="1100" b="0" i="0" u="none" strike="noStrike" kern="1200" cap="none" spc="0" normalizeH="0" baseline="0" noProof="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30000"/>
              </a:lnSpc>
              <a:spcBef>
                <a:spcPct val="0"/>
              </a:spcBef>
              <a:spcAft>
                <a:spcPts val="0"/>
              </a:spcAft>
              <a:buClrTx/>
              <a:buSzTx/>
              <a:buFontTx/>
              <a:buNone/>
              <a:tabLst/>
              <a:defRPr/>
            </a:pPr>
            <a:r>
              <a:rPr kumimoji="0" lang="fr-FR" sz="600" b="1" i="0" u="none" strike="noStrike" kern="1200" cap="none" spc="0" normalizeH="0" baseline="0" noProof="0">
                <a:ln>
                  <a:noFill/>
                </a:ln>
                <a:solidFill>
                  <a:srgbClr val="FFFFFF"/>
                </a:solidFill>
                <a:effectLst/>
                <a:uLnTx/>
                <a:uFillTx/>
                <a:latin typeface="Segoe UI"/>
                <a:ea typeface="Times New Roman"/>
                <a:cs typeface="Calibri"/>
              </a:rPr>
              <a:t>312 938 483 RCS Paris</a:t>
            </a:r>
            <a:endParaRPr kumimoji="0" lang="fr-FR" sz="1100" b="0" i="0" u="none" strike="noStrike" kern="1200" cap="none" spc="0" normalizeH="0" baseline="0" noProof="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30000"/>
              </a:lnSpc>
              <a:spcBef>
                <a:spcPct val="0"/>
              </a:spcBef>
              <a:spcAft>
                <a:spcPts val="0"/>
              </a:spcAft>
              <a:buClrTx/>
              <a:buSzTx/>
              <a:buFontTx/>
              <a:buNone/>
              <a:tabLst/>
              <a:defRPr/>
            </a:pPr>
            <a:r>
              <a:rPr kumimoji="0" lang="fr-FR" sz="600" b="1" i="0" u="none" strike="noStrike" kern="1200" cap="none" spc="0" normalizeH="0" baseline="0" noProof="0">
                <a:ln>
                  <a:noFill/>
                </a:ln>
                <a:solidFill>
                  <a:srgbClr val="FFFFFF"/>
                </a:solidFill>
                <a:effectLst/>
                <a:uLnTx/>
                <a:uFillTx/>
                <a:latin typeface="Segoe UI"/>
                <a:ea typeface="Times New Roman"/>
                <a:cs typeface="Calibri"/>
              </a:rPr>
              <a:t>Numéro d’identification intracommunautaire </a:t>
            </a:r>
            <a:endParaRPr kumimoji="0" lang="fr-FR" sz="1100" b="0" i="0" u="none" strike="noStrike" kern="1200" cap="none" spc="0" normalizeH="0" baseline="0" noProof="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30000"/>
              </a:lnSpc>
              <a:spcBef>
                <a:spcPct val="0"/>
              </a:spcBef>
              <a:spcAft>
                <a:spcPts val="0"/>
              </a:spcAft>
              <a:buClrTx/>
              <a:buSzTx/>
              <a:buFontTx/>
              <a:buNone/>
              <a:tabLst/>
              <a:defRPr/>
            </a:pPr>
            <a:r>
              <a:rPr kumimoji="0" lang="fr-FR" sz="600" b="1" i="0" u="none" strike="noStrike" kern="1200" cap="none" spc="0" normalizeH="0" baseline="0" noProof="0">
                <a:ln>
                  <a:noFill/>
                </a:ln>
                <a:solidFill>
                  <a:srgbClr val="FFFFFF"/>
                </a:solidFill>
                <a:effectLst/>
                <a:uLnTx/>
                <a:uFillTx/>
                <a:latin typeface="Segoe UI"/>
                <a:ea typeface="Times New Roman"/>
                <a:cs typeface="Calibri"/>
              </a:rPr>
              <a:t>FR 88 312 938 483</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p:txBody>
      </p:sp>
      <p:sp>
        <p:nvSpPr>
          <p:cNvPr id="23" name="Text Box 3"/>
          <p:cNvSpPr txBox="1">
            <a:spLocks noChangeArrowheads="1"/>
          </p:cNvSpPr>
          <p:nvPr userDrawn="1"/>
        </p:nvSpPr>
        <p:spPr bwMode="auto">
          <a:xfrm>
            <a:off x="1829927" y="7101843"/>
            <a:ext cx="6976830"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ctr" anchorCtr="0" upright="1">
            <a:noAutofit/>
          </a:bodyPr>
          <a:lstStyle/>
          <a:p>
            <a:pPr>
              <a:spcAft>
                <a:spcPts val="0"/>
              </a:spcAft>
            </a:pPr>
            <a:r>
              <a:rPr lang="fr-FR" sz="800" b="1" dirty="0">
                <a:solidFill>
                  <a:schemeClr val="accent6"/>
                </a:solidFill>
                <a:effectLst/>
                <a:latin typeface="Segoe UI"/>
                <a:ea typeface="Times New Roman"/>
              </a:rPr>
              <a:t>BORDEAUX </a:t>
            </a:r>
            <a:r>
              <a:rPr lang="fr-FR" sz="700" b="1" baseline="10000" dirty="0">
                <a:solidFill>
                  <a:schemeClr val="accent3"/>
                </a:solidFill>
                <a:effectLst/>
                <a:latin typeface="Segoe UI Semilight"/>
                <a:ea typeface="Times New Roman"/>
                <a:cs typeface="Segoe UI Semilight"/>
              </a:rPr>
              <a:t>► </a:t>
            </a:r>
            <a:r>
              <a:rPr lang="fr-FR" sz="800" b="1" dirty="0">
                <a:solidFill>
                  <a:schemeClr val="accent6"/>
                </a:solidFill>
                <a:effectLst/>
                <a:latin typeface="Segoe UI"/>
                <a:ea typeface="Times New Roman"/>
              </a:rPr>
              <a:t>BRUXELLES</a:t>
            </a:r>
            <a:r>
              <a:rPr lang="fr-FR" sz="1000" b="1" dirty="0">
                <a:solidFill>
                  <a:schemeClr val="accent6"/>
                </a:solidFill>
                <a:effectLst/>
                <a:latin typeface="Segoe UI"/>
                <a:ea typeface="Times New Roman"/>
              </a:rPr>
              <a:t> </a:t>
            </a:r>
            <a:r>
              <a:rPr lang="fr-FR" sz="700" b="1" baseline="10000" dirty="0">
                <a:solidFill>
                  <a:schemeClr val="accent3"/>
                </a:solidFill>
                <a:effectLst/>
                <a:latin typeface="Segoe UI Semilight"/>
                <a:ea typeface="Times New Roman"/>
                <a:cs typeface="Segoe UI Semilight"/>
              </a:rPr>
              <a:t>►</a:t>
            </a:r>
            <a:r>
              <a:rPr lang="fr-FR" sz="900" b="1" baseline="10000" dirty="0">
                <a:solidFill>
                  <a:schemeClr val="accent3"/>
                </a:solidFill>
                <a:effectLst/>
                <a:latin typeface="Segoe UI Semilight"/>
                <a:ea typeface="Times New Roman"/>
                <a:cs typeface="Segoe UI Semilight"/>
              </a:rPr>
              <a:t> </a:t>
            </a:r>
            <a:r>
              <a:rPr lang="fr-FR" sz="800" b="1" dirty="0">
                <a:solidFill>
                  <a:schemeClr val="accent6"/>
                </a:solidFill>
                <a:effectLst/>
                <a:latin typeface="Segoe UI"/>
                <a:ea typeface="Times New Roman"/>
              </a:rPr>
              <a:t>LILLE </a:t>
            </a:r>
            <a:r>
              <a:rPr lang="fr-FR" sz="700" b="1" baseline="10000" dirty="0">
                <a:solidFill>
                  <a:schemeClr val="accent3"/>
                </a:solidFill>
                <a:effectLst/>
                <a:latin typeface="Segoe UI Semilight"/>
                <a:ea typeface="Times New Roman"/>
                <a:cs typeface="Segoe UI Semilight"/>
              </a:rPr>
              <a:t>► </a:t>
            </a:r>
            <a:r>
              <a:rPr lang="fr-FR" sz="800" b="1" dirty="0">
                <a:solidFill>
                  <a:schemeClr val="accent6"/>
                </a:solidFill>
                <a:effectLst/>
                <a:latin typeface="Segoe UI"/>
                <a:ea typeface="Times New Roman"/>
              </a:rPr>
              <a:t>LYON </a:t>
            </a:r>
            <a:r>
              <a:rPr lang="fr-FR" sz="700" b="1" baseline="10000" dirty="0">
                <a:solidFill>
                  <a:schemeClr val="accent3"/>
                </a:solidFill>
                <a:effectLst/>
                <a:latin typeface="Segoe UI Semilight"/>
                <a:ea typeface="Times New Roman"/>
                <a:cs typeface="Segoe UI Semilight"/>
              </a:rPr>
              <a:t>► </a:t>
            </a:r>
            <a:r>
              <a:rPr lang="fr-FR" sz="800" b="1" dirty="0">
                <a:solidFill>
                  <a:schemeClr val="accent6"/>
                </a:solidFill>
                <a:effectLst/>
                <a:latin typeface="Segoe UI"/>
                <a:ea typeface="Times New Roman"/>
              </a:rPr>
              <a:t>MARSEILLE </a:t>
            </a:r>
            <a:r>
              <a:rPr lang="fr-FR" sz="700" b="1" baseline="10000" dirty="0">
                <a:solidFill>
                  <a:schemeClr val="accent3"/>
                </a:solidFill>
                <a:effectLst/>
                <a:latin typeface="Segoe UI Semilight"/>
                <a:ea typeface="Times New Roman"/>
                <a:cs typeface="Segoe UI Semilight"/>
              </a:rPr>
              <a:t>► </a:t>
            </a:r>
            <a:r>
              <a:rPr lang="fr-FR" sz="800" b="1" dirty="0">
                <a:solidFill>
                  <a:schemeClr val="accent6"/>
                </a:solidFill>
                <a:effectLst/>
                <a:latin typeface="Segoe UI"/>
                <a:ea typeface="Times New Roman"/>
              </a:rPr>
              <a:t>METZ </a:t>
            </a:r>
            <a:r>
              <a:rPr lang="fr-FR" sz="700" b="1" baseline="10000" dirty="0">
                <a:solidFill>
                  <a:schemeClr val="accent3"/>
                </a:solidFill>
                <a:effectLst/>
                <a:latin typeface="Segoe UI Semilight"/>
                <a:ea typeface="Times New Roman"/>
                <a:cs typeface="Segoe UI Semilight"/>
              </a:rPr>
              <a:t>► </a:t>
            </a:r>
            <a:r>
              <a:rPr lang="fr-FR" sz="800" b="1" dirty="0">
                <a:solidFill>
                  <a:schemeClr val="accent6"/>
                </a:solidFill>
                <a:effectLst/>
                <a:latin typeface="Segoe UI"/>
                <a:ea typeface="Times New Roman"/>
              </a:rPr>
              <a:t>NANTES </a:t>
            </a:r>
            <a:r>
              <a:rPr lang="fr-FR" sz="700" b="1" baseline="10000" dirty="0">
                <a:solidFill>
                  <a:schemeClr val="accent3"/>
                </a:solidFill>
                <a:effectLst/>
                <a:latin typeface="Segoe UI Semilight"/>
                <a:ea typeface="Times New Roman"/>
                <a:cs typeface="Segoe UI Semilight"/>
              </a:rPr>
              <a:t>► </a:t>
            </a:r>
            <a:r>
              <a:rPr lang="fr-FR" sz="800" b="1" dirty="0">
                <a:solidFill>
                  <a:schemeClr val="accent6"/>
                </a:solidFill>
                <a:effectLst/>
                <a:latin typeface="Segoe UI"/>
                <a:ea typeface="Times New Roman"/>
              </a:rPr>
              <a:t>PARIS</a:t>
            </a:r>
            <a:r>
              <a:rPr lang="fr-FR" sz="900" b="1" dirty="0">
                <a:solidFill>
                  <a:schemeClr val="accent6"/>
                </a:solidFill>
                <a:effectLst/>
                <a:latin typeface="Segoe UI"/>
                <a:ea typeface="Times New Roman"/>
              </a:rPr>
              <a:t> </a:t>
            </a:r>
            <a:r>
              <a:rPr kumimoji="0" lang="fr-FR" sz="700" b="1" i="0" u="none" strike="noStrike" kern="1200" cap="none" spc="0" normalizeH="0" baseline="10000" noProof="0" dirty="0">
                <a:ln>
                  <a:noFill/>
                </a:ln>
                <a:solidFill>
                  <a:srgbClr val="B10057"/>
                </a:solidFill>
                <a:effectLst/>
                <a:uLnTx/>
                <a:uFillTx/>
                <a:latin typeface="Segoe UI Semilight"/>
                <a:ea typeface="Times New Roman"/>
                <a:cs typeface="Segoe UI Semilight"/>
              </a:rPr>
              <a:t>► </a:t>
            </a:r>
            <a:r>
              <a:rPr lang="fr-FR" sz="800" b="1" dirty="0">
                <a:solidFill>
                  <a:schemeClr val="accent6"/>
                </a:solidFill>
                <a:effectLst/>
                <a:latin typeface="Segoe UI"/>
                <a:ea typeface="Times New Roman"/>
              </a:rPr>
              <a:t>SAINT</a:t>
            </a:r>
            <a:r>
              <a:rPr lang="fr-FR" sz="800" b="1" baseline="0" dirty="0">
                <a:solidFill>
                  <a:schemeClr val="accent6"/>
                </a:solidFill>
                <a:effectLst/>
                <a:latin typeface="Segoe UI"/>
                <a:ea typeface="Times New Roman"/>
              </a:rPr>
              <a:t> DENIS DE LA REUNION</a:t>
            </a:r>
            <a:r>
              <a:rPr lang="fr-FR" sz="800" b="1" dirty="0">
                <a:solidFill>
                  <a:schemeClr val="accent6"/>
                </a:solidFill>
                <a:effectLst/>
                <a:latin typeface="Segoe UI"/>
                <a:ea typeface="Times New Roman"/>
              </a:rPr>
              <a:t> </a:t>
            </a:r>
            <a:r>
              <a:rPr lang="fr-FR" sz="700" b="1" baseline="10000" dirty="0">
                <a:solidFill>
                  <a:schemeClr val="accent3"/>
                </a:solidFill>
                <a:effectLst/>
                <a:latin typeface="Segoe UI Semilight"/>
                <a:ea typeface="Times New Roman"/>
                <a:cs typeface="Segoe UI Semilight"/>
              </a:rPr>
              <a:t>► </a:t>
            </a:r>
            <a:r>
              <a:rPr lang="fr-FR" sz="800" b="1" dirty="0">
                <a:solidFill>
                  <a:schemeClr val="accent6"/>
                </a:solidFill>
                <a:effectLst/>
                <a:latin typeface="Segoe UI"/>
                <a:ea typeface="Times New Roman"/>
              </a:rPr>
              <a:t>TOULOUSE </a:t>
            </a:r>
            <a:endParaRPr lang="fr-FR" sz="900" dirty="0">
              <a:solidFill>
                <a:schemeClr val="accent6"/>
              </a:solidFill>
              <a:effectLst/>
              <a:latin typeface="Times New Roman"/>
              <a:ea typeface="Times New Roman"/>
            </a:endParaRPr>
          </a:p>
        </p:txBody>
      </p:sp>
    </p:spTree>
    <p:extLst>
      <p:ext uri="{BB962C8B-B14F-4D97-AF65-F5344CB8AC3E}">
        <p14:creationId xmlns:p14="http://schemas.microsoft.com/office/powerpoint/2010/main" val="2170390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_Secafi"/>
          <p:cNvSpPr>
            <a:spLocks noGrp="1"/>
          </p:cNvSpPr>
          <p:nvPr>
            <p:ph type="title" hasCustomPrompt="1"/>
          </p:nvPr>
        </p:nvSpPr>
        <p:spPr/>
        <p:txBody>
          <a:bodyPr/>
          <a:lstStyle>
            <a:lvl1pPr algn="r">
              <a:defRPr/>
            </a:lvl1pPr>
          </a:lstStyle>
          <a:p>
            <a:r>
              <a:rPr lang="fr-FR" dirty="0"/>
              <a:t>Sommaire</a:t>
            </a:r>
          </a:p>
        </p:txBody>
      </p:sp>
      <p:sp>
        <p:nvSpPr>
          <p:cNvPr id="3" name="Espace réservé du numéro de diapositive 2"/>
          <p:cNvSpPr>
            <a:spLocks noGrp="1"/>
          </p:cNvSpPr>
          <p:nvPr>
            <p:ph type="sldNum" sz="quarter" idx="10"/>
          </p:nvPr>
        </p:nvSpPr>
        <p:spPr/>
        <p:txBody>
          <a:bodyPr/>
          <a:lstStyle/>
          <a:p>
            <a:r>
              <a:rPr lang="fr-FR" altLang="fr-FR" dirty="0"/>
              <a:t> </a:t>
            </a:r>
            <a:fld id="{FE988771-A24C-4750-87EC-DE93CBB4921F}" type="slidenum">
              <a:rPr lang="fr-FR" altLang="fr-FR" smtClean="0"/>
              <a:pPr/>
              <a:t>‹N°›</a:t>
            </a:fld>
            <a:endParaRPr lang="fr-FR" altLang="fr-FR" dirty="0"/>
          </a:p>
        </p:txBody>
      </p:sp>
      <p:sp>
        <p:nvSpPr>
          <p:cNvPr id="5"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4266035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_Partie">
    <p:spTree>
      <p:nvGrpSpPr>
        <p:cNvPr id="1" name=""/>
        <p:cNvGrpSpPr/>
        <p:nvPr/>
      </p:nvGrpSpPr>
      <p:grpSpPr>
        <a:xfrm>
          <a:off x="0" y="0"/>
          <a:ext cx="0" cy="0"/>
          <a:chOff x="0" y="0"/>
          <a:chExt cx="0" cy="0"/>
        </a:xfrm>
      </p:grpSpPr>
      <p:sp>
        <p:nvSpPr>
          <p:cNvPr id="3" name="Rectangle 2"/>
          <p:cNvSpPr/>
          <p:nvPr userDrawn="1"/>
        </p:nvSpPr>
        <p:spPr bwMode="auto">
          <a:xfrm>
            <a:off x="0" y="757050"/>
            <a:ext cx="10545669" cy="812443"/>
          </a:xfrm>
          <a:prstGeom prst="rect">
            <a:avLst/>
          </a:prstGeom>
          <a:solidFill>
            <a:schemeClr val="bg1"/>
          </a:solidFill>
          <a:ln>
            <a:noFill/>
            <a:headEnd/>
            <a:tailEnd/>
          </a:ln>
        </p:spPr>
        <p:style>
          <a:lnRef idx="2">
            <a:schemeClr val="accent2"/>
          </a:lnRef>
          <a:fillRef idx="1">
            <a:schemeClr val="lt1"/>
          </a:fillRef>
          <a:effectRef idx="0">
            <a:schemeClr val="accent2"/>
          </a:effectRef>
          <a:fontRef idx="minor">
            <a:schemeClr val="dk1"/>
          </a:fontRef>
        </p:style>
        <p:txBody>
          <a:bodyPr lIns="87510" tIns="43755" rIns="87510" bIns="43755" rtlCol="0" anchor="ctr"/>
          <a:lstStyle/>
          <a:p>
            <a:pPr algn="ctr" defTabSz="869345" eaLnBrk="0" hangingPunct="0">
              <a:lnSpc>
                <a:spcPct val="90000"/>
              </a:lnSpc>
            </a:pPr>
            <a:endParaRPr lang="fr-FR" sz="1500" b="1" i="1" dirty="0">
              <a:solidFill>
                <a:schemeClr val="bg1"/>
              </a:solidFill>
              <a:latin typeface="Arial" pitchFamily="34" charset="0"/>
            </a:endParaRPr>
          </a:p>
        </p:txBody>
      </p:sp>
      <p:sp>
        <p:nvSpPr>
          <p:cNvPr id="5" name="Espace réservé du texte 4"/>
          <p:cNvSpPr>
            <a:spLocks noGrp="1"/>
          </p:cNvSpPr>
          <p:nvPr>
            <p:ph type="body" sz="quarter" idx="11" hasCustomPrompt="1"/>
          </p:nvPr>
        </p:nvSpPr>
        <p:spPr>
          <a:xfrm>
            <a:off x="1654340" y="2200760"/>
            <a:ext cx="7384721" cy="1648774"/>
          </a:xfrm>
          <a:noFill/>
        </p:spPr>
        <p:txBody>
          <a:bodyPr anchor="b">
            <a:normAutofit/>
          </a:bodyPr>
          <a:lstStyle>
            <a:lvl1pPr marL="0" indent="0" algn="ctr">
              <a:buClr>
                <a:schemeClr val="accent6"/>
              </a:buClr>
              <a:buSzPct val="120000"/>
              <a:buFont typeface="Arial" pitchFamily="34" charset="0"/>
              <a:buNone/>
              <a:defRPr sz="3000" b="0">
                <a:solidFill>
                  <a:schemeClr val="accent4"/>
                </a:solidFill>
                <a:effectLst/>
                <a:latin typeface="+mj-lt"/>
                <a:cs typeface="Segoe UI Semilight" pitchFamily="34" charset="0"/>
              </a:defRPr>
            </a:lvl1pPr>
          </a:lstStyle>
          <a:p>
            <a:pPr lvl="0"/>
            <a:r>
              <a:rPr lang="fr-FR" dirty="0"/>
              <a:t>TITRE PARTIE</a:t>
            </a:r>
          </a:p>
        </p:txBody>
      </p:sp>
      <p:grpSp>
        <p:nvGrpSpPr>
          <p:cNvPr id="7" name="Groupe 6"/>
          <p:cNvGrpSpPr/>
          <p:nvPr userDrawn="1"/>
        </p:nvGrpSpPr>
        <p:grpSpPr>
          <a:xfrm>
            <a:off x="1267760" y="3582402"/>
            <a:ext cx="392288" cy="455963"/>
            <a:chOff x="422275" y="838200"/>
            <a:chExt cx="332435" cy="314325"/>
          </a:xfrm>
          <a:solidFill>
            <a:srgbClr val="80003B"/>
          </a:solidFill>
        </p:grpSpPr>
        <p:sp>
          <p:nvSpPr>
            <p:cNvPr id="8"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500" b="1" i="1" dirty="0">
                <a:solidFill>
                  <a:schemeClr val="bg1"/>
                </a:solidFill>
                <a:latin typeface="Arial" pitchFamily="34" charset="0"/>
              </a:endParaRPr>
            </a:p>
          </p:txBody>
        </p:sp>
        <p:cxnSp>
          <p:nvCxnSpPr>
            <p:cNvPr id="9" name="Connecteur droit 8"/>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 name="Connecteur droit 9"/>
            <p:cNvCxnSpPr/>
            <p:nvPr userDrawn="1"/>
          </p:nvCxnSpPr>
          <p:spPr bwMode="auto">
            <a:xfrm flipV="1">
              <a:off x="621506" y="838200"/>
              <a:ext cx="133204" cy="314325"/>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cxnSp>
        <p:nvCxnSpPr>
          <p:cNvPr id="11" name="Connecteur droit 10"/>
          <p:cNvCxnSpPr/>
          <p:nvPr userDrawn="1"/>
        </p:nvCxnSpPr>
        <p:spPr bwMode="auto">
          <a:xfrm>
            <a:off x="1286359" y="3849533"/>
            <a:ext cx="9022736"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4" name="Espace réservé du numéro de diapositive 3"/>
          <p:cNvSpPr>
            <a:spLocks noGrp="1"/>
          </p:cNvSpPr>
          <p:nvPr>
            <p:ph type="sldNum" sz="quarter" idx="14"/>
          </p:nvPr>
        </p:nvSpPr>
        <p:spPr/>
        <p:txBody>
          <a:bodyPr/>
          <a:lstStyle/>
          <a:p>
            <a:fld id="{FD495AF3-2BE3-4F2F-A3F0-65C3F202E4D2}" type="slidenum">
              <a:rPr lang="fr-FR" altLang="fr-FR" smtClean="0"/>
              <a:pPr/>
              <a:t>‹N°›</a:t>
            </a:fld>
            <a:endParaRPr lang="fr-FR" altLang="fr-FR" dirty="0"/>
          </a:p>
        </p:txBody>
      </p:sp>
      <p:sp>
        <p:nvSpPr>
          <p:cNvPr id="12"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pic>
        <p:nvPicPr>
          <p:cNvPr id="13" name="Picture 2" descr="C:\Users\beckerg\AppData\Local\Microsoft\Windows\Temporary Internet Files\Content.Outlook\M7LQVC6V\FRISE SECAFI verticale (4).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020" y="1582866"/>
            <a:ext cx="1152000" cy="4537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7273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_Sous_Partie">
    <p:spTree>
      <p:nvGrpSpPr>
        <p:cNvPr id="1" name=""/>
        <p:cNvGrpSpPr/>
        <p:nvPr/>
      </p:nvGrpSpPr>
      <p:grpSpPr>
        <a:xfrm>
          <a:off x="0" y="0"/>
          <a:ext cx="0" cy="0"/>
          <a:chOff x="0" y="0"/>
          <a:chExt cx="0" cy="0"/>
        </a:xfrm>
      </p:grpSpPr>
      <p:sp>
        <p:nvSpPr>
          <p:cNvPr id="3" name="Rectangle 2"/>
          <p:cNvSpPr/>
          <p:nvPr userDrawn="1"/>
        </p:nvSpPr>
        <p:spPr bwMode="auto">
          <a:xfrm>
            <a:off x="0" y="757050"/>
            <a:ext cx="10545669" cy="812443"/>
          </a:xfrm>
          <a:prstGeom prst="rect">
            <a:avLst/>
          </a:prstGeom>
          <a:solidFill>
            <a:schemeClr val="bg1"/>
          </a:solidFill>
          <a:ln>
            <a:noFill/>
            <a:headEnd/>
            <a:tailEnd/>
          </a:ln>
        </p:spPr>
        <p:style>
          <a:lnRef idx="2">
            <a:schemeClr val="accent2"/>
          </a:lnRef>
          <a:fillRef idx="1">
            <a:schemeClr val="lt1"/>
          </a:fillRef>
          <a:effectRef idx="0">
            <a:schemeClr val="accent2"/>
          </a:effectRef>
          <a:fontRef idx="minor">
            <a:schemeClr val="dk1"/>
          </a:fontRef>
        </p:style>
        <p:txBody>
          <a:bodyPr lIns="87510" tIns="43755" rIns="87510" bIns="43755" rtlCol="0" anchor="ctr"/>
          <a:lstStyle/>
          <a:p>
            <a:pPr algn="ctr" defTabSz="869345" eaLnBrk="0" hangingPunct="0">
              <a:lnSpc>
                <a:spcPct val="90000"/>
              </a:lnSpc>
            </a:pPr>
            <a:endParaRPr lang="fr-FR" sz="1500" b="1" i="1" dirty="0">
              <a:solidFill>
                <a:schemeClr val="bg1"/>
              </a:solidFill>
              <a:latin typeface="Arial" pitchFamily="34" charset="0"/>
            </a:endParaRPr>
          </a:p>
        </p:txBody>
      </p:sp>
      <p:sp>
        <p:nvSpPr>
          <p:cNvPr id="5" name="Espace réservé du texte 4"/>
          <p:cNvSpPr>
            <a:spLocks noGrp="1"/>
          </p:cNvSpPr>
          <p:nvPr>
            <p:ph type="body" sz="quarter" idx="11" hasCustomPrompt="1"/>
          </p:nvPr>
        </p:nvSpPr>
        <p:spPr>
          <a:xfrm>
            <a:off x="1654340" y="2200760"/>
            <a:ext cx="7384721" cy="1648774"/>
          </a:xfrm>
          <a:noFill/>
        </p:spPr>
        <p:txBody>
          <a:bodyPr anchor="b">
            <a:normAutofit/>
          </a:bodyPr>
          <a:lstStyle>
            <a:lvl1pPr marL="0" marR="0" indent="0" algn="ctr" defTabSz="1054452" rtl="0" eaLnBrk="1" fontAlgn="base" latinLnBrk="0" hangingPunct="1">
              <a:lnSpc>
                <a:spcPct val="100000"/>
              </a:lnSpc>
              <a:spcBef>
                <a:spcPts val="2000"/>
              </a:spcBef>
              <a:spcAft>
                <a:spcPct val="0"/>
              </a:spcAft>
              <a:buClr>
                <a:schemeClr val="accent6"/>
              </a:buClr>
              <a:buSzPct val="120000"/>
              <a:buFont typeface="Arial" pitchFamily="34" charset="0"/>
              <a:buNone/>
              <a:tabLst/>
              <a:defRPr sz="3000" b="0" baseline="0">
                <a:solidFill>
                  <a:schemeClr val="accent4"/>
                </a:solidFill>
                <a:effectLst/>
                <a:latin typeface="+mj-lt"/>
                <a:cs typeface="Segoe UI Semilight" pitchFamily="34" charset="0"/>
              </a:defRPr>
            </a:lvl1pPr>
          </a:lstStyle>
          <a:p>
            <a:pPr marL="0" marR="0" lvl="0" indent="0" algn="ctr" defTabSz="1054452" rtl="0" eaLnBrk="1" fontAlgn="base" latinLnBrk="0" hangingPunct="1">
              <a:lnSpc>
                <a:spcPct val="100000"/>
              </a:lnSpc>
              <a:spcBef>
                <a:spcPts val="2000"/>
              </a:spcBef>
              <a:spcAft>
                <a:spcPct val="0"/>
              </a:spcAft>
              <a:buClr>
                <a:schemeClr val="accent6"/>
              </a:buClr>
              <a:buSzPct val="120000"/>
              <a:buFont typeface="Arial" pitchFamily="34" charset="0"/>
              <a:buNone/>
              <a:tabLst/>
              <a:defRPr/>
            </a:pPr>
            <a:r>
              <a:rPr lang="fr-FR" dirty="0"/>
              <a:t>Rappel du TITRE PARTIE </a:t>
            </a:r>
          </a:p>
        </p:txBody>
      </p:sp>
      <p:grpSp>
        <p:nvGrpSpPr>
          <p:cNvPr id="7" name="Groupe 6"/>
          <p:cNvGrpSpPr/>
          <p:nvPr userDrawn="1"/>
        </p:nvGrpSpPr>
        <p:grpSpPr>
          <a:xfrm>
            <a:off x="1267760" y="3582402"/>
            <a:ext cx="392288" cy="455963"/>
            <a:chOff x="422275" y="838200"/>
            <a:chExt cx="332435" cy="314325"/>
          </a:xfrm>
          <a:solidFill>
            <a:srgbClr val="80003B"/>
          </a:solidFill>
        </p:grpSpPr>
        <p:sp>
          <p:nvSpPr>
            <p:cNvPr id="8"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200" b="1" i="1" dirty="0">
                <a:solidFill>
                  <a:schemeClr val="bg1"/>
                </a:solidFill>
                <a:latin typeface="Arial" pitchFamily="34" charset="0"/>
              </a:endParaRPr>
            </a:p>
          </p:txBody>
        </p:sp>
        <p:cxnSp>
          <p:nvCxnSpPr>
            <p:cNvPr id="9" name="Connecteur droit 8"/>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 name="Connecteur droit 9"/>
            <p:cNvCxnSpPr/>
            <p:nvPr userDrawn="1"/>
          </p:nvCxnSpPr>
          <p:spPr bwMode="auto">
            <a:xfrm flipV="1">
              <a:off x="621506" y="838200"/>
              <a:ext cx="133204" cy="314325"/>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cxnSp>
        <p:nvCxnSpPr>
          <p:cNvPr id="11" name="Connecteur droit 10"/>
          <p:cNvCxnSpPr/>
          <p:nvPr userDrawn="1"/>
        </p:nvCxnSpPr>
        <p:spPr bwMode="auto">
          <a:xfrm>
            <a:off x="1286359" y="3849533"/>
            <a:ext cx="9022736"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6" name="Espace réservé du texte 5"/>
          <p:cNvSpPr>
            <a:spLocks noGrp="1"/>
          </p:cNvSpPr>
          <p:nvPr>
            <p:ph type="body" sz="quarter" idx="12" hasCustomPrompt="1"/>
          </p:nvPr>
        </p:nvSpPr>
        <p:spPr>
          <a:xfrm>
            <a:off x="1657194" y="3849532"/>
            <a:ext cx="7379013" cy="1128522"/>
          </a:xfrm>
        </p:spPr>
        <p:txBody>
          <a:bodyPr anchor="ctr"/>
          <a:lstStyle>
            <a:lvl1pPr marL="0" indent="0" algn="ctr">
              <a:buNone/>
              <a:defRPr sz="2000" b="0" i="0">
                <a:solidFill>
                  <a:schemeClr val="accent4"/>
                </a:solidFill>
              </a:defRPr>
            </a:lvl1pPr>
          </a:lstStyle>
          <a:p>
            <a:pPr lvl="0"/>
            <a:r>
              <a:rPr lang="fr-FR" dirty="0"/>
              <a:t>TITRE SOUS-PARTIE</a:t>
            </a:r>
          </a:p>
        </p:txBody>
      </p:sp>
      <p:sp>
        <p:nvSpPr>
          <p:cNvPr id="4" name="Espace réservé du numéro de diapositive 3"/>
          <p:cNvSpPr>
            <a:spLocks noGrp="1"/>
          </p:cNvSpPr>
          <p:nvPr>
            <p:ph type="sldNum" sz="quarter" idx="14"/>
          </p:nvPr>
        </p:nvSpPr>
        <p:spPr/>
        <p:txBody>
          <a:bodyPr/>
          <a:lstStyle/>
          <a:p>
            <a:fld id="{FD495AF3-2BE3-4F2F-A3F0-65C3F202E4D2}" type="slidenum">
              <a:rPr lang="fr-FR" altLang="fr-FR" smtClean="0"/>
              <a:pPr/>
              <a:t>‹N°›</a:t>
            </a:fld>
            <a:endParaRPr lang="fr-FR" altLang="fr-FR" dirty="0"/>
          </a:p>
        </p:txBody>
      </p:sp>
      <p:sp>
        <p:nvSpPr>
          <p:cNvPr id="12"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3421557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1"/>
          </p:nvPr>
        </p:nvSpPr>
        <p:spPr/>
        <p:txBody>
          <a:bodyPr/>
          <a:lstStyle/>
          <a:p>
            <a:fld id="{FD495AF3-2BE3-4F2F-A3F0-65C3F202E4D2}" type="slidenum">
              <a:rPr lang="fr-FR" altLang="fr-FR" smtClean="0"/>
              <a:pPr/>
              <a:t>‹N°›</a:t>
            </a:fld>
            <a:endParaRPr lang="fr-FR" altLang="fr-FR" dirty="0"/>
          </a:p>
        </p:txBody>
      </p:sp>
      <p:sp>
        <p:nvSpPr>
          <p:cNvPr id="7" name="Rectangle 22"/>
          <p:cNvSpPr>
            <a:spLocks noGrp="1" noChangeArrowheads="1"/>
          </p:cNvSpPr>
          <p:nvPr>
            <p:ph idx="1"/>
          </p:nvPr>
        </p:nvSpPr>
        <p:spPr bwMode="auto">
          <a:xfrm>
            <a:off x="437002" y="1333556"/>
            <a:ext cx="9900718" cy="5608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a:spcBef>
                <a:spcPts val="1200"/>
              </a:spcBef>
              <a:defRPr/>
            </a:lvl1pPr>
          </a:lstStyle>
          <a:p>
            <a:pPr lvl="0"/>
            <a:r>
              <a:rPr lang="fr-FR" altLang="fr-FR"/>
              <a:t>Modifier les styles du texte du masque</a:t>
            </a:r>
          </a:p>
          <a:p>
            <a:pPr lvl="1"/>
            <a:r>
              <a:rPr lang="fr-FR" altLang="fr-FR"/>
              <a:t>Deuxième niveau</a:t>
            </a:r>
          </a:p>
          <a:p>
            <a:pPr lvl="2"/>
            <a:r>
              <a:rPr lang="fr-FR" altLang="fr-FR"/>
              <a:t>Troisième niveau</a:t>
            </a:r>
          </a:p>
          <a:p>
            <a:pPr lvl="3"/>
            <a:r>
              <a:rPr lang="fr-FR" altLang="fr-FR"/>
              <a:t>Quatrième niveau</a:t>
            </a:r>
          </a:p>
        </p:txBody>
      </p:sp>
      <p:sp>
        <p:nvSpPr>
          <p:cNvPr id="8"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
        <p:nvSpPr>
          <p:cNvPr id="6" name="Titre_Secafi"/>
          <p:cNvSpPr>
            <a:spLocks noGrp="1"/>
          </p:cNvSpPr>
          <p:nvPr>
            <p:ph type="title"/>
          </p:nvPr>
        </p:nvSpPr>
        <p:spPr>
          <a:xfrm>
            <a:off x="437002" y="98351"/>
            <a:ext cx="9898254" cy="975162"/>
          </a:xfrm>
        </p:spPr>
        <p:txBody>
          <a:bodyPr/>
          <a:lstStyle>
            <a:lvl1pPr algn="r">
              <a:defRPr/>
            </a:lvl1pPr>
          </a:lstStyle>
          <a:p>
            <a:r>
              <a:rPr lang="fr-FR"/>
              <a:t>Modifiez le style du titre</a:t>
            </a:r>
            <a:endParaRPr lang="fr-FR" dirty="0"/>
          </a:p>
        </p:txBody>
      </p:sp>
    </p:spTree>
    <p:extLst>
      <p:ext uri="{BB962C8B-B14F-4D97-AF65-F5344CB8AC3E}">
        <p14:creationId xmlns:p14="http://schemas.microsoft.com/office/powerpoint/2010/main" val="2612344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2 colonne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307454"/>
            <a:ext cx="4843214" cy="5576311"/>
          </a:xfrm>
          <a:prstGeom prst="rect">
            <a:avLst/>
          </a:prstGeom>
          <a:ln>
            <a:noFill/>
          </a:ln>
        </p:spPr>
        <p:style>
          <a:lnRef idx="2">
            <a:schemeClr val="accent6"/>
          </a:lnRef>
          <a:fillRef idx="1">
            <a:schemeClr val="lt1"/>
          </a:fillRef>
          <a:effectRef idx="0">
            <a:schemeClr val="accent6"/>
          </a:effectRef>
          <a:fontRef idx="none"/>
        </p:style>
        <p:txBody>
          <a:bodyPr/>
          <a:lstStyle>
            <a:lvl1pPr defTabSz="1054452" rtl="0" eaLnBrk="1" fontAlgn="base" hangingPunct="1">
              <a:spcBef>
                <a:spcPts val="1200"/>
              </a:spcBef>
              <a:spcAft>
                <a:spcPct val="0"/>
              </a:spcAft>
              <a:defRPr lang="fr-FR" sz="1600" b="0" dirty="0" smtClean="0">
                <a:solidFill>
                  <a:schemeClr val="tx1"/>
                </a:solidFill>
                <a:latin typeface="Segoe UI" panose="020B0502040204020203" pitchFamily="34" charset="0"/>
                <a:ea typeface="+mn-ea"/>
                <a:cs typeface="Segoe UI" panose="020B0502040204020203" pitchFamily="34" charset="0"/>
              </a:defRPr>
            </a:lvl1pPr>
            <a:lvl2pPr defTabSz="1054452" rtl="0" eaLnBrk="1" fontAlgn="base" hangingPunct="1">
              <a:spcAft>
                <a:spcPct val="0"/>
              </a:spcAft>
              <a:defRPr lang="fr-FR" sz="1400" b="0" dirty="0" smtClean="0">
                <a:solidFill>
                  <a:schemeClr val="tx1"/>
                </a:solidFill>
                <a:latin typeface="Segoe UI" panose="020B0502040204020203" pitchFamily="34" charset="0"/>
                <a:ea typeface="+mn-ea"/>
                <a:cs typeface="Segoe UI" panose="020B0502040204020203" pitchFamily="34" charset="0"/>
              </a:defRPr>
            </a:lvl2pPr>
            <a:lvl3pPr defTabSz="1054452" rtl="0" eaLnBrk="1" fontAlgn="base" hangingPunct="1">
              <a:spcAft>
                <a:spcPct val="0"/>
              </a:spcAft>
              <a:defRPr lang="fr-FR" sz="1200" b="0" dirty="0" smtClean="0">
                <a:solidFill>
                  <a:schemeClr val="tx1"/>
                </a:solidFill>
                <a:latin typeface="Segoe UI" panose="020B0502040204020203" pitchFamily="34" charset="0"/>
                <a:ea typeface="+mn-ea"/>
                <a:cs typeface="Segoe UI" panose="020B0502040204020203" pitchFamily="34" charset="0"/>
              </a:defRPr>
            </a:lvl3pPr>
            <a:lvl4pPr defTabSz="1054452" rtl="0" eaLnBrk="1" fontAlgn="base" hangingPunct="1">
              <a:spcAft>
                <a:spcPct val="0"/>
              </a:spcAft>
              <a:defRPr lang="fr-FR" sz="1200" b="0" dirty="0" smtClean="0">
                <a:solidFill>
                  <a:schemeClr val="tx1"/>
                </a:solidFill>
                <a:latin typeface="Segoe UI" panose="020B0502040204020203" pitchFamily="34" charset="0"/>
                <a:ea typeface="+mn-ea"/>
                <a:cs typeface="Segoe UI" panose="020B0502040204020203" pitchFamily="34" charset="0"/>
              </a:defRPr>
            </a:lvl4pPr>
            <a:lvl5pPr>
              <a:defRPr>
                <a:solidFill>
                  <a:srgbClr val="004070"/>
                </a:solidFill>
                <a:latin typeface="Segoe UI Semilight" pitchFamily="34" charset="0"/>
                <a:cs typeface="Segoe UI Semilight" pitchFamily="34"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2" name="Espace réservé du contenu 2"/>
          <p:cNvSpPr>
            <a:spLocks noGrp="1"/>
          </p:cNvSpPr>
          <p:nvPr>
            <p:ph idx="15"/>
          </p:nvPr>
        </p:nvSpPr>
        <p:spPr>
          <a:xfrm>
            <a:off x="5486657" y="1307454"/>
            <a:ext cx="4848598" cy="5576311"/>
          </a:xfrm>
          <a:prstGeom prst="rect">
            <a:avLst/>
          </a:prstGeom>
          <a:ln>
            <a:noFill/>
          </a:ln>
        </p:spPr>
        <p:style>
          <a:lnRef idx="2">
            <a:schemeClr val="accent6"/>
          </a:lnRef>
          <a:fillRef idx="1">
            <a:schemeClr val="lt1"/>
          </a:fillRef>
          <a:effectRef idx="0">
            <a:schemeClr val="accent6"/>
          </a:effectRef>
          <a:fontRef idx="none"/>
        </p:style>
        <p:txBody>
          <a:bodyPr/>
          <a:lstStyle>
            <a:lvl1pPr algn="just" defTabSz="1054452" rtl="0" eaLnBrk="1" fontAlgn="base" hangingPunct="1">
              <a:lnSpc>
                <a:spcPct val="100000"/>
              </a:lnSpc>
              <a:spcBef>
                <a:spcPts val="1200"/>
              </a:spcBef>
              <a:spcAft>
                <a:spcPct val="0"/>
              </a:spcAft>
              <a:defRPr lang="fr-FR" sz="1600" b="0" dirty="0" smtClean="0">
                <a:solidFill>
                  <a:schemeClr val="tx1"/>
                </a:solidFill>
                <a:latin typeface="Segoe UI" panose="020B0502040204020203" pitchFamily="34" charset="0"/>
                <a:ea typeface="+mn-ea"/>
                <a:cs typeface="Segoe UI" panose="020B0502040204020203" pitchFamily="34" charset="0"/>
              </a:defRPr>
            </a:lvl1pPr>
            <a:lvl2pPr algn="just" defTabSz="1054452" rtl="0" eaLnBrk="1" fontAlgn="base" hangingPunct="1">
              <a:lnSpc>
                <a:spcPct val="100000"/>
              </a:lnSpc>
              <a:spcAft>
                <a:spcPct val="0"/>
              </a:spcAft>
              <a:defRPr lang="fr-FR" sz="1400" b="0" dirty="0" smtClean="0">
                <a:solidFill>
                  <a:schemeClr val="tx1"/>
                </a:solidFill>
                <a:latin typeface="Segoe UI" panose="020B0502040204020203" pitchFamily="34" charset="0"/>
                <a:ea typeface="+mn-ea"/>
                <a:cs typeface="Segoe UI" panose="020B0502040204020203" pitchFamily="34" charset="0"/>
              </a:defRPr>
            </a:lvl2pPr>
            <a:lvl3pPr algn="just" defTabSz="1054452" rtl="0" eaLnBrk="1" fontAlgn="base" hangingPunct="1">
              <a:lnSpc>
                <a:spcPct val="100000"/>
              </a:lnSpc>
              <a:spcAft>
                <a:spcPct val="0"/>
              </a:spcAft>
              <a:defRPr lang="fr-FR" sz="1200" b="0" dirty="0" smtClean="0">
                <a:solidFill>
                  <a:schemeClr val="tx1"/>
                </a:solidFill>
                <a:latin typeface="Segoe UI" panose="020B0502040204020203" pitchFamily="34" charset="0"/>
                <a:ea typeface="+mn-ea"/>
                <a:cs typeface="Segoe UI" panose="020B0502040204020203" pitchFamily="34" charset="0"/>
              </a:defRPr>
            </a:lvl3pPr>
            <a:lvl4pPr algn="just" defTabSz="1054452" rtl="0" eaLnBrk="1" fontAlgn="base" hangingPunct="1">
              <a:lnSpc>
                <a:spcPct val="100000"/>
              </a:lnSpc>
              <a:spcAft>
                <a:spcPct val="0"/>
              </a:spcAft>
              <a:defRPr lang="fr-FR" sz="1200" b="0" dirty="0" smtClean="0">
                <a:solidFill>
                  <a:schemeClr val="tx1"/>
                </a:solidFill>
                <a:latin typeface="Segoe UI" panose="020B0502040204020203" pitchFamily="34" charset="0"/>
                <a:ea typeface="+mn-ea"/>
                <a:cs typeface="Segoe UI" panose="020B0502040204020203" pitchFamily="34" charset="0"/>
              </a:defRPr>
            </a:lvl4pPr>
            <a:lvl5pPr>
              <a:defRPr>
                <a:solidFill>
                  <a:srgbClr val="004070"/>
                </a:solidFill>
                <a:latin typeface="Segoe UI Semilight" pitchFamily="34" charset="0"/>
                <a:cs typeface="Segoe UI Semilight" pitchFamily="34"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4" name="Espace réservé du numéro de diapositive 3"/>
          <p:cNvSpPr>
            <a:spLocks noGrp="1"/>
          </p:cNvSpPr>
          <p:nvPr>
            <p:ph type="sldNum" sz="quarter" idx="17"/>
          </p:nvPr>
        </p:nvSpPr>
        <p:spPr/>
        <p:txBody>
          <a:bodyPr/>
          <a:lstStyle/>
          <a:p>
            <a:fld id="{FD495AF3-2BE3-4F2F-A3F0-65C3F202E4D2}" type="slidenum">
              <a:rPr lang="fr-FR" altLang="fr-FR" smtClean="0"/>
              <a:pPr/>
              <a:t>‹N°›</a:t>
            </a:fld>
            <a:endParaRPr lang="fr-FR" altLang="fr-FR" dirty="0"/>
          </a:p>
        </p:txBody>
      </p:sp>
      <p:sp>
        <p:nvSpPr>
          <p:cNvPr id="7"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970424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3 gauche - 1/3 droit">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242391"/>
            <a:ext cx="6045039" cy="5747474"/>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6613853" y="1242391"/>
            <a:ext cx="3621314" cy="5747474"/>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7"/>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7"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520715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 zone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12" name="Espace réservé du contenu 2"/>
          <p:cNvSpPr>
            <a:spLocks noGrp="1"/>
          </p:cNvSpPr>
          <p:nvPr>
            <p:ph idx="15"/>
          </p:nvPr>
        </p:nvSpPr>
        <p:spPr>
          <a:xfrm>
            <a:off x="5503289" y="1303445"/>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5503289" y="419585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p>
            <a:fld id="{FD495AF3-2BE3-4F2F-A3F0-65C3F202E4D2}" type="slidenum">
              <a:rPr lang="fr-FR" altLang="fr-FR" smtClean="0"/>
              <a:pPr/>
              <a:t>‹N°›</a:t>
            </a:fld>
            <a:endParaRPr lang="fr-FR" altLang="fr-FR" dirty="0"/>
          </a:p>
        </p:txBody>
      </p:sp>
      <p:sp>
        <p:nvSpPr>
          <p:cNvPr id="9" name="Espace réservé du contenu 2"/>
          <p:cNvSpPr>
            <a:spLocks noGrp="1"/>
          </p:cNvSpPr>
          <p:nvPr>
            <p:ph idx="21"/>
          </p:nvPr>
        </p:nvSpPr>
        <p:spPr>
          <a:xfrm>
            <a:off x="447265" y="1303445"/>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contenu 2"/>
          <p:cNvSpPr>
            <a:spLocks noGrp="1"/>
          </p:cNvSpPr>
          <p:nvPr>
            <p:ph idx="22"/>
          </p:nvPr>
        </p:nvSpPr>
        <p:spPr>
          <a:xfrm>
            <a:off x="447265" y="419585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1"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139188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gauches - 1 droite">
    <p:spTree>
      <p:nvGrpSpPr>
        <p:cNvPr id="1" name=""/>
        <p:cNvGrpSpPr/>
        <p:nvPr/>
      </p:nvGrpSpPr>
      <p:grpSpPr>
        <a:xfrm>
          <a:off x="0" y="0"/>
          <a:ext cx="0" cy="0"/>
          <a:chOff x="0" y="0"/>
          <a:chExt cx="0" cy="0"/>
        </a:xfrm>
      </p:grpSpPr>
      <p:sp>
        <p:nvSpPr>
          <p:cNvPr id="2" name="Titre_Secafi"/>
          <p:cNvSpPr>
            <a:spLocks noGrp="1"/>
          </p:cNvSpPr>
          <p:nvPr>
            <p:ph type="title"/>
          </p:nvPr>
        </p:nvSpPr>
        <p:spPr>
          <a:xfrm>
            <a:off x="437301" y="98051"/>
            <a:ext cx="9897808" cy="975163"/>
          </a:xfrm>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293506"/>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437301" y="419585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5483411" y="1293507"/>
            <a:ext cx="4751756" cy="5686419"/>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p>
            <a:fld id="{FD495AF3-2BE3-4F2F-A3F0-65C3F202E4D2}" type="slidenum">
              <a:rPr lang="fr-FR" altLang="fr-FR" smtClean="0"/>
              <a:pPr/>
              <a:t>‹N°›</a:t>
            </a:fld>
            <a:endParaRPr lang="fr-FR" altLang="fr-FR" dirty="0"/>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1377705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 gauche - 2 droite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5483413" y="1283567"/>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5484178" y="419585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436546" y="1283567"/>
            <a:ext cx="4751756" cy="5696359"/>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3619167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haut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273628"/>
            <a:ext cx="9798631"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437301" y="4187777"/>
            <a:ext cx="97978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7"/>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7"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12607441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hauts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27362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5483411" y="127362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contenu 2"/>
          <p:cNvSpPr>
            <a:spLocks noGrp="1"/>
          </p:cNvSpPr>
          <p:nvPr>
            <p:ph idx="16"/>
          </p:nvPr>
        </p:nvSpPr>
        <p:spPr>
          <a:xfrm>
            <a:off x="436536" y="4195858"/>
            <a:ext cx="9798631"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8"/>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13566037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2 hauts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409102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5483411" y="409102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contenu 2"/>
          <p:cNvSpPr>
            <a:spLocks noGrp="1"/>
          </p:cNvSpPr>
          <p:nvPr>
            <p:ph idx="16"/>
          </p:nvPr>
        </p:nvSpPr>
        <p:spPr>
          <a:xfrm>
            <a:off x="436536" y="1204180"/>
            <a:ext cx="9798631"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8"/>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803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hauts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7" y="1273628"/>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3743441" y="1273628"/>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contenu 2"/>
          <p:cNvSpPr>
            <a:spLocks noGrp="1"/>
          </p:cNvSpPr>
          <p:nvPr>
            <p:ph idx="16"/>
          </p:nvPr>
        </p:nvSpPr>
        <p:spPr>
          <a:xfrm>
            <a:off x="7040170" y="1273628"/>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437301" y="4195858"/>
            <a:ext cx="97978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11119977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3 hauts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393035" y="4153090"/>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3699939" y="4153090"/>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contenu 2"/>
          <p:cNvSpPr>
            <a:spLocks noGrp="1"/>
          </p:cNvSpPr>
          <p:nvPr>
            <p:ph idx="16"/>
          </p:nvPr>
        </p:nvSpPr>
        <p:spPr>
          <a:xfrm>
            <a:off x="6996668" y="4153090"/>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415168" y="1224058"/>
            <a:ext cx="97978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35045779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3" name="Espace réservé du texte vertical 2"/>
          <p:cNvSpPr>
            <a:spLocks noGrp="1"/>
          </p:cNvSpPr>
          <p:nvPr>
            <p:ph type="body" orient="vert" idx="1"/>
          </p:nvPr>
        </p:nvSpPr>
        <p:spPr/>
        <p:txBody>
          <a:bodyPr vert="eaVert"/>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6"/>
          <p:cNvSpPr>
            <a:spLocks noGrp="1"/>
          </p:cNvSpPr>
          <p:nvPr>
            <p:ph type="sldNum" sz="quarter" idx="11"/>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6"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4502144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4" name="Espace réservé du numéro de diapositive 3"/>
          <p:cNvSpPr>
            <a:spLocks noGrp="1"/>
          </p:cNvSpPr>
          <p:nvPr>
            <p:ph type="sldNum" sz="quarter" idx="11"/>
          </p:nvPr>
        </p:nvSpPr>
        <p:spPr/>
        <p:txBody>
          <a:bodyPr/>
          <a:lstStyle/>
          <a:p>
            <a:fld id="{FD495AF3-2BE3-4F2F-A3F0-65C3F202E4D2}" type="slidenum">
              <a:rPr lang="fr-FR" altLang="fr-FR" smtClean="0"/>
              <a:pPr/>
              <a:t>‹N°›</a:t>
            </a:fld>
            <a:endParaRPr lang="fr-FR" altLang="fr-FR" dirty="0"/>
          </a:p>
        </p:txBody>
      </p:sp>
      <p:sp>
        <p:nvSpPr>
          <p:cNvPr id="6"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3619131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1"/>
          </p:nvPr>
        </p:nvSpPr>
        <p:spPr/>
        <p:txBody>
          <a:bodyPr/>
          <a:lstStyle/>
          <a:p>
            <a:fld id="{FD495AF3-2BE3-4F2F-A3F0-65C3F202E4D2}" type="slidenum">
              <a:rPr lang="fr-FR" altLang="fr-FR" smtClean="0"/>
              <a:pPr/>
              <a:t>‹N°›</a:t>
            </a:fld>
            <a:endParaRPr lang="fr-FR" altLang="fr-FR" dirty="0"/>
          </a:p>
        </p:txBody>
      </p:sp>
      <p:sp>
        <p:nvSpPr>
          <p:cNvPr id="5"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9482677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Horizontal">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4" name="Espace réservé du contenu 17"/>
          <p:cNvSpPr>
            <a:spLocks noGrp="1"/>
          </p:cNvSpPr>
          <p:nvPr>
            <p:ph idx="1"/>
          </p:nvPr>
        </p:nvSpPr>
        <p:spPr>
          <a:xfrm>
            <a:off x="653819" y="1556023"/>
            <a:ext cx="9567079" cy="1103518"/>
          </a:xfrm>
          <a:ln w="19050"/>
        </p:spPr>
        <p:style>
          <a:lnRef idx="2">
            <a:schemeClr val="accent2"/>
          </a:lnRef>
          <a:fillRef idx="1">
            <a:schemeClr val="lt1"/>
          </a:fillRef>
          <a:effectRef idx="0">
            <a:schemeClr val="accent2"/>
          </a:effectRef>
          <a:fontRef idx="none"/>
        </p:style>
        <p:txBody>
          <a:bodyPr>
            <a:noAutofit/>
          </a:bodyPr>
          <a:lstStyle>
            <a:lvl1pPr>
              <a:spcBef>
                <a:spcPts val="1200"/>
              </a:spcBef>
              <a:defRPr>
                <a:solidFill>
                  <a:schemeClr val="tx1"/>
                </a:solidFill>
              </a:defRPr>
            </a:lvl1pPr>
          </a:lstStyle>
          <a:p>
            <a:pPr lvl="0">
              <a:defRPr/>
            </a:pPr>
            <a:r>
              <a:rPr lang="fr-FR">
                <a:solidFill>
                  <a:srgbClr val="000000"/>
                </a:solidFill>
              </a:rPr>
              <a:t>Modifier les styles du texte du masque</a:t>
            </a:r>
          </a:p>
        </p:txBody>
      </p:sp>
      <p:sp>
        <p:nvSpPr>
          <p:cNvPr id="9" name="Rectangle 8"/>
          <p:cNvSpPr>
            <a:spLocks noChangeArrowheads="1"/>
          </p:cNvSpPr>
          <p:nvPr userDrawn="1"/>
        </p:nvSpPr>
        <p:spPr bwMode="auto">
          <a:xfrm>
            <a:off x="1161761" y="6435360"/>
            <a:ext cx="8544534" cy="392444"/>
          </a:xfrm>
          <a:prstGeom prst="rect">
            <a:avLst/>
          </a:prstGeom>
          <a:noFill/>
          <a:ln>
            <a:noFill/>
            <a:headEnd/>
            <a:tailEnd/>
          </a:ln>
          <a:effectLst/>
        </p:spPr>
        <p:style>
          <a:lnRef idx="1">
            <a:schemeClr val="accent3"/>
          </a:lnRef>
          <a:fillRef idx="3">
            <a:schemeClr val="accent3"/>
          </a:fillRef>
          <a:effectRef idx="2">
            <a:schemeClr val="accent3"/>
          </a:effectRef>
          <a:fontRef idx="minor">
            <a:schemeClr val="lt1"/>
          </a:fontRef>
        </p:style>
        <p:txBody>
          <a:bodyPr wrap="none" lIns="101371" tIns="50686" rIns="101371" bIns="50686" anchor="ctr"/>
          <a:lstStyle/>
          <a:p>
            <a:pPr algn="ctr" eaLnBrk="0" hangingPunct="0">
              <a:lnSpc>
                <a:spcPct val="90000"/>
              </a:lnSpc>
              <a:defRPr/>
            </a:pPr>
            <a:endParaRPr lang="fr-LU" sz="1900" b="1" dirty="0">
              <a:solidFill>
                <a:schemeClr val="tx1"/>
              </a:solidFill>
              <a:latin typeface="Segoe UI" pitchFamily="34" charset="0"/>
              <a:cs typeface="Segoe UI" pitchFamily="34" charset="0"/>
            </a:endParaRPr>
          </a:p>
        </p:txBody>
      </p:sp>
      <p:sp>
        <p:nvSpPr>
          <p:cNvPr id="14" name="Espace réservé du contenu 17"/>
          <p:cNvSpPr>
            <a:spLocks noGrp="1"/>
          </p:cNvSpPr>
          <p:nvPr>
            <p:ph idx="11"/>
          </p:nvPr>
        </p:nvSpPr>
        <p:spPr>
          <a:xfrm>
            <a:off x="649136" y="1185848"/>
            <a:ext cx="9576683"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Modifier les styles du texte du masque</a:t>
            </a:r>
          </a:p>
        </p:txBody>
      </p:sp>
      <p:sp>
        <p:nvSpPr>
          <p:cNvPr id="18" name="Espace réservé du contenu 17"/>
          <p:cNvSpPr>
            <a:spLocks noGrp="1"/>
          </p:cNvSpPr>
          <p:nvPr>
            <p:ph idx="15"/>
          </p:nvPr>
        </p:nvSpPr>
        <p:spPr>
          <a:xfrm>
            <a:off x="653819" y="3255936"/>
            <a:ext cx="9567079" cy="1103518"/>
          </a:xfrm>
          <a:ln w="19050"/>
        </p:spPr>
        <p:style>
          <a:lnRef idx="2">
            <a:schemeClr val="accent2"/>
          </a:lnRef>
          <a:fillRef idx="1">
            <a:schemeClr val="lt1"/>
          </a:fillRef>
          <a:effectRef idx="0">
            <a:schemeClr val="accent2"/>
          </a:effectRef>
          <a:fontRef idx="none"/>
        </p:style>
        <p:txBody>
          <a:bodyPr>
            <a:noAutofit/>
          </a:bodyPr>
          <a:lstStyle>
            <a:lvl1pPr>
              <a:spcBef>
                <a:spcPts val="1200"/>
              </a:spcBef>
              <a:defRPr>
                <a:solidFill>
                  <a:schemeClr val="tx1"/>
                </a:solidFill>
              </a:defRPr>
            </a:lvl1pPr>
          </a:lstStyle>
          <a:p>
            <a:pPr lvl="0">
              <a:defRPr/>
            </a:pPr>
            <a:r>
              <a:rPr lang="fr-FR">
                <a:solidFill>
                  <a:srgbClr val="000000"/>
                </a:solidFill>
              </a:rPr>
              <a:t>Modifier les styles du texte du masque</a:t>
            </a:r>
          </a:p>
        </p:txBody>
      </p:sp>
      <p:sp>
        <p:nvSpPr>
          <p:cNvPr id="19" name="Espace réservé du contenu 17"/>
          <p:cNvSpPr>
            <a:spLocks noGrp="1"/>
          </p:cNvSpPr>
          <p:nvPr>
            <p:ph idx="16"/>
          </p:nvPr>
        </p:nvSpPr>
        <p:spPr>
          <a:xfrm>
            <a:off x="653819" y="4999914"/>
            <a:ext cx="9567079" cy="1103518"/>
          </a:xfrm>
          <a:ln w="19050"/>
        </p:spPr>
        <p:style>
          <a:lnRef idx="2">
            <a:schemeClr val="accent2"/>
          </a:lnRef>
          <a:fillRef idx="1">
            <a:schemeClr val="lt1"/>
          </a:fillRef>
          <a:effectRef idx="0">
            <a:schemeClr val="accent2"/>
          </a:effectRef>
          <a:fontRef idx="none"/>
        </p:style>
        <p:txBody>
          <a:bodyPr>
            <a:noAutofit/>
          </a:bodyPr>
          <a:lstStyle>
            <a:lvl1pPr>
              <a:spcBef>
                <a:spcPts val="1200"/>
              </a:spcBef>
              <a:defRPr>
                <a:solidFill>
                  <a:schemeClr val="tx1"/>
                </a:solidFill>
              </a:defRPr>
            </a:lvl1pPr>
          </a:lstStyle>
          <a:p>
            <a:pPr lvl="0">
              <a:defRPr/>
            </a:pPr>
            <a:r>
              <a:rPr lang="fr-FR">
                <a:solidFill>
                  <a:srgbClr val="000000"/>
                </a:solidFill>
              </a:rPr>
              <a:t>Modifier les styles du texte du masque</a:t>
            </a:r>
          </a:p>
        </p:txBody>
      </p:sp>
      <p:sp>
        <p:nvSpPr>
          <p:cNvPr id="15" name="Espace réservé du contenu 17"/>
          <p:cNvSpPr>
            <a:spLocks noGrp="1"/>
          </p:cNvSpPr>
          <p:nvPr>
            <p:ph idx="12"/>
          </p:nvPr>
        </p:nvSpPr>
        <p:spPr>
          <a:xfrm>
            <a:off x="649136" y="2869205"/>
            <a:ext cx="9576683"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Modifier les styles du texte du masque</a:t>
            </a:r>
          </a:p>
        </p:txBody>
      </p:sp>
      <p:sp>
        <p:nvSpPr>
          <p:cNvPr id="16" name="Espace réservé du contenu 17"/>
          <p:cNvSpPr>
            <a:spLocks noGrp="1"/>
          </p:cNvSpPr>
          <p:nvPr>
            <p:ph idx="13"/>
          </p:nvPr>
        </p:nvSpPr>
        <p:spPr>
          <a:xfrm>
            <a:off x="649136" y="4635653"/>
            <a:ext cx="9576683"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Modifier les styles du texte du masque</a:t>
            </a:r>
          </a:p>
        </p:txBody>
      </p:sp>
      <p:sp>
        <p:nvSpPr>
          <p:cNvPr id="23" name="Espace réservé du contenu 17"/>
          <p:cNvSpPr>
            <a:spLocks noGrp="1"/>
          </p:cNvSpPr>
          <p:nvPr>
            <p:ph idx="17"/>
          </p:nvPr>
        </p:nvSpPr>
        <p:spPr>
          <a:xfrm rot="16200000">
            <a:off x="89739" y="1875816"/>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24" name="Espace réservé du contenu 17"/>
          <p:cNvSpPr>
            <a:spLocks noGrp="1"/>
          </p:cNvSpPr>
          <p:nvPr>
            <p:ph idx="18"/>
          </p:nvPr>
        </p:nvSpPr>
        <p:spPr>
          <a:xfrm rot="16200000">
            <a:off x="89739" y="3594916"/>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25" name="Espace réservé du contenu 17"/>
          <p:cNvSpPr>
            <a:spLocks noGrp="1"/>
          </p:cNvSpPr>
          <p:nvPr>
            <p:ph idx="19"/>
          </p:nvPr>
        </p:nvSpPr>
        <p:spPr>
          <a:xfrm rot="16200000">
            <a:off x="89739" y="5196245"/>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26" name="Espace réservé du contenu 17"/>
          <p:cNvSpPr>
            <a:spLocks noGrp="1"/>
          </p:cNvSpPr>
          <p:nvPr>
            <p:ph idx="14" hasCustomPrompt="1"/>
          </p:nvPr>
        </p:nvSpPr>
        <p:spPr>
          <a:xfrm>
            <a:off x="1016294" y="6378324"/>
            <a:ext cx="8782380" cy="656514"/>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2100" b="1" baseline="0">
                <a:solidFill>
                  <a:schemeClr val="tx1"/>
                </a:solidFill>
              </a:defRPr>
            </a:lvl1pPr>
          </a:lstStyle>
          <a:p>
            <a:pPr>
              <a:defRPr/>
            </a:pPr>
            <a:r>
              <a:rPr lang="fr-FR" dirty="0">
                <a:solidFill>
                  <a:srgbClr val="000000"/>
                </a:solidFill>
              </a:rPr>
              <a:t>Conclusion</a:t>
            </a:r>
          </a:p>
        </p:txBody>
      </p:sp>
      <p:sp>
        <p:nvSpPr>
          <p:cNvPr id="17" name="Espace réservé du numéro de diapositive 3"/>
          <p:cNvSpPr>
            <a:spLocks noGrp="1"/>
          </p:cNvSpPr>
          <p:nvPr>
            <p:ph type="sldNum" sz="quarter" idx="20"/>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20"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17753829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Horizontal">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9" name="Espace réservé du contenu 17"/>
          <p:cNvSpPr>
            <a:spLocks noGrp="1"/>
          </p:cNvSpPr>
          <p:nvPr>
            <p:ph idx="1"/>
          </p:nvPr>
        </p:nvSpPr>
        <p:spPr>
          <a:xfrm>
            <a:off x="2389697" y="1188318"/>
            <a:ext cx="7823704" cy="2928013"/>
          </a:xfrm>
          <a:ln w="19050"/>
        </p:spPr>
        <p:style>
          <a:lnRef idx="2">
            <a:schemeClr val="accent2"/>
          </a:lnRef>
          <a:fillRef idx="1">
            <a:schemeClr val="lt1"/>
          </a:fillRef>
          <a:effectRef idx="0">
            <a:schemeClr val="accent2"/>
          </a:effectRef>
          <a:fontRef idx="none"/>
        </p:style>
        <p:txBody>
          <a:bodyPr vert="horz" wrap="square" lIns="100659" tIns="50330" rIns="100659" bIns="50330" numCol="1" anchor="t" anchorCtr="0" compatLnSpc="1">
            <a:prstTxWarp prst="textNoShape">
              <a:avLst/>
            </a:prstTxWarp>
            <a:noAutofit/>
          </a:bodyPr>
          <a:lstStyle>
            <a:lvl1pPr>
              <a:spcBef>
                <a:spcPts val="1200"/>
              </a:spcBef>
              <a:defRPr lang="fr-FR" smtClean="0">
                <a:solidFill>
                  <a:schemeClr val="tx1"/>
                </a:solidFill>
              </a:defRPr>
            </a:lvl1pPr>
          </a:lstStyle>
          <a:p>
            <a:pPr lvl="0"/>
            <a:r>
              <a:rPr lang="fr-FR">
                <a:solidFill>
                  <a:srgbClr val="000000"/>
                </a:solidFill>
              </a:rPr>
              <a:t>Modifier les styles du texte du masque</a:t>
            </a:r>
          </a:p>
        </p:txBody>
      </p:sp>
      <p:sp>
        <p:nvSpPr>
          <p:cNvPr id="10" name="Espace réservé du contenu 17"/>
          <p:cNvSpPr>
            <a:spLocks noGrp="1"/>
          </p:cNvSpPr>
          <p:nvPr>
            <p:ph idx="11"/>
          </p:nvPr>
        </p:nvSpPr>
        <p:spPr>
          <a:xfrm>
            <a:off x="2389697" y="4456973"/>
            <a:ext cx="7823704" cy="1779307"/>
          </a:xfrm>
          <a:ln w="19050"/>
        </p:spPr>
        <p:style>
          <a:lnRef idx="2">
            <a:schemeClr val="accent2"/>
          </a:lnRef>
          <a:fillRef idx="1">
            <a:schemeClr val="lt1"/>
          </a:fillRef>
          <a:effectRef idx="0">
            <a:schemeClr val="accent2"/>
          </a:effectRef>
          <a:fontRef idx="none"/>
        </p:style>
        <p:txBody>
          <a:bodyPr vert="horz" wrap="square" lIns="100659" tIns="50330" rIns="100659" bIns="50330" numCol="1" anchor="t" anchorCtr="0" compatLnSpc="1">
            <a:prstTxWarp prst="textNoShape">
              <a:avLst/>
            </a:prstTxWarp>
            <a:noAutofit/>
          </a:bodyPr>
          <a:lstStyle>
            <a:lvl1pPr>
              <a:spcBef>
                <a:spcPts val="1200"/>
              </a:spcBef>
              <a:defRPr lang="fr-FR" smtClean="0">
                <a:solidFill>
                  <a:schemeClr val="tx1"/>
                </a:solidFill>
              </a:defRPr>
            </a:lvl1pPr>
          </a:lstStyle>
          <a:p>
            <a:pPr lvl="0"/>
            <a:r>
              <a:rPr lang="fr-FR">
                <a:solidFill>
                  <a:srgbClr val="000000"/>
                </a:solidFill>
              </a:rPr>
              <a:t>Modifier les styles du texte du masque</a:t>
            </a:r>
          </a:p>
        </p:txBody>
      </p:sp>
      <p:sp>
        <p:nvSpPr>
          <p:cNvPr id="13" name="Espace réservé du contenu 17"/>
          <p:cNvSpPr>
            <a:spLocks noGrp="1"/>
          </p:cNvSpPr>
          <p:nvPr>
            <p:ph idx="15"/>
          </p:nvPr>
        </p:nvSpPr>
        <p:spPr>
          <a:xfrm>
            <a:off x="275882" y="1773761"/>
            <a:ext cx="1955833" cy="1757125"/>
          </a:xfrm>
          <a:prstGeom prst="homePlate">
            <a:avLst>
              <a:gd name="adj" fmla="val 21041"/>
            </a:avLst>
          </a:prstGeom>
          <a:ln/>
        </p:spPr>
        <p:style>
          <a:lnRef idx="0">
            <a:schemeClr val="accent2"/>
          </a:lnRef>
          <a:fillRef idx="3">
            <a:schemeClr val="accent2"/>
          </a:fillRef>
          <a:effectRef idx="3">
            <a:schemeClr val="accent2"/>
          </a:effectRef>
          <a:fontRef idx="none"/>
        </p:style>
        <p:txBody>
          <a:bodyPr anchor="ctr" anchorCtr="0">
            <a:normAutofit/>
          </a:bodyPr>
          <a:lstStyle>
            <a:lvl1pPr marL="0" indent="0" algn="l">
              <a:buFontTx/>
              <a:buNone/>
              <a:defRPr sz="2100" b="1">
                <a:solidFill>
                  <a:schemeClr val="tx1"/>
                </a:solidFill>
              </a:defRPr>
            </a:lvl1pPr>
          </a:lstStyle>
          <a:p>
            <a:pPr lvl="0">
              <a:defRPr/>
            </a:pPr>
            <a:r>
              <a:rPr lang="fr-FR">
                <a:solidFill>
                  <a:srgbClr val="000000"/>
                </a:solidFill>
              </a:rPr>
              <a:t>Modifier les styles du texte du masque</a:t>
            </a:r>
          </a:p>
        </p:txBody>
      </p:sp>
      <p:sp>
        <p:nvSpPr>
          <p:cNvPr id="18" name="Espace réservé du contenu 17"/>
          <p:cNvSpPr>
            <a:spLocks noGrp="1"/>
          </p:cNvSpPr>
          <p:nvPr>
            <p:ph idx="14" hasCustomPrompt="1"/>
          </p:nvPr>
        </p:nvSpPr>
        <p:spPr>
          <a:xfrm>
            <a:off x="1016294" y="6378324"/>
            <a:ext cx="8782380" cy="656514"/>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2100" b="1" baseline="0">
                <a:solidFill>
                  <a:schemeClr val="tx1"/>
                </a:solidFill>
              </a:defRPr>
            </a:lvl1pPr>
          </a:lstStyle>
          <a:p>
            <a:pPr>
              <a:defRPr/>
            </a:pPr>
            <a:r>
              <a:rPr lang="fr-FR" dirty="0">
                <a:solidFill>
                  <a:srgbClr val="000000"/>
                </a:solidFill>
              </a:rPr>
              <a:t>Conclusion</a:t>
            </a:r>
          </a:p>
        </p:txBody>
      </p:sp>
      <p:sp>
        <p:nvSpPr>
          <p:cNvPr id="11" name="Espace réservé du contenu 17"/>
          <p:cNvSpPr>
            <a:spLocks noGrp="1"/>
          </p:cNvSpPr>
          <p:nvPr>
            <p:ph idx="16"/>
          </p:nvPr>
        </p:nvSpPr>
        <p:spPr>
          <a:xfrm>
            <a:off x="275882" y="4456972"/>
            <a:ext cx="1955833" cy="1757125"/>
          </a:xfrm>
          <a:prstGeom prst="homePlate">
            <a:avLst>
              <a:gd name="adj" fmla="val 21041"/>
            </a:avLst>
          </a:prstGeom>
          <a:ln/>
        </p:spPr>
        <p:style>
          <a:lnRef idx="0">
            <a:schemeClr val="accent2"/>
          </a:lnRef>
          <a:fillRef idx="3">
            <a:schemeClr val="accent2"/>
          </a:fillRef>
          <a:effectRef idx="3">
            <a:schemeClr val="accent2"/>
          </a:effectRef>
          <a:fontRef idx="none"/>
        </p:style>
        <p:txBody>
          <a:bodyPr anchor="ctr" anchorCtr="0">
            <a:normAutofit/>
          </a:bodyPr>
          <a:lstStyle>
            <a:lvl1pPr marL="0" indent="0" algn="l">
              <a:buFontTx/>
              <a:buNone/>
              <a:defRPr sz="2100" b="1">
                <a:solidFill>
                  <a:schemeClr val="tx1"/>
                </a:solidFill>
              </a:defRPr>
            </a:lvl1pPr>
          </a:lstStyle>
          <a:p>
            <a:pPr lvl="0">
              <a:defRPr/>
            </a:pPr>
            <a:r>
              <a:rPr lang="fr-FR">
                <a:solidFill>
                  <a:srgbClr val="000000"/>
                </a:solidFill>
              </a:rPr>
              <a:t>Modifier les styles du texte du masque</a:t>
            </a:r>
          </a:p>
        </p:txBody>
      </p:sp>
      <p:sp>
        <p:nvSpPr>
          <p:cNvPr id="12" name="Espace réservé du numéro de diapositive 3"/>
          <p:cNvSpPr>
            <a:spLocks noGrp="1"/>
          </p:cNvSpPr>
          <p:nvPr>
            <p:ph type="sldNum" sz="quarter" idx="17"/>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14"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38114771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Gauche_1_Droite">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4" name="Espace réservé du contenu 17"/>
          <p:cNvSpPr>
            <a:spLocks noGrp="1"/>
          </p:cNvSpPr>
          <p:nvPr>
            <p:ph idx="1"/>
          </p:nvPr>
        </p:nvSpPr>
        <p:spPr>
          <a:xfrm>
            <a:off x="225187" y="1498699"/>
            <a:ext cx="4848881" cy="4050933"/>
          </a:xfr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Modifier les styles du texte du masque</a:t>
            </a:r>
          </a:p>
        </p:txBody>
      </p:sp>
      <p:sp>
        <p:nvSpPr>
          <p:cNvPr id="9" name="Espace réservé du contenu 17"/>
          <p:cNvSpPr>
            <a:spLocks noGrp="1"/>
          </p:cNvSpPr>
          <p:nvPr>
            <p:ph idx="12"/>
          </p:nvPr>
        </p:nvSpPr>
        <p:spPr>
          <a:xfrm>
            <a:off x="225187" y="1128522"/>
            <a:ext cx="4848881" cy="386731"/>
          </a:xfrm>
          <a:ln/>
        </p:spPr>
        <p:style>
          <a:lnRef idx="0">
            <a:schemeClr val="accent2"/>
          </a:lnRef>
          <a:fillRef idx="3">
            <a:schemeClr val="accent2"/>
          </a:fillRef>
          <a:effectRef idx="3">
            <a:schemeClr val="accent2"/>
          </a:effectRef>
          <a:fontRef idx="none"/>
        </p:style>
        <p:txBody>
          <a:bodyPr/>
          <a:lstStyle>
            <a:lvl1pPr marL="0" indent="0" algn="ctr">
              <a:buNone/>
              <a:defRPr sz="1900" b="1">
                <a:solidFill>
                  <a:schemeClr val="tx1"/>
                </a:solidFill>
              </a:defRPr>
            </a:lvl1pPr>
          </a:lstStyle>
          <a:p>
            <a:pPr lvl="0">
              <a:defRPr/>
            </a:pPr>
            <a:r>
              <a:rPr lang="fr-FR">
                <a:solidFill>
                  <a:srgbClr val="000000"/>
                </a:solidFill>
              </a:rPr>
              <a:t>Modifier les styles du texte du masque</a:t>
            </a:r>
          </a:p>
        </p:txBody>
      </p:sp>
      <p:sp>
        <p:nvSpPr>
          <p:cNvPr id="10" name="Espace réservé du contenu 17"/>
          <p:cNvSpPr>
            <a:spLocks noGrp="1"/>
          </p:cNvSpPr>
          <p:nvPr>
            <p:ph idx="13"/>
          </p:nvPr>
        </p:nvSpPr>
        <p:spPr>
          <a:xfrm>
            <a:off x="5321202" y="1498699"/>
            <a:ext cx="4945608" cy="4050933"/>
          </a:xfr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Modifier les styles du texte du masque</a:t>
            </a:r>
          </a:p>
        </p:txBody>
      </p:sp>
      <p:sp>
        <p:nvSpPr>
          <p:cNvPr id="11" name="Espace réservé du contenu 17"/>
          <p:cNvSpPr>
            <a:spLocks noGrp="1"/>
          </p:cNvSpPr>
          <p:nvPr>
            <p:ph idx="14"/>
          </p:nvPr>
        </p:nvSpPr>
        <p:spPr>
          <a:xfrm>
            <a:off x="5321202" y="1128522"/>
            <a:ext cx="4945608" cy="386731"/>
          </a:xfrm>
          <a:ln/>
        </p:spPr>
        <p:style>
          <a:lnRef idx="0">
            <a:schemeClr val="accent2"/>
          </a:lnRef>
          <a:fillRef idx="3">
            <a:schemeClr val="accent2"/>
          </a:fillRef>
          <a:effectRef idx="3">
            <a:schemeClr val="accent2"/>
          </a:effectRef>
          <a:fontRef idx="none"/>
        </p:style>
        <p:txBody>
          <a:bodyPr/>
          <a:lstStyle>
            <a:lvl1pPr marL="0" indent="0" algn="ctr">
              <a:buNone/>
              <a:defRPr sz="1900" b="1">
                <a:solidFill>
                  <a:schemeClr val="tx1"/>
                </a:solidFill>
              </a:defRPr>
            </a:lvl1pPr>
          </a:lstStyle>
          <a:p>
            <a:pPr lvl="0">
              <a:defRPr/>
            </a:pPr>
            <a:r>
              <a:rPr lang="fr-FR">
                <a:solidFill>
                  <a:srgbClr val="000000"/>
                </a:solidFill>
              </a:rPr>
              <a:t>Modifier les styles du texte du masque</a:t>
            </a:r>
          </a:p>
        </p:txBody>
      </p:sp>
      <p:sp>
        <p:nvSpPr>
          <p:cNvPr id="13" name="Espace réservé du contenu 17"/>
          <p:cNvSpPr>
            <a:spLocks noGrp="1"/>
          </p:cNvSpPr>
          <p:nvPr>
            <p:ph idx="15" hasCustomPrompt="1"/>
          </p:nvPr>
        </p:nvSpPr>
        <p:spPr>
          <a:xfrm>
            <a:off x="1455372" y="6008134"/>
            <a:ext cx="7731659" cy="820839"/>
          </a:xfrm>
          <a:noFill/>
          <a:ln w="19050">
            <a:solidFill>
              <a:schemeClr val="accent2"/>
            </a:solidFill>
          </a:ln>
          <a:effectLst/>
        </p:spPr>
        <p:txBody>
          <a:bodyPr>
            <a:noAutofit/>
          </a:bodyPr>
          <a:lstStyle>
            <a:lvl1pPr marL="310716" indent="-310716">
              <a:buFont typeface="Wingdings" pitchFamily="2" charset="2"/>
              <a:buChar char=""/>
              <a:defRPr sz="1900" b="1">
                <a:solidFill>
                  <a:schemeClr val="tx1"/>
                </a:solidFill>
              </a:defRPr>
            </a:lvl1pPr>
          </a:lstStyle>
          <a:p>
            <a:pPr>
              <a:defRPr/>
            </a:pPr>
            <a:r>
              <a:rPr lang="fr-FR" dirty="0">
                <a:solidFill>
                  <a:srgbClr val="000000"/>
                </a:solidFill>
              </a:rPr>
              <a:t>Conclusion</a:t>
            </a:r>
          </a:p>
        </p:txBody>
      </p:sp>
      <p:sp>
        <p:nvSpPr>
          <p:cNvPr id="15" name="Espace réservé du contenu 17"/>
          <p:cNvSpPr>
            <a:spLocks noGrp="1"/>
          </p:cNvSpPr>
          <p:nvPr>
            <p:ph idx="16"/>
          </p:nvPr>
        </p:nvSpPr>
        <p:spPr>
          <a:xfrm>
            <a:off x="2105730" y="5676567"/>
            <a:ext cx="987302" cy="217488"/>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18" name="Espace réservé du contenu 17"/>
          <p:cNvSpPr>
            <a:spLocks noGrp="1"/>
          </p:cNvSpPr>
          <p:nvPr>
            <p:ph idx="17"/>
          </p:nvPr>
        </p:nvSpPr>
        <p:spPr>
          <a:xfrm>
            <a:off x="7219753" y="5676567"/>
            <a:ext cx="987302" cy="217488"/>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12" name="Espace réservé du numéro de diapositive 3"/>
          <p:cNvSpPr>
            <a:spLocks noGrp="1"/>
          </p:cNvSpPr>
          <p:nvPr>
            <p:ph type="sldNum" sz="quarter" idx="18"/>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16"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4158465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Haut_2_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14" name="Espace réservé du contenu 17"/>
          <p:cNvSpPr>
            <a:spLocks noGrp="1"/>
          </p:cNvSpPr>
          <p:nvPr>
            <p:ph idx="1" hasCustomPrompt="1"/>
          </p:nvPr>
        </p:nvSpPr>
        <p:spPr>
          <a:xfrm>
            <a:off x="225186" y="1544348"/>
            <a:ext cx="4860619" cy="2220816"/>
          </a:xfrm>
          <a:noFill/>
          <a:ln w="19050">
            <a:solidFill>
              <a:schemeClr val="accent2"/>
            </a:solidFill>
          </a:ln>
          <a:effectLst/>
        </p:spPr>
        <p:txBody>
          <a:bodyPr/>
          <a:lstStyle>
            <a:lvl1pPr marL="0" indent="0">
              <a:buNone/>
              <a:defRPr baseline="0">
                <a:solidFill>
                  <a:schemeClr val="tx1"/>
                </a:solidFill>
              </a:defRPr>
            </a:lvl1pPr>
          </a:lstStyle>
          <a:p>
            <a:pPr>
              <a:defRPr/>
            </a:pPr>
            <a:r>
              <a:rPr lang="fr-FR" dirty="0">
                <a:solidFill>
                  <a:srgbClr val="000000"/>
                </a:solidFill>
              </a:rPr>
              <a:t>Insérez une image ou un graphique</a:t>
            </a:r>
          </a:p>
        </p:txBody>
      </p:sp>
      <p:sp>
        <p:nvSpPr>
          <p:cNvPr id="17" name="Espace réservé du contenu 17"/>
          <p:cNvSpPr>
            <a:spLocks noGrp="1"/>
          </p:cNvSpPr>
          <p:nvPr>
            <p:ph idx="16"/>
          </p:nvPr>
        </p:nvSpPr>
        <p:spPr>
          <a:xfrm>
            <a:off x="2092574" y="3870911"/>
            <a:ext cx="987302" cy="217488"/>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18" name="Espace réservé du contenu 17"/>
          <p:cNvSpPr>
            <a:spLocks noGrp="1"/>
          </p:cNvSpPr>
          <p:nvPr>
            <p:ph idx="17"/>
          </p:nvPr>
        </p:nvSpPr>
        <p:spPr>
          <a:xfrm>
            <a:off x="7269117" y="3870911"/>
            <a:ext cx="987302" cy="217488"/>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19" name="Espace réservé du contenu 17"/>
          <p:cNvSpPr>
            <a:spLocks noGrp="1"/>
          </p:cNvSpPr>
          <p:nvPr>
            <p:ph idx="18"/>
          </p:nvPr>
        </p:nvSpPr>
        <p:spPr>
          <a:xfrm>
            <a:off x="225186" y="4164447"/>
            <a:ext cx="4860619" cy="2448973"/>
          </a:xfr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Modifier les styles du texte du masque</a:t>
            </a:r>
          </a:p>
        </p:txBody>
      </p:sp>
      <p:sp>
        <p:nvSpPr>
          <p:cNvPr id="20" name="Espace réservé du contenu 17"/>
          <p:cNvSpPr>
            <a:spLocks noGrp="1"/>
          </p:cNvSpPr>
          <p:nvPr>
            <p:ph idx="19"/>
          </p:nvPr>
        </p:nvSpPr>
        <p:spPr>
          <a:xfrm>
            <a:off x="5385413" y="4164447"/>
            <a:ext cx="4860619" cy="2448973"/>
          </a:xfr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Modifier les styles du texte du masque</a:t>
            </a:r>
          </a:p>
        </p:txBody>
      </p:sp>
      <p:sp>
        <p:nvSpPr>
          <p:cNvPr id="22" name="Espace réservé du contenu 17"/>
          <p:cNvSpPr>
            <a:spLocks noGrp="1"/>
          </p:cNvSpPr>
          <p:nvPr>
            <p:ph idx="20" hasCustomPrompt="1"/>
          </p:nvPr>
        </p:nvSpPr>
        <p:spPr>
          <a:xfrm>
            <a:off x="1016294" y="6702685"/>
            <a:ext cx="8782380" cy="418288"/>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2100" b="1">
                <a:solidFill>
                  <a:schemeClr val="tx1"/>
                </a:solidFill>
              </a:defRPr>
            </a:lvl1pPr>
          </a:lstStyle>
          <a:p>
            <a:pPr>
              <a:defRPr/>
            </a:pPr>
            <a:r>
              <a:rPr lang="fr-FR" dirty="0">
                <a:solidFill>
                  <a:srgbClr val="000000"/>
                </a:solidFill>
              </a:rPr>
              <a:t>Conclusion</a:t>
            </a:r>
          </a:p>
        </p:txBody>
      </p:sp>
      <p:sp>
        <p:nvSpPr>
          <p:cNvPr id="23" name="Espace réservé du contenu 17"/>
          <p:cNvSpPr>
            <a:spLocks noGrp="1"/>
          </p:cNvSpPr>
          <p:nvPr>
            <p:ph idx="21" hasCustomPrompt="1"/>
          </p:nvPr>
        </p:nvSpPr>
        <p:spPr>
          <a:xfrm>
            <a:off x="5385413" y="1544348"/>
            <a:ext cx="4860619" cy="2220816"/>
          </a:xfrm>
          <a:noFill/>
          <a:ln w="19050">
            <a:solidFill>
              <a:schemeClr val="accent2"/>
            </a:solidFill>
          </a:ln>
          <a:effectLst/>
        </p:spPr>
        <p:txBody>
          <a:bodyPr/>
          <a:lstStyle>
            <a:lvl1pPr marL="0" indent="0">
              <a:buNone/>
              <a:defRPr baseline="0">
                <a:solidFill>
                  <a:schemeClr val="tx1"/>
                </a:solidFill>
              </a:defRPr>
            </a:lvl1pPr>
          </a:lstStyle>
          <a:p>
            <a:pPr>
              <a:defRPr/>
            </a:pPr>
            <a:r>
              <a:rPr lang="fr-FR" dirty="0">
                <a:solidFill>
                  <a:srgbClr val="000000"/>
                </a:solidFill>
              </a:rPr>
              <a:t>Insérez une image ou un graphique</a:t>
            </a:r>
          </a:p>
        </p:txBody>
      </p:sp>
      <p:sp>
        <p:nvSpPr>
          <p:cNvPr id="13" name="Espace réservé du contenu 17"/>
          <p:cNvSpPr>
            <a:spLocks noGrp="1"/>
          </p:cNvSpPr>
          <p:nvPr>
            <p:ph idx="12"/>
          </p:nvPr>
        </p:nvSpPr>
        <p:spPr>
          <a:xfrm>
            <a:off x="225186" y="1157616"/>
            <a:ext cx="4860619" cy="386731"/>
          </a:xfrm>
          <a:ln/>
        </p:spPr>
        <p:style>
          <a:lnRef idx="0">
            <a:schemeClr val="accent2"/>
          </a:lnRef>
          <a:fillRef idx="3">
            <a:schemeClr val="accent2"/>
          </a:fillRef>
          <a:effectRef idx="3">
            <a:schemeClr val="accent2"/>
          </a:effectRef>
          <a:fontRef idx="none"/>
        </p:style>
        <p:txBody>
          <a:bodyPr/>
          <a:lstStyle>
            <a:lvl1pPr marL="0" indent="0" algn="ctr">
              <a:buNone/>
              <a:defRPr sz="1900" b="1">
                <a:solidFill>
                  <a:schemeClr val="tx1"/>
                </a:solidFill>
              </a:defRPr>
            </a:lvl1pPr>
          </a:lstStyle>
          <a:p>
            <a:pPr lvl="0">
              <a:defRPr/>
            </a:pPr>
            <a:r>
              <a:rPr lang="fr-FR">
                <a:solidFill>
                  <a:srgbClr val="000000"/>
                </a:solidFill>
              </a:rPr>
              <a:t>Modifier les styles du texte du masque</a:t>
            </a:r>
          </a:p>
        </p:txBody>
      </p:sp>
      <p:sp>
        <p:nvSpPr>
          <p:cNvPr id="15" name="Espace réservé du contenu 17"/>
          <p:cNvSpPr>
            <a:spLocks noGrp="1"/>
          </p:cNvSpPr>
          <p:nvPr>
            <p:ph idx="13"/>
          </p:nvPr>
        </p:nvSpPr>
        <p:spPr>
          <a:xfrm>
            <a:off x="5385413" y="1157616"/>
            <a:ext cx="4860619" cy="386731"/>
          </a:xfrm>
          <a:ln/>
        </p:spPr>
        <p:style>
          <a:lnRef idx="0">
            <a:schemeClr val="accent2"/>
          </a:lnRef>
          <a:fillRef idx="3">
            <a:schemeClr val="accent2"/>
          </a:fillRef>
          <a:effectRef idx="3">
            <a:schemeClr val="accent2"/>
          </a:effectRef>
          <a:fontRef idx="none"/>
        </p:style>
        <p:txBody>
          <a:bodyPr/>
          <a:lstStyle>
            <a:lvl1pPr marL="0" indent="0" algn="ctr">
              <a:buNone/>
              <a:defRPr sz="1900" b="1">
                <a:solidFill>
                  <a:schemeClr val="tx1"/>
                </a:solidFill>
              </a:defRPr>
            </a:lvl1pPr>
          </a:lstStyle>
          <a:p>
            <a:pPr lvl="0">
              <a:defRPr/>
            </a:pPr>
            <a:r>
              <a:rPr lang="fr-FR">
                <a:solidFill>
                  <a:srgbClr val="000000"/>
                </a:solidFill>
              </a:rPr>
              <a:t>Modifier les styles du texte du masque</a:t>
            </a:r>
          </a:p>
        </p:txBody>
      </p:sp>
      <p:sp>
        <p:nvSpPr>
          <p:cNvPr id="16" name="Espace réservé du numéro de diapositive 3"/>
          <p:cNvSpPr>
            <a:spLocks noGrp="1"/>
          </p:cNvSpPr>
          <p:nvPr>
            <p:ph type="sldNum" sz="quarter" idx="14"/>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21"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33642708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Gauche_2_Droite">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16" name="Espace réservé du contenu 17"/>
          <p:cNvSpPr>
            <a:spLocks noGrp="1"/>
          </p:cNvSpPr>
          <p:nvPr>
            <p:ph idx="1"/>
          </p:nvPr>
        </p:nvSpPr>
        <p:spPr>
          <a:xfrm>
            <a:off x="346417" y="1584684"/>
            <a:ext cx="4647369" cy="1103518"/>
          </a:xfrm>
          <a:noFill/>
          <a:ln w="19050">
            <a:solidFill>
              <a:schemeClr val="accent2"/>
            </a:solidFill>
          </a:ln>
          <a:effectLst/>
        </p:spPr>
        <p:txBody>
          <a:bodyPr>
            <a:noAutofit/>
          </a:bodyPr>
          <a:lstStyle>
            <a:lvl1pPr>
              <a:spcBef>
                <a:spcPts val="1200"/>
              </a:spcBef>
              <a:defRPr sz="1500">
                <a:solidFill>
                  <a:schemeClr val="tx1"/>
                </a:solidFill>
              </a:defRPr>
            </a:lvl1pPr>
          </a:lstStyle>
          <a:p>
            <a:pPr lvl="0">
              <a:defRPr/>
            </a:pPr>
            <a:r>
              <a:rPr lang="fr-FR">
                <a:solidFill>
                  <a:srgbClr val="000000"/>
                </a:solidFill>
              </a:rPr>
              <a:t>Modifier les styles du texte du masque</a:t>
            </a:r>
          </a:p>
        </p:txBody>
      </p:sp>
      <p:sp>
        <p:nvSpPr>
          <p:cNvPr id="17" name="Espace réservé du contenu 17"/>
          <p:cNvSpPr>
            <a:spLocks noGrp="1"/>
          </p:cNvSpPr>
          <p:nvPr>
            <p:ph idx="11"/>
          </p:nvPr>
        </p:nvSpPr>
        <p:spPr>
          <a:xfrm>
            <a:off x="341733" y="1214509"/>
            <a:ext cx="4652034"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Modifier les styles du texte du masque</a:t>
            </a:r>
          </a:p>
        </p:txBody>
      </p:sp>
      <p:sp>
        <p:nvSpPr>
          <p:cNvPr id="18" name="Espace réservé du contenu 17"/>
          <p:cNvSpPr>
            <a:spLocks noGrp="1"/>
          </p:cNvSpPr>
          <p:nvPr>
            <p:ph idx="14" hasCustomPrompt="1"/>
          </p:nvPr>
        </p:nvSpPr>
        <p:spPr>
          <a:xfrm>
            <a:off x="1016294" y="6464310"/>
            <a:ext cx="8782380" cy="656514"/>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1900" b="1" baseline="0">
                <a:solidFill>
                  <a:schemeClr val="tx1"/>
                </a:solidFill>
              </a:defRPr>
            </a:lvl1pPr>
          </a:lstStyle>
          <a:p>
            <a:pPr>
              <a:defRPr/>
            </a:pPr>
            <a:r>
              <a:rPr lang="fr-FR" dirty="0">
                <a:solidFill>
                  <a:srgbClr val="000000"/>
                </a:solidFill>
              </a:rPr>
              <a:t>Conclusion</a:t>
            </a:r>
          </a:p>
        </p:txBody>
      </p:sp>
      <p:sp>
        <p:nvSpPr>
          <p:cNvPr id="19" name="Espace réservé du contenu 17"/>
          <p:cNvSpPr>
            <a:spLocks noGrp="1"/>
          </p:cNvSpPr>
          <p:nvPr>
            <p:ph idx="15"/>
          </p:nvPr>
        </p:nvSpPr>
        <p:spPr>
          <a:xfrm>
            <a:off x="346417" y="3384180"/>
            <a:ext cx="4647369" cy="1103518"/>
          </a:xfrm>
          <a:noFill/>
          <a:ln w="19050">
            <a:solidFill>
              <a:schemeClr val="accent2"/>
            </a:solidFill>
          </a:ln>
          <a:effectLst/>
        </p:spPr>
        <p:txBody>
          <a:bodyPr>
            <a:noAutofit/>
          </a:bodyPr>
          <a:lstStyle>
            <a:lvl1pPr>
              <a:spcBef>
                <a:spcPts val="1200"/>
              </a:spcBef>
              <a:defRPr sz="1500">
                <a:solidFill>
                  <a:schemeClr val="tx1"/>
                </a:solidFill>
              </a:defRPr>
            </a:lvl1pPr>
          </a:lstStyle>
          <a:p>
            <a:pPr lvl="0">
              <a:defRPr/>
            </a:pPr>
            <a:r>
              <a:rPr lang="fr-FR">
                <a:solidFill>
                  <a:srgbClr val="000000"/>
                </a:solidFill>
              </a:rPr>
              <a:t>Modifier les styles du texte du masque</a:t>
            </a:r>
          </a:p>
        </p:txBody>
      </p:sp>
      <p:sp>
        <p:nvSpPr>
          <p:cNvPr id="20" name="Espace réservé du contenu 17"/>
          <p:cNvSpPr>
            <a:spLocks noGrp="1"/>
          </p:cNvSpPr>
          <p:nvPr>
            <p:ph idx="16"/>
          </p:nvPr>
        </p:nvSpPr>
        <p:spPr>
          <a:xfrm>
            <a:off x="341733" y="5167122"/>
            <a:ext cx="4647369" cy="1103518"/>
          </a:xfrm>
          <a:noFill/>
          <a:ln w="19050">
            <a:solidFill>
              <a:schemeClr val="accent2"/>
            </a:solidFill>
          </a:ln>
          <a:effectLst/>
        </p:spPr>
        <p:txBody>
          <a:bodyPr>
            <a:noAutofit/>
          </a:bodyPr>
          <a:lstStyle>
            <a:lvl1pPr>
              <a:spcBef>
                <a:spcPts val="1200"/>
              </a:spcBef>
              <a:defRPr sz="1500">
                <a:solidFill>
                  <a:schemeClr val="tx1"/>
                </a:solidFill>
              </a:defRPr>
            </a:lvl1pPr>
          </a:lstStyle>
          <a:p>
            <a:pPr lvl="0">
              <a:defRPr/>
            </a:pPr>
            <a:r>
              <a:rPr lang="fr-FR">
                <a:solidFill>
                  <a:srgbClr val="000000"/>
                </a:solidFill>
              </a:rPr>
              <a:t>Modifier les styles du texte du masque</a:t>
            </a:r>
          </a:p>
        </p:txBody>
      </p:sp>
      <p:sp>
        <p:nvSpPr>
          <p:cNvPr id="21" name="Espace réservé du contenu 17"/>
          <p:cNvSpPr>
            <a:spLocks noGrp="1"/>
          </p:cNvSpPr>
          <p:nvPr>
            <p:ph idx="12"/>
          </p:nvPr>
        </p:nvSpPr>
        <p:spPr>
          <a:xfrm>
            <a:off x="341733" y="3000408"/>
            <a:ext cx="4652034"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Modifier les styles du texte du masque</a:t>
            </a:r>
          </a:p>
        </p:txBody>
      </p:sp>
      <p:sp>
        <p:nvSpPr>
          <p:cNvPr id="22" name="Espace réservé du contenu 17"/>
          <p:cNvSpPr>
            <a:spLocks noGrp="1"/>
          </p:cNvSpPr>
          <p:nvPr>
            <p:ph idx="13"/>
          </p:nvPr>
        </p:nvSpPr>
        <p:spPr>
          <a:xfrm>
            <a:off x="337049" y="4786306"/>
            <a:ext cx="4652034"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Modifier les styles du texte du masque</a:t>
            </a:r>
          </a:p>
        </p:txBody>
      </p:sp>
      <p:sp>
        <p:nvSpPr>
          <p:cNvPr id="23" name="Espace réservé du contenu 17"/>
          <p:cNvSpPr>
            <a:spLocks noGrp="1"/>
          </p:cNvSpPr>
          <p:nvPr>
            <p:ph idx="17"/>
          </p:nvPr>
        </p:nvSpPr>
        <p:spPr>
          <a:xfrm rot="16200000">
            <a:off x="4947193" y="1904478"/>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24" name="Espace réservé du contenu 17"/>
          <p:cNvSpPr>
            <a:spLocks noGrp="1"/>
          </p:cNvSpPr>
          <p:nvPr>
            <p:ph idx="18"/>
          </p:nvPr>
        </p:nvSpPr>
        <p:spPr>
          <a:xfrm rot="16200000">
            <a:off x="4947193" y="3564692"/>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25" name="Espace réservé du contenu 17"/>
          <p:cNvSpPr>
            <a:spLocks noGrp="1"/>
          </p:cNvSpPr>
          <p:nvPr>
            <p:ph idx="19"/>
          </p:nvPr>
        </p:nvSpPr>
        <p:spPr>
          <a:xfrm rot="16200000">
            <a:off x="4947193" y="5224907"/>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30" name="Espace réservé du contenu 17"/>
          <p:cNvSpPr>
            <a:spLocks noGrp="1"/>
          </p:cNvSpPr>
          <p:nvPr>
            <p:ph idx="21" hasCustomPrompt="1"/>
          </p:nvPr>
        </p:nvSpPr>
        <p:spPr>
          <a:xfrm>
            <a:off x="5612152" y="1214509"/>
            <a:ext cx="4601248" cy="2463722"/>
          </a:xfrm>
          <a:noFill/>
          <a:ln w="19050">
            <a:solidFill>
              <a:schemeClr val="accent2"/>
            </a:solidFill>
          </a:ln>
          <a:effectLst/>
        </p:spPr>
        <p:txBody>
          <a:bodyPr/>
          <a:lstStyle>
            <a:lvl1pPr marL="0" indent="0">
              <a:buNone/>
              <a:defRPr baseline="0">
                <a:solidFill>
                  <a:schemeClr val="tx1"/>
                </a:solidFill>
              </a:defRPr>
            </a:lvl1pPr>
          </a:lstStyle>
          <a:p>
            <a:pPr>
              <a:defRPr/>
            </a:pPr>
            <a:r>
              <a:rPr lang="fr-FR" dirty="0">
                <a:solidFill>
                  <a:srgbClr val="000000"/>
                </a:solidFill>
              </a:rPr>
              <a:t>Insérez une image ou un graphique</a:t>
            </a:r>
          </a:p>
        </p:txBody>
      </p:sp>
      <p:sp>
        <p:nvSpPr>
          <p:cNvPr id="31" name="Espace réservé du contenu 17"/>
          <p:cNvSpPr>
            <a:spLocks noGrp="1"/>
          </p:cNvSpPr>
          <p:nvPr>
            <p:ph idx="22" hasCustomPrompt="1"/>
          </p:nvPr>
        </p:nvSpPr>
        <p:spPr>
          <a:xfrm>
            <a:off x="5612152" y="3850575"/>
            <a:ext cx="4601248" cy="2463722"/>
          </a:xfrm>
          <a:noFill/>
          <a:ln w="19050">
            <a:solidFill>
              <a:schemeClr val="accent2"/>
            </a:solidFill>
          </a:ln>
          <a:effectLst/>
        </p:spPr>
        <p:txBody>
          <a:bodyPr/>
          <a:lstStyle>
            <a:lvl1pPr marL="0" indent="0">
              <a:buNone/>
              <a:defRPr baseline="0">
                <a:solidFill>
                  <a:schemeClr val="tx1"/>
                </a:solidFill>
              </a:defRPr>
            </a:lvl1pPr>
          </a:lstStyle>
          <a:p>
            <a:pPr>
              <a:defRPr/>
            </a:pPr>
            <a:r>
              <a:rPr lang="fr-FR" dirty="0">
                <a:solidFill>
                  <a:srgbClr val="000000"/>
                </a:solidFill>
              </a:rPr>
              <a:t>Insérez une image ou un graphique</a:t>
            </a:r>
          </a:p>
        </p:txBody>
      </p:sp>
      <p:sp>
        <p:nvSpPr>
          <p:cNvPr id="26" name="Espace réservé du numéro de diapositive 3"/>
          <p:cNvSpPr>
            <a:spLocks noGrp="1"/>
          </p:cNvSpPr>
          <p:nvPr>
            <p:ph type="sldNum" sz="quarter" idx="23"/>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27"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32728266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Une_Question_Une_Réponse">
    <p:spTree>
      <p:nvGrpSpPr>
        <p:cNvPr id="1" name=""/>
        <p:cNvGrpSpPr/>
        <p:nvPr/>
      </p:nvGrpSpPr>
      <p:grpSpPr>
        <a:xfrm>
          <a:off x="0" y="0"/>
          <a:ext cx="0" cy="0"/>
          <a:chOff x="0" y="0"/>
          <a:chExt cx="0" cy="0"/>
        </a:xfrm>
      </p:grpSpPr>
      <p:sp>
        <p:nvSpPr>
          <p:cNvPr id="12" name="Espace réservé du contenu 17"/>
          <p:cNvSpPr>
            <a:spLocks noGrp="1"/>
          </p:cNvSpPr>
          <p:nvPr>
            <p:ph idx="19"/>
          </p:nvPr>
        </p:nvSpPr>
        <p:spPr>
          <a:xfrm>
            <a:off x="2417255" y="2015387"/>
            <a:ext cx="7795176" cy="4362937"/>
          </a:xfrm>
          <a:prstGeom prst="roundRect">
            <a:avLst/>
          </a:prstGeo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Modifier les styles du texte du masque</a:t>
            </a:r>
          </a:p>
        </p:txBody>
      </p:sp>
      <p:sp>
        <p:nvSpPr>
          <p:cNvPr id="2" name="Titre_Secafi"/>
          <p:cNvSpPr>
            <a:spLocks noGrp="1"/>
          </p:cNvSpPr>
          <p:nvPr>
            <p:ph type="title" hasCustomPrompt="1"/>
          </p:nvPr>
        </p:nvSpPr>
        <p:spPr/>
        <p:txBody>
          <a:bodyPr/>
          <a:lstStyle>
            <a:lvl1pPr>
              <a:defRPr>
                <a:solidFill>
                  <a:schemeClr val="tx1"/>
                </a:solidFill>
              </a:defRPr>
            </a:lvl1pPr>
          </a:lstStyle>
          <a:p>
            <a:r>
              <a:rPr lang="fr-FR" dirty="0"/>
              <a:t>Une question, une réponse</a:t>
            </a:r>
          </a:p>
        </p:txBody>
      </p:sp>
      <p:sp>
        <p:nvSpPr>
          <p:cNvPr id="8" name="Espace réservé du contenu 17"/>
          <p:cNvSpPr>
            <a:spLocks noGrp="1"/>
          </p:cNvSpPr>
          <p:nvPr>
            <p:ph idx="17" hasCustomPrompt="1"/>
          </p:nvPr>
        </p:nvSpPr>
        <p:spPr>
          <a:xfrm rot="16200000">
            <a:off x="8974" y="2632195"/>
            <a:ext cx="3767214" cy="3129317"/>
          </a:xfrm>
          <a:prstGeom prst="flowChartMerge">
            <a:avLst/>
          </a:prstGeom>
          <a:ln/>
        </p:spPr>
        <p:style>
          <a:lnRef idx="0">
            <a:schemeClr val="accent2"/>
          </a:lnRef>
          <a:fillRef idx="3">
            <a:schemeClr val="accent2"/>
          </a:fillRef>
          <a:effectRef idx="3">
            <a:schemeClr val="accent2"/>
          </a:effectRef>
          <a:fontRef idx="none"/>
        </p:style>
        <p:txBody>
          <a:bodyPr vert="vert" lIns="37480" tIns="37480" rIns="37480" bIns="37480" anchor="ctr" anchorCtr="1">
            <a:normAutofit/>
          </a:bodyPr>
          <a:lstStyle>
            <a:lvl1pPr marL="0" indent="0">
              <a:buNone/>
              <a:defRPr sz="2900" baseline="0">
                <a:solidFill>
                  <a:schemeClr val="tx1"/>
                </a:solidFill>
              </a:defRPr>
            </a:lvl1pPr>
          </a:lstStyle>
          <a:p>
            <a:pPr>
              <a:defRPr/>
            </a:pPr>
            <a:r>
              <a:rPr lang="fr-FR" sz="2900" dirty="0">
                <a:solidFill>
                  <a:srgbClr val="000000"/>
                </a:solidFill>
              </a:rPr>
              <a:t>Oui/Non</a:t>
            </a:r>
          </a:p>
        </p:txBody>
      </p:sp>
      <p:sp>
        <p:nvSpPr>
          <p:cNvPr id="10" name="Espace réservé du contenu 17"/>
          <p:cNvSpPr>
            <a:spLocks noGrp="1"/>
          </p:cNvSpPr>
          <p:nvPr>
            <p:ph idx="14" hasCustomPrompt="1"/>
          </p:nvPr>
        </p:nvSpPr>
        <p:spPr>
          <a:xfrm>
            <a:off x="1016294" y="6492966"/>
            <a:ext cx="8782380" cy="541871"/>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1900" b="1" baseline="0">
                <a:solidFill>
                  <a:schemeClr val="tx1"/>
                </a:solidFill>
              </a:defRPr>
            </a:lvl1pPr>
          </a:lstStyle>
          <a:p>
            <a:pPr>
              <a:defRPr/>
            </a:pPr>
            <a:r>
              <a:rPr lang="fr-FR" dirty="0">
                <a:solidFill>
                  <a:srgbClr val="000000"/>
                </a:solidFill>
              </a:rPr>
              <a:t>Conclusion</a:t>
            </a:r>
          </a:p>
        </p:txBody>
      </p:sp>
      <p:sp>
        <p:nvSpPr>
          <p:cNvPr id="13" name="Espace réservé du contenu 17"/>
          <p:cNvSpPr>
            <a:spLocks noGrp="1"/>
          </p:cNvSpPr>
          <p:nvPr>
            <p:ph idx="20" hasCustomPrompt="1"/>
          </p:nvPr>
        </p:nvSpPr>
        <p:spPr>
          <a:xfrm>
            <a:off x="949149" y="1310319"/>
            <a:ext cx="8782380" cy="541871"/>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1900" b="1" baseline="0">
                <a:solidFill>
                  <a:schemeClr val="tx1"/>
                </a:solidFill>
              </a:defRPr>
            </a:lvl1pPr>
          </a:lstStyle>
          <a:p>
            <a:pPr>
              <a:defRPr/>
            </a:pPr>
            <a:r>
              <a:rPr lang="fr-FR" dirty="0">
                <a:solidFill>
                  <a:srgbClr val="000000"/>
                </a:solidFill>
              </a:rPr>
              <a:t>Question</a:t>
            </a:r>
          </a:p>
        </p:txBody>
      </p:sp>
      <p:sp>
        <p:nvSpPr>
          <p:cNvPr id="9" name="Espace réservé du numéro de diapositive 3"/>
          <p:cNvSpPr>
            <a:spLocks noGrp="1"/>
          </p:cNvSpPr>
          <p:nvPr>
            <p:ph type="sldNum" sz="quarter" idx="21"/>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11"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4383823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atrice">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18" name="Espace réservé du contenu 17"/>
          <p:cNvSpPr>
            <a:spLocks noGrp="1"/>
          </p:cNvSpPr>
          <p:nvPr userDrawn="1">
            <p:ph idx="11"/>
          </p:nvPr>
        </p:nvSpPr>
        <p:spPr>
          <a:xfrm>
            <a:off x="3293003" y="1533866"/>
            <a:ext cx="3888461" cy="1522853"/>
          </a:xfrm>
          <a:noFill/>
          <a:ln w="19050">
            <a:solidFill>
              <a:schemeClr val="accent2"/>
            </a:solidFill>
          </a:ln>
          <a:effectLst/>
        </p:spPr>
        <p:txBody>
          <a:bodyPr>
            <a:noAutofit/>
          </a:bodyPr>
          <a:lstStyle>
            <a:lvl1pPr algn="l">
              <a:spcBef>
                <a:spcPts val="1200"/>
              </a:spcBef>
              <a:defRPr sz="1500">
                <a:solidFill>
                  <a:schemeClr val="tx1"/>
                </a:solidFill>
              </a:defRPr>
            </a:lvl1pPr>
          </a:lstStyle>
          <a:p>
            <a:pPr lvl="0">
              <a:defRPr/>
            </a:pPr>
            <a:r>
              <a:rPr lang="fr-FR">
                <a:solidFill>
                  <a:srgbClr val="000000"/>
                </a:solidFill>
              </a:rPr>
              <a:t>Modifier les styles du texte du masque</a:t>
            </a:r>
          </a:p>
        </p:txBody>
      </p:sp>
      <p:sp>
        <p:nvSpPr>
          <p:cNvPr id="19" name="Espace réservé du contenu 17"/>
          <p:cNvSpPr>
            <a:spLocks noGrp="1"/>
          </p:cNvSpPr>
          <p:nvPr userDrawn="1">
            <p:ph idx="12" hasCustomPrompt="1"/>
          </p:nvPr>
        </p:nvSpPr>
        <p:spPr>
          <a:xfrm>
            <a:off x="3291051" y="1147136"/>
            <a:ext cx="3892365" cy="386730"/>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a:defRPr/>
            </a:pPr>
            <a:r>
              <a:rPr lang="fr-FR" dirty="0">
                <a:solidFill>
                  <a:srgbClr val="000000"/>
                </a:solidFill>
              </a:rPr>
              <a:t>Cliquez pour le titre</a:t>
            </a:r>
          </a:p>
        </p:txBody>
      </p:sp>
      <p:sp>
        <p:nvSpPr>
          <p:cNvPr id="20" name="Espace réservé du contenu 17"/>
          <p:cNvSpPr>
            <a:spLocks noGrp="1"/>
          </p:cNvSpPr>
          <p:nvPr userDrawn="1">
            <p:ph idx="17"/>
          </p:nvPr>
        </p:nvSpPr>
        <p:spPr>
          <a:xfrm rot="16200000">
            <a:off x="2901624" y="3963173"/>
            <a:ext cx="800134"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22" name="Espace réservé du contenu 17"/>
          <p:cNvSpPr>
            <a:spLocks noGrp="1"/>
          </p:cNvSpPr>
          <p:nvPr>
            <p:ph idx="18"/>
          </p:nvPr>
        </p:nvSpPr>
        <p:spPr>
          <a:xfrm>
            <a:off x="3293003" y="5552694"/>
            <a:ext cx="3888461" cy="1549182"/>
          </a:xfrm>
          <a:noFill/>
          <a:ln w="19050">
            <a:solidFill>
              <a:schemeClr val="accent2"/>
            </a:solidFill>
          </a:ln>
          <a:effectLst/>
        </p:spPr>
        <p:txBody>
          <a:bodyPr>
            <a:noAutofit/>
          </a:bodyPr>
          <a:lstStyle>
            <a:lvl1pPr algn="l">
              <a:spcBef>
                <a:spcPts val="1200"/>
              </a:spcBef>
              <a:defRPr sz="1500">
                <a:solidFill>
                  <a:schemeClr val="tx1"/>
                </a:solidFill>
              </a:defRPr>
            </a:lvl1pPr>
          </a:lstStyle>
          <a:p>
            <a:pPr lvl="0">
              <a:defRPr/>
            </a:pPr>
            <a:r>
              <a:rPr lang="fr-FR">
                <a:solidFill>
                  <a:srgbClr val="000000"/>
                </a:solidFill>
              </a:rPr>
              <a:t>Modifier les styles du texte du masque</a:t>
            </a:r>
          </a:p>
        </p:txBody>
      </p:sp>
      <p:sp>
        <p:nvSpPr>
          <p:cNvPr id="23" name="Espace réservé du contenu 17"/>
          <p:cNvSpPr>
            <a:spLocks noGrp="1"/>
          </p:cNvSpPr>
          <p:nvPr>
            <p:ph idx="19" hasCustomPrompt="1"/>
          </p:nvPr>
        </p:nvSpPr>
        <p:spPr>
          <a:xfrm>
            <a:off x="3291051" y="5165964"/>
            <a:ext cx="3892365" cy="386730"/>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a:defRPr/>
            </a:pPr>
            <a:r>
              <a:rPr lang="fr-FR" dirty="0">
                <a:solidFill>
                  <a:srgbClr val="000000"/>
                </a:solidFill>
              </a:rPr>
              <a:t>Cliquez pour le titre</a:t>
            </a:r>
          </a:p>
        </p:txBody>
      </p:sp>
      <p:sp>
        <p:nvSpPr>
          <p:cNvPr id="24" name="Espace réservé du contenu 17"/>
          <p:cNvSpPr>
            <a:spLocks noGrp="1"/>
          </p:cNvSpPr>
          <p:nvPr>
            <p:ph idx="20"/>
          </p:nvPr>
        </p:nvSpPr>
        <p:spPr>
          <a:xfrm>
            <a:off x="7307135" y="3155592"/>
            <a:ext cx="2947286" cy="2189778"/>
          </a:xfrm>
          <a:noFill/>
          <a:ln w="19050">
            <a:solidFill>
              <a:schemeClr val="accent2"/>
            </a:solidFill>
          </a:ln>
          <a:effectLst/>
        </p:spPr>
        <p:txBody>
          <a:bodyPr>
            <a:noAutofit/>
          </a:bodyPr>
          <a:lstStyle>
            <a:lvl1pPr algn="l">
              <a:spcBef>
                <a:spcPts val="1200"/>
              </a:spcBef>
              <a:defRPr sz="1500">
                <a:solidFill>
                  <a:schemeClr val="tx1"/>
                </a:solidFill>
              </a:defRPr>
            </a:lvl1pPr>
          </a:lstStyle>
          <a:p>
            <a:pPr lvl="0">
              <a:defRPr/>
            </a:pPr>
            <a:r>
              <a:rPr lang="fr-FR">
                <a:solidFill>
                  <a:srgbClr val="000000"/>
                </a:solidFill>
              </a:rPr>
              <a:t>Modifier les styles du texte du masque</a:t>
            </a:r>
          </a:p>
        </p:txBody>
      </p:sp>
      <p:sp>
        <p:nvSpPr>
          <p:cNvPr id="25" name="Espace réservé du contenu 17"/>
          <p:cNvSpPr>
            <a:spLocks noGrp="1"/>
          </p:cNvSpPr>
          <p:nvPr>
            <p:ph idx="21" hasCustomPrompt="1"/>
          </p:nvPr>
        </p:nvSpPr>
        <p:spPr>
          <a:xfrm>
            <a:off x="7302450" y="2785417"/>
            <a:ext cx="2950245" cy="386730"/>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a:defRPr/>
            </a:pPr>
            <a:r>
              <a:rPr lang="fr-FR" dirty="0">
                <a:solidFill>
                  <a:srgbClr val="000000"/>
                </a:solidFill>
              </a:rPr>
              <a:t>Cliquez pour le titre</a:t>
            </a:r>
          </a:p>
        </p:txBody>
      </p:sp>
      <p:sp>
        <p:nvSpPr>
          <p:cNvPr id="26" name="Espace réservé du contenu 17"/>
          <p:cNvSpPr>
            <a:spLocks noGrp="1"/>
          </p:cNvSpPr>
          <p:nvPr>
            <p:ph idx="22"/>
          </p:nvPr>
        </p:nvSpPr>
        <p:spPr>
          <a:xfrm>
            <a:off x="194348" y="3155593"/>
            <a:ext cx="2947286" cy="2189778"/>
          </a:xfrm>
          <a:noFill/>
          <a:ln w="19050">
            <a:solidFill>
              <a:schemeClr val="accent2"/>
            </a:solidFill>
          </a:ln>
          <a:effectLst/>
        </p:spPr>
        <p:txBody>
          <a:bodyPr>
            <a:noAutofit/>
          </a:bodyPr>
          <a:lstStyle>
            <a:lvl1pPr algn="l">
              <a:spcBef>
                <a:spcPts val="1200"/>
              </a:spcBef>
              <a:defRPr sz="1500">
                <a:solidFill>
                  <a:schemeClr val="tx1"/>
                </a:solidFill>
              </a:defRPr>
            </a:lvl1pPr>
          </a:lstStyle>
          <a:p>
            <a:pPr lvl="0">
              <a:defRPr/>
            </a:pPr>
            <a:r>
              <a:rPr lang="fr-FR">
                <a:solidFill>
                  <a:srgbClr val="000000"/>
                </a:solidFill>
              </a:rPr>
              <a:t>Modifier les styles du texte du masque</a:t>
            </a:r>
          </a:p>
        </p:txBody>
      </p:sp>
      <p:sp>
        <p:nvSpPr>
          <p:cNvPr id="27" name="Espace réservé du contenu 17"/>
          <p:cNvSpPr>
            <a:spLocks noGrp="1"/>
          </p:cNvSpPr>
          <p:nvPr>
            <p:ph idx="23" hasCustomPrompt="1"/>
          </p:nvPr>
        </p:nvSpPr>
        <p:spPr>
          <a:xfrm>
            <a:off x="189664" y="2785417"/>
            <a:ext cx="2950245" cy="386730"/>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a:defRPr/>
            </a:pPr>
            <a:r>
              <a:rPr lang="fr-FR" dirty="0">
                <a:solidFill>
                  <a:srgbClr val="000000"/>
                </a:solidFill>
              </a:rPr>
              <a:t>Cliquez pour le titre</a:t>
            </a:r>
          </a:p>
        </p:txBody>
      </p:sp>
      <p:sp>
        <p:nvSpPr>
          <p:cNvPr id="28" name="Espace réservé du contenu 17"/>
          <p:cNvSpPr>
            <a:spLocks noGrp="1"/>
          </p:cNvSpPr>
          <p:nvPr>
            <p:ph idx="24"/>
          </p:nvPr>
        </p:nvSpPr>
        <p:spPr>
          <a:xfrm rot="5400000">
            <a:off x="6739265" y="3883161"/>
            <a:ext cx="800134"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29" name="Espace réservé du contenu 17"/>
          <p:cNvSpPr>
            <a:spLocks noGrp="1"/>
          </p:cNvSpPr>
          <p:nvPr>
            <p:ph idx="25"/>
          </p:nvPr>
        </p:nvSpPr>
        <p:spPr>
          <a:xfrm>
            <a:off x="4842946" y="3056719"/>
            <a:ext cx="788575" cy="324806"/>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30" name="Espace réservé du contenu 17"/>
          <p:cNvSpPr>
            <a:spLocks noGrp="1"/>
          </p:cNvSpPr>
          <p:nvPr>
            <p:ph idx="26"/>
          </p:nvPr>
        </p:nvSpPr>
        <p:spPr>
          <a:xfrm rot="10800000">
            <a:off x="4842947" y="4841157"/>
            <a:ext cx="788575" cy="324806"/>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31" name="Espace réservé du contenu 17"/>
          <p:cNvSpPr>
            <a:spLocks noGrp="1"/>
          </p:cNvSpPr>
          <p:nvPr>
            <p:ph idx="27" hasCustomPrompt="1"/>
          </p:nvPr>
        </p:nvSpPr>
        <p:spPr>
          <a:xfrm>
            <a:off x="4109384" y="3643151"/>
            <a:ext cx="2255698" cy="800134"/>
          </a:xfrm>
          <a:prstGeom prst="roundRect">
            <a:avLst/>
          </a:prstGeom>
          <a:ln/>
        </p:spPr>
        <p:style>
          <a:lnRef idx="0">
            <a:schemeClr val="accent2"/>
          </a:lnRef>
          <a:fillRef idx="3">
            <a:schemeClr val="accent2"/>
          </a:fillRef>
          <a:effectRef idx="3">
            <a:schemeClr val="accent2"/>
          </a:effectRef>
          <a:fontRef idx="none"/>
        </p:style>
        <p:txBody>
          <a:bodyPr anchor="ctr" anchorCtr="1">
            <a:normAutofit/>
          </a:bodyPr>
          <a:lstStyle>
            <a:lvl1pPr marL="0" indent="0" algn="ctr">
              <a:buNone/>
              <a:defRPr sz="1700" b="1" baseline="0">
                <a:solidFill>
                  <a:schemeClr val="tx1"/>
                </a:solidFill>
              </a:defRPr>
            </a:lvl1pPr>
          </a:lstStyle>
          <a:p>
            <a:pPr>
              <a:defRPr/>
            </a:pPr>
            <a:r>
              <a:rPr lang="fr-FR" dirty="0">
                <a:solidFill>
                  <a:srgbClr val="000000"/>
                </a:solidFill>
              </a:rPr>
              <a:t>Cliquez pour la cible</a:t>
            </a:r>
          </a:p>
        </p:txBody>
      </p:sp>
      <p:sp>
        <p:nvSpPr>
          <p:cNvPr id="17" name="Espace réservé du numéro de diapositive 3"/>
          <p:cNvSpPr>
            <a:spLocks noGrp="1"/>
          </p:cNvSpPr>
          <p:nvPr>
            <p:ph type="sldNum" sz="quarter" idx="14"/>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21"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41406945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Adressages">
    <p:bg>
      <p:bgPr>
        <a:solidFill>
          <a:schemeClr val="tx2"/>
        </a:solidFill>
        <a:effectLst/>
      </p:bgPr>
    </p:bg>
    <p:spTree>
      <p:nvGrpSpPr>
        <p:cNvPr id="1" name=""/>
        <p:cNvGrpSpPr/>
        <p:nvPr/>
      </p:nvGrpSpPr>
      <p:grpSpPr>
        <a:xfrm>
          <a:off x="0" y="0"/>
          <a:ext cx="0" cy="0"/>
          <a:chOff x="0" y="0"/>
          <a:chExt cx="0" cy="0"/>
        </a:xfrm>
      </p:grpSpPr>
      <p:sp>
        <p:nvSpPr>
          <p:cNvPr id="5" name="Bordeaux" title="Aquitaine"/>
          <p:cNvSpPr txBox="1">
            <a:spLocks noChangeArrowheads="1"/>
          </p:cNvSpPr>
          <p:nvPr userDrawn="1"/>
        </p:nvSpPr>
        <p:spPr bwMode="auto">
          <a:xfrm>
            <a:off x="323526" y="332656"/>
            <a:ext cx="2685600"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lnSpc>
                <a:spcPct val="130000"/>
              </a:lnSpc>
              <a:spcAft>
                <a:spcPts val="0"/>
              </a:spcAft>
              <a:defRPr/>
            </a:pPr>
            <a:r>
              <a:rPr lang="fr-FR" sz="800" b="1" dirty="0">
                <a:solidFill>
                  <a:srgbClr val="FFFFFF"/>
                </a:solidFill>
                <a:latin typeface="Segoe UI"/>
                <a:ea typeface="Times New Roman"/>
                <a:cs typeface="Times New Roman"/>
              </a:rPr>
              <a:t>SECAFI</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Société d’expertise comptable inscrite </a:t>
            </a:r>
            <a:endParaRPr lang="fr-FR" sz="1100" dirty="0">
              <a:latin typeface="Book Antiqua"/>
              <a:ea typeface="Times New Roman"/>
              <a:cs typeface="Times New Roman"/>
            </a:endParaRPr>
          </a:p>
          <a:p>
            <a:pPr algn="just">
              <a:lnSpc>
                <a:spcPct val="130000"/>
              </a:lnSpc>
              <a:spcAft>
                <a:spcPts val="0"/>
              </a:spcAft>
              <a:defRPr/>
            </a:pPr>
            <a:r>
              <a:rPr lang="fr-FR" sz="800" b="0" dirty="0">
                <a:solidFill>
                  <a:srgbClr val="FFFFFF"/>
                </a:solidFill>
                <a:latin typeface="Segoe UI"/>
                <a:ea typeface="Times New Roman"/>
                <a:cs typeface="Times New Roman"/>
              </a:rPr>
              <a:t>au Tableau de l’Ordre de la région Aquitaine</a:t>
            </a:r>
            <a:endParaRPr lang="fr-FR" sz="1100" b="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Cabinet agréé par le Ministère du Travail,</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habilité IPRP et membre de la FIRPS</a:t>
            </a:r>
            <a:endParaRPr lang="fr-FR" sz="1100" dirty="0">
              <a:latin typeface="Book Antiqua"/>
              <a:ea typeface="Times New Roman"/>
              <a:cs typeface="Times New Roman"/>
            </a:endParaRPr>
          </a:p>
          <a:p>
            <a:pPr>
              <a:spcAft>
                <a:spcPts val="0"/>
              </a:spcAft>
              <a:defRPr/>
            </a:pPr>
            <a:endParaRPr lang="fr-FR" sz="1000" b="1" dirty="0">
              <a:solidFill>
                <a:srgbClr val="FFFFFF"/>
              </a:solidFill>
              <a:latin typeface="Segoe UI"/>
              <a:ea typeface="Times New Roman"/>
              <a:cs typeface="Arial"/>
            </a:endParaRPr>
          </a:p>
          <a:p>
            <a:pPr>
              <a:spcAft>
                <a:spcPts val="0"/>
              </a:spcAft>
              <a:defRPr/>
            </a:pPr>
            <a:r>
              <a:rPr lang="fr-FR" sz="800" b="0" dirty="0">
                <a:solidFill>
                  <a:srgbClr val="FFFFFF"/>
                </a:solidFill>
                <a:latin typeface="Segoe UI"/>
                <a:ea typeface="Times New Roman"/>
                <a:cs typeface="Arial"/>
              </a:rPr>
              <a:t>Direction régionale Grand Ouest / Bureau de Bordeaux</a:t>
            </a:r>
            <a:r>
              <a:rPr lang="fr-FR" sz="1000" b="1" dirty="0">
                <a:solidFill>
                  <a:srgbClr val="FFFFFF"/>
                </a:solidFill>
                <a:latin typeface="Segoe UI"/>
                <a:ea typeface="Times New Roman"/>
                <a:cs typeface="Arial"/>
              </a:rPr>
              <a:t/>
            </a:r>
            <a:br>
              <a:rPr lang="fr-FR" sz="1000" b="1" dirty="0">
                <a:solidFill>
                  <a:srgbClr val="FFFFFF"/>
                </a:solidFill>
                <a:latin typeface="Segoe UI"/>
                <a:ea typeface="Times New Roman"/>
                <a:cs typeface="Arial"/>
              </a:rPr>
            </a:br>
            <a:r>
              <a:rPr lang="fr-FR" sz="800" dirty="0">
                <a:solidFill>
                  <a:srgbClr val="FFFFFF"/>
                </a:solidFill>
                <a:latin typeface="Segoe UI"/>
                <a:ea typeface="Times New Roman"/>
                <a:cs typeface="Calibri"/>
              </a:rPr>
              <a:t>52 quai de </a:t>
            </a:r>
            <a:r>
              <a:rPr lang="fr-FR" sz="800" dirty="0" err="1">
                <a:solidFill>
                  <a:srgbClr val="FFFFFF"/>
                </a:solidFill>
                <a:latin typeface="Segoe UI"/>
                <a:ea typeface="Times New Roman"/>
                <a:cs typeface="Calibri"/>
              </a:rPr>
              <a:t>Paludate</a:t>
            </a:r>
            <a:r>
              <a:rPr lang="fr-FR" sz="800" dirty="0">
                <a:solidFill>
                  <a:srgbClr val="FFFFFF"/>
                </a:solidFill>
                <a:latin typeface="Segoe UI"/>
                <a:ea typeface="Times New Roman"/>
                <a:cs typeface="Calibri"/>
              </a:rPr>
              <a:t/>
            </a:r>
            <a:br>
              <a:rPr lang="fr-FR" sz="800" dirty="0">
                <a:solidFill>
                  <a:srgbClr val="FFFFFF"/>
                </a:solidFill>
                <a:latin typeface="Segoe UI"/>
                <a:ea typeface="Times New Roman"/>
                <a:cs typeface="Calibri"/>
              </a:rPr>
            </a:br>
            <a:r>
              <a:rPr lang="fr-FR" sz="800" dirty="0">
                <a:solidFill>
                  <a:srgbClr val="FFFFFF"/>
                </a:solidFill>
                <a:latin typeface="Segoe UI"/>
                <a:ea typeface="Times New Roman"/>
                <a:cs typeface="Calibri"/>
              </a:rPr>
              <a:t>33088 Bordeaux cedex</a:t>
            </a:r>
            <a:br>
              <a:rPr lang="fr-FR" sz="800" dirty="0">
                <a:solidFill>
                  <a:srgbClr val="FFFFFF"/>
                </a:solidFill>
                <a:latin typeface="Segoe UI"/>
                <a:ea typeface="Times New Roman"/>
                <a:cs typeface="Calibri"/>
              </a:rPr>
            </a:br>
            <a:r>
              <a:rPr lang="fr-FR" sz="800" dirty="0">
                <a:solidFill>
                  <a:srgbClr val="FFFFFF"/>
                </a:solidFill>
                <a:latin typeface="Segoe UI"/>
                <a:ea typeface="Times New Roman"/>
                <a:cs typeface="Calibri"/>
              </a:rPr>
              <a:t>Tél 05 57 22 45 00</a:t>
            </a:r>
            <a:endParaRPr lang="fr-FR" sz="1100" dirty="0">
              <a:latin typeface="Book Antiqua"/>
              <a:ea typeface="Times New Roman"/>
              <a:cs typeface="Times New Roman"/>
            </a:endParaRPr>
          </a:p>
          <a:p>
            <a:pPr>
              <a:spcAft>
                <a:spcPts val="0"/>
              </a:spcAft>
              <a:defRPr/>
            </a:pPr>
            <a:r>
              <a:rPr lang="fr-FR" sz="1100" dirty="0">
                <a:latin typeface="Book Antiqua"/>
                <a:ea typeface="Times New Roman"/>
                <a:cs typeface="Times New Roman"/>
              </a:rPr>
              <a:t> </a:t>
            </a:r>
          </a:p>
          <a:p>
            <a:pPr>
              <a:lnSpc>
                <a:spcPct val="130000"/>
              </a:lnSpc>
              <a:spcAft>
                <a:spcPts val="0"/>
              </a:spcAft>
              <a:defRPr/>
            </a:pPr>
            <a:r>
              <a:rPr lang="fr-FR" sz="600" b="1" dirty="0">
                <a:solidFill>
                  <a:srgbClr val="FFFFFF"/>
                </a:solidFill>
                <a:latin typeface="Segoe UI"/>
                <a:ea typeface="Times New Roman"/>
                <a:cs typeface="Calibri"/>
              </a:rPr>
              <a:t>SAS au capital de 4 029 880 €</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312 938 483 RCS Paris</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Numéro d’identification intracommunautaire </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FR 88 312 938 483</a:t>
            </a:r>
            <a:endParaRPr lang="fr-FR" sz="1100" dirty="0">
              <a:latin typeface="Book Antiqua"/>
              <a:ea typeface="Times New Roman"/>
              <a:cs typeface="Times New Roman"/>
            </a:endParaRPr>
          </a:p>
        </p:txBody>
      </p:sp>
      <p:sp>
        <p:nvSpPr>
          <p:cNvPr id="6" name="Metz" title="Est"/>
          <p:cNvSpPr txBox="1">
            <a:spLocks noChangeArrowheads="1"/>
          </p:cNvSpPr>
          <p:nvPr userDrawn="1"/>
        </p:nvSpPr>
        <p:spPr bwMode="auto">
          <a:xfrm>
            <a:off x="3275856" y="332656"/>
            <a:ext cx="2685600"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lnSpc>
                <a:spcPct val="130000"/>
              </a:lnSpc>
              <a:spcBef>
                <a:spcPts val="1800"/>
              </a:spcBef>
              <a:spcAft>
                <a:spcPts val="0"/>
              </a:spcAft>
              <a:defRPr/>
            </a:pPr>
            <a:r>
              <a:rPr lang="fr-FR" sz="800" b="1" dirty="0">
                <a:solidFill>
                  <a:srgbClr val="FFFFFF"/>
                </a:solidFill>
                <a:latin typeface="Segoe UI"/>
                <a:ea typeface="Times New Roman"/>
                <a:cs typeface="Times New Roman"/>
              </a:rPr>
              <a:t>SECAFI</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Société d’expertise comptable inscrite </a:t>
            </a:r>
            <a:endParaRPr lang="fr-FR" sz="1100" dirty="0">
              <a:latin typeface="Book Antiqua"/>
              <a:ea typeface="Times New Roman"/>
              <a:cs typeface="Times New Roman"/>
            </a:endParaRPr>
          </a:p>
          <a:p>
            <a:pPr algn="just">
              <a:lnSpc>
                <a:spcPct val="130000"/>
              </a:lnSpc>
              <a:spcAft>
                <a:spcPts val="0"/>
              </a:spcAft>
              <a:defRPr/>
            </a:pPr>
            <a:r>
              <a:rPr lang="fr-FR" sz="800" b="0" dirty="0">
                <a:solidFill>
                  <a:srgbClr val="FFFFFF"/>
                </a:solidFill>
                <a:latin typeface="Segoe UI"/>
                <a:ea typeface="Times New Roman"/>
                <a:cs typeface="Times New Roman"/>
              </a:rPr>
              <a:t>au Tableau de l’Ordre de la région Lorraine</a:t>
            </a:r>
            <a:endParaRPr lang="fr-FR" sz="1100" b="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Cabinet agréé par le Ministère du Travail,</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habilité IPRP et membre de la FIRPS</a:t>
            </a:r>
            <a:endParaRPr lang="fr-FR" sz="1100" dirty="0">
              <a:latin typeface="Book Antiqua"/>
              <a:ea typeface="Times New Roman"/>
              <a:cs typeface="Times New Roman"/>
            </a:endParaRPr>
          </a:p>
          <a:p>
            <a:pPr>
              <a:spcAft>
                <a:spcPts val="0"/>
              </a:spcAft>
              <a:defRPr/>
            </a:pPr>
            <a:endParaRPr lang="fr-FR" sz="1000" b="1" dirty="0">
              <a:solidFill>
                <a:srgbClr val="FFFFFF"/>
              </a:solidFill>
              <a:latin typeface="Segoe UI"/>
              <a:ea typeface="Times New Roman"/>
              <a:cs typeface="Arial"/>
            </a:endParaRPr>
          </a:p>
          <a:p>
            <a:pPr>
              <a:spcAft>
                <a:spcPts val="0"/>
              </a:spcAft>
              <a:defRPr/>
            </a:pPr>
            <a:r>
              <a:rPr lang="fr-FR" sz="800" b="0" dirty="0">
                <a:solidFill>
                  <a:srgbClr val="FFFFFF"/>
                </a:solidFill>
                <a:latin typeface="Segoe UI"/>
                <a:ea typeface="Times New Roman"/>
                <a:cs typeface="Arial"/>
              </a:rPr>
              <a:t>Direction régionale Paris Nord</a:t>
            </a:r>
            <a:r>
              <a:rPr lang="fr-FR" sz="800" b="0" baseline="0" dirty="0">
                <a:solidFill>
                  <a:srgbClr val="FFFFFF"/>
                </a:solidFill>
                <a:latin typeface="Segoe UI"/>
                <a:ea typeface="Times New Roman"/>
                <a:cs typeface="Arial"/>
              </a:rPr>
              <a:t> </a:t>
            </a:r>
            <a:r>
              <a:rPr lang="fr-FR" sz="800" b="0" dirty="0">
                <a:solidFill>
                  <a:srgbClr val="FFFFFF"/>
                </a:solidFill>
                <a:latin typeface="Segoe UI"/>
                <a:ea typeface="Times New Roman"/>
                <a:cs typeface="Arial"/>
              </a:rPr>
              <a:t>Est / Bureau de Metz</a:t>
            </a:r>
            <a:r>
              <a:rPr lang="fr-FR" sz="1000" b="1" dirty="0">
                <a:solidFill>
                  <a:srgbClr val="FFFFFF"/>
                </a:solidFill>
                <a:latin typeface="Segoe UI"/>
                <a:ea typeface="Times New Roman"/>
                <a:cs typeface="Arial"/>
              </a:rPr>
              <a:t/>
            </a:r>
            <a:br>
              <a:rPr lang="fr-FR" sz="1000" b="1" dirty="0">
                <a:solidFill>
                  <a:srgbClr val="FFFFFF"/>
                </a:solidFill>
                <a:latin typeface="Segoe UI"/>
                <a:ea typeface="Times New Roman"/>
                <a:cs typeface="Arial"/>
              </a:rPr>
            </a:br>
            <a:r>
              <a:rPr lang="fr-FR" sz="800" dirty="0">
                <a:solidFill>
                  <a:srgbClr val="FFFFFF"/>
                </a:solidFill>
                <a:latin typeface="Segoe UI"/>
                <a:ea typeface="Times New Roman"/>
                <a:cs typeface="Calibri"/>
              </a:rPr>
              <a:t>8, rue Lafayette – BP 70028</a:t>
            </a:r>
            <a:br>
              <a:rPr lang="fr-FR" sz="800" dirty="0">
                <a:solidFill>
                  <a:srgbClr val="FFFFFF"/>
                </a:solidFill>
                <a:latin typeface="Segoe UI"/>
                <a:ea typeface="Times New Roman"/>
                <a:cs typeface="Calibri"/>
              </a:rPr>
            </a:br>
            <a:r>
              <a:rPr lang="fr-FR" sz="800" dirty="0">
                <a:solidFill>
                  <a:srgbClr val="FFFFFF"/>
                </a:solidFill>
                <a:latin typeface="Segoe UI"/>
                <a:ea typeface="Times New Roman"/>
                <a:cs typeface="Calibri"/>
              </a:rPr>
              <a:t>57003 Metz cedex 01</a:t>
            </a:r>
            <a:br>
              <a:rPr lang="fr-FR" sz="800" dirty="0">
                <a:solidFill>
                  <a:srgbClr val="FFFFFF"/>
                </a:solidFill>
                <a:latin typeface="Segoe UI"/>
                <a:ea typeface="Times New Roman"/>
                <a:cs typeface="Calibri"/>
              </a:rPr>
            </a:br>
            <a:r>
              <a:rPr lang="fr-FR" sz="800" dirty="0">
                <a:solidFill>
                  <a:srgbClr val="FFFFFF"/>
                </a:solidFill>
                <a:latin typeface="Segoe UI"/>
                <a:ea typeface="Times New Roman"/>
                <a:cs typeface="Calibri"/>
              </a:rPr>
              <a:t>Tél 03 87 56 20 00</a:t>
            </a:r>
            <a:endParaRPr lang="fr-FR" sz="1100" dirty="0">
              <a:latin typeface="Book Antiqua"/>
              <a:ea typeface="Times New Roman"/>
              <a:cs typeface="Times New Roman"/>
            </a:endParaRPr>
          </a:p>
          <a:p>
            <a:pPr>
              <a:spcAft>
                <a:spcPts val="0"/>
              </a:spcAft>
              <a:defRPr/>
            </a:pPr>
            <a:r>
              <a:rPr lang="fr-FR" sz="1100" dirty="0">
                <a:latin typeface="Book Antiqua"/>
                <a:ea typeface="Times New Roman"/>
                <a:cs typeface="Times New Roman"/>
              </a:rPr>
              <a:t> </a:t>
            </a:r>
          </a:p>
          <a:p>
            <a:pPr>
              <a:lnSpc>
                <a:spcPct val="130000"/>
              </a:lnSpc>
              <a:spcAft>
                <a:spcPts val="0"/>
              </a:spcAft>
              <a:defRPr/>
            </a:pPr>
            <a:r>
              <a:rPr lang="fr-FR" sz="600" b="1" dirty="0">
                <a:solidFill>
                  <a:srgbClr val="FFFFFF"/>
                </a:solidFill>
                <a:latin typeface="Segoe UI"/>
                <a:ea typeface="Times New Roman"/>
                <a:cs typeface="Calibri"/>
              </a:rPr>
              <a:t>SAS au capital de 4 029 880 €</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312 938 483 RCS Paris</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Numéro d’identification intracommunautaire </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FR 88 312 938 483</a:t>
            </a:r>
            <a:endParaRPr lang="fr-FR" sz="1100" dirty="0">
              <a:latin typeface="Book Antiqua"/>
              <a:ea typeface="Times New Roman"/>
              <a:cs typeface="Times New Roman"/>
            </a:endParaRPr>
          </a:p>
        </p:txBody>
      </p:sp>
      <p:sp>
        <p:nvSpPr>
          <p:cNvPr id="7" name="Paris" title="Ile de France"/>
          <p:cNvSpPr txBox="1">
            <a:spLocks noChangeArrowheads="1"/>
          </p:cNvSpPr>
          <p:nvPr userDrawn="1"/>
        </p:nvSpPr>
        <p:spPr bwMode="auto">
          <a:xfrm>
            <a:off x="5780375" y="316252"/>
            <a:ext cx="2685600"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lnSpc>
                <a:spcPct val="130000"/>
              </a:lnSpc>
              <a:spcBef>
                <a:spcPts val="1800"/>
              </a:spcBef>
              <a:spcAft>
                <a:spcPts val="0"/>
              </a:spcAft>
              <a:defRPr/>
            </a:pPr>
            <a:r>
              <a:rPr lang="fr-FR" sz="800" b="1" dirty="0">
                <a:solidFill>
                  <a:srgbClr val="FFFFFF"/>
                </a:solidFill>
                <a:latin typeface="Segoe UI"/>
                <a:ea typeface="Times New Roman"/>
                <a:cs typeface="Times New Roman"/>
              </a:rPr>
              <a:t>SECAFI</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Société d’expertise comptable inscrite </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au Tableau de l’Ordre de la région </a:t>
            </a:r>
            <a:r>
              <a:rPr lang="fr-FR" sz="800" b="0" dirty="0">
                <a:solidFill>
                  <a:srgbClr val="FFFFFF"/>
                </a:solidFill>
                <a:latin typeface="Segoe UI"/>
                <a:ea typeface="Times New Roman"/>
                <a:cs typeface="Times New Roman"/>
              </a:rPr>
              <a:t>Ile de France</a:t>
            </a:r>
            <a:endParaRPr lang="fr-FR" sz="1100" b="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Cabinet agréé par le Ministère du Travail,</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habilité IPRP et membre de la FIRPS</a:t>
            </a:r>
            <a:endParaRPr lang="fr-FR" sz="1100" dirty="0">
              <a:latin typeface="Book Antiqua"/>
              <a:ea typeface="Times New Roman"/>
              <a:cs typeface="Times New Roman"/>
            </a:endParaRPr>
          </a:p>
          <a:p>
            <a:pPr>
              <a:spcAft>
                <a:spcPts val="0"/>
              </a:spcAft>
              <a:defRPr/>
            </a:pPr>
            <a:endParaRPr lang="fr-FR" sz="1000" b="1" dirty="0">
              <a:solidFill>
                <a:srgbClr val="FFFFFF"/>
              </a:solidFill>
              <a:latin typeface="Segoe UI"/>
              <a:ea typeface="Times New Roman"/>
              <a:cs typeface="Arial"/>
            </a:endParaRPr>
          </a:p>
          <a:p>
            <a:pPr>
              <a:spcAft>
                <a:spcPts val="0"/>
              </a:spcAft>
              <a:defRPr/>
            </a:pPr>
            <a:r>
              <a:rPr lang="fr-FR" sz="800" b="0" dirty="0">
                <a:solidFill>
                  <a:srgbClr val="FFFFFF"/>
                </a:solidFill>
                <a:latin typeface="Segoe UI"/>
                <a:ea typeface="Times New Roman"/>
                <a:cs typeface="Arial"/>
              </a:rPr>
              <a:t>Direction régionale Paris Nord Est / Bureau</a:t>
            </a:r>
            <a:r>
              <a:rPr lang="fr-FR" sz="800" b="0" baseline="0" dirty="0">
                <a:solidFill>
                  <a:srgbClr val="FFFFFF"/>
                </a:solidFill>
                <a:latin typeface="Segoe UI"/>
                <a:ea typeface="Times New Roman"/>
                <a:cs typeface="Arial"/>
              </a:rPr>
              <a:t> de Paris</a:t>
            </a:r>
            <a:r>
              <a:rPr lang="fr-FR" sz="1000" b="1" dirty="0">
                <a:solidFill>
                  <a:srgbClr val="FFFFFF"/>
                </a:solidFill>
                <a:latin typeface="Segoe UI"/>
                <a:ea typeface="Times New Roman"/>
                <a:cs typeface="Arial"/>
              </a:rPr>
              <a:t/>
            </a:r>
            <a:br>
              <a:rPr lang="fr-FR" sz="1000" b="1" dirty="0">
                <a:solidFill>
                  <a:srgbClr val="FFFFFF"/>
                </a:solidFill>
                <a:latin typeface="Segoe UI"/>
                <a:ea typeface="Times New Roman"/>
                <a:cs typeface="Arial"/>
              </a:rPr>
            </a:br>
            <a:r>
              <a:rPr lang="fr-FR" sz="800" dirty="0">
                <a:solidFill>
                  <a:srgbClr val="FFFFFF"/>
                </a:solidFill>
                <a:latin typeface="Segoe UI"/>
                <a:ea typeface="Times New Roman"/>
                <a:cs typeface="Calibri"/>
              </a:rPr>
              <a:t>20 rue Martin Bernard</a:t>
            </a:r>
            <a:br>
              <a:rPr lang="fr-FR" sz="800" dirty="0">
                <a:solidFill>
                  <a:srgbClr val="FFFFFF"/>
                </a:solidFill>
                <a:latin typeface="Segoe UI"/>
                <a:ea typeface="Times New Roman"/>
                <a:cs typeface="Calibri"/>
              </a:rPr>
            </a:br>
            <a:r>
              <a:rPr lang="fr-FR" sz="800" dirty="0">
                <a:solidFill>
                  <a:srgbClr val="FFFFFF"/>
                </a:solidFill>
                <a:latin typeface="Segoe UI"/>
                <a:ea typeface="Times New Roman"/>
                <a:cs typeface="Calibri"/>
              </a:rPr>
              <a:t>75647 Paris Cedex 13</a:t>
            </a:r>
            <a:br>
              <a:rPr lang="fr-FR" sz="800" dirty="0">
                <a:solidFill>
                  <a:srgbClr val="FFFFFF"/>
                </a:solidFill>
                <a:latin typeface="Segoe UI"/>
                <a:ea typeface="Times New Roman"/>
                <a:cs typeface="Calibri"/>
              </a:rPr>
            </a:br>
            <a:r>
              <a:rPr lang="fr-FR" sz="800" dirty="0">
                <a:solidFill>
                  <a:srgbClr val="FFFFFF"/>
                </a:solidFill>
                <a:latin typeface="Segoe UI"/>
                <a:ea typeface="Times New Roman"/>
                <a:cs typeface="Calibri"/>
              </a:rPr>
              <a:t>Tél 01 53 62 70 00</a:t>
            </a:r>
            <a:endParaRPr lang="fr-FR" sz="1100" dirty="0">
              <a:latin typeface="Book Antiqua"/>
              <a:ea typeface="Times New Roman"/>
              <a:cs typeface="Times New Roman"/>
            </a:endParaRPr>
          </a:p>
          <a:p>
            <a:pPr>
              <a:spcAft>
                <a:spcPts val="0"/>
              </a:spcAft>
              <a:defRPr/>
            </a:pPr>
            <a:r>
              <a:rPr lang="fr-FR" sz="1100" dirty="0">
                <a:latin typeface="Book Antiqua"/>
                <a:ea typeface="Times New Roman"/>
                <a:cs typeface="Times New Roman"/>
              </a:rPr>
              <a:t> </a:t>
            </a:r>
          </a:p>
          <a:p>
            <a:pPr>
              <a:lnSpc>
                <a:spcPct val="130000"/>
              </a:lnSpc>
              <a:spcAft>
                <a:spcPts val="0"/>
              </a:spcAft>
              <a:defRPr/>
            </a:pPr>
            <a:r>
              <a:rPr lang="fr-FR" sz="600" b="1" dirty="0">
                <a:solidFill>
                  <a:srgbClr val="FFFFFF"/>
                </a:solidFill>
                <a:latin typeface="Segoe UI"/>
                <a:ea typeface="Times New Roman"/>
                <a:cs typeface="Calibri"/>
              </a:rPr>
              <a:t>SAS au capital de 4 029 880 €</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312 938 483 RCS Paris</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Numéro d’identification intracommunautaire </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FR 88 312 938 483</a:t>
            </a:r>
            <a:endParaRPr lang="fr-FR" sz="1100" dirty="0">
              <a:latin typeface="Book Antiqua"/>
              <a:ea typeface="Times New Roman"/>
              <a:cs typeface="Times New Roman"/>
            </a:endParaRPr>
          </a:p>
        </p:txBody>
      </p:sp>
      <p:sp>
        <p:nvSpPr>
          <p:cNvPr id="8" name="Toulouse" title="Midi-Pyrénées"/>
          <p:cNvSpPr txBox="1">
            <a:spLocks noChangeArrowheads="1"/>
          </p:cNvSpPr>
          <p:nvPr userDrawn="1"/>
        </p:nvSpPr>
        <p:spPr bwMode="auto">
          <a:xfrm>
            <a:off x="323857" y="2550394"/>
            <a:ext cx="2685600" cy="232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lnSpc>
                <a:spcPct val="130000"/>
              </a:lnSpc>
              <a:spcBef>
                <a:spcPts val="1800"/>
              </a:spcBef>
              <a:spcAft>
                <a:spcPts val="0"/>
              </a:spcAft>
              <a:defRPr/>
            </a:pPr>
            <a:r>
              <a:rPr lang="fr-FR" sz="800" b="1" dirty="0">
                <a:solidFill>
                  <a:srgbClr val="FFFFFF"/>
                </a:solidFill>
                <a:latin typeface="Segoe UI"/>
                <a:ea typeface="Times New Roman"/>
                <a:cs typeface="Times New Roman"/>
              </a:rPr>
              <a:t>SECAFI</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Société d’expertise comptable inscrite </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au Tableau de l’Ordre de la région</a:t>
            </a:r>
            <a:r>
              <a:rPr lang="fr-FR" sz="800" baseline="0" dirty="0">
                <a:solidFill>
                  <a:srgbClr val="FFFFFF"/>
                </a:solidFill>
                <a:latin typeface="Segoe UI"/>
                <a:ea typeface="Times New Roman"/>
                <a:cs typeface="Times New Roman"/>
              </a:rPr>
              <a:t> </a:t>
            </a:r>
            <a:r>
              <a:rPr lang="fr-FR" sz="800" b="0" dirty="0">
                <a:solidFill>
                  <a:srgbClr val="FFFFFF"/>
                </a:solidFill>
                <a:latin typeface="Segoe UI"/>
                <a:ea typeface="Times New Roman"/>
                <a:cs typeface="Times New Roman"/>
              </a:rPr>
              <a:t>Midi-Pyrénées</a:t>
            </a:r>
            <a:endParaRPr lang="fr-FR" sz="1100" b="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Cabinet agréé par le Ministère du Travail,</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habilité IPRP et membre de la FIRPS</a:t>
            </a:r>
          </a:p>
          <a:p>
            <a:pPr algn="just">
              <a:lnSpc>
                <a:spcPct val="130000"/>
              </a:lnSpc>
              <a:spcAft>
                <a:spcPts val="0"/>
              </a:spcAft>
              <a:defRPr/>
            </a:pPr>
            <a:endParaRPr lang="fr-FR" sz="1100" dirty="0">
              <a:latin typeface="Book Antiqua"/>
              <a:ea typeface="Times New Roman"/>
              <a:cs typeface="Times New Roman"/>
            </a:endParaRPr>
          </a:p>
          <a:p>
            <a:pPr>
              <a:spcAft>
                <a:spcPts val="0"/>
              </a:spcAft>
              <a:defRPr/>
            </a:pPr>
            <a:r>
              <a:rPr lang="fr-FR" sz="800" b="0" dirty="0">
                <a:solidFill>
                  <a:srgbClr val="FFFFFF"/>
                </a:solidFill>
                <a:latin typeface="Segoe UI"/>
                <a:ea typeface="Times New Roman"/>
                <a:cs typeface="Arial"/>
              </a:rPr>
              <a:t>Direction régionale Grand Ouest / Bureau de Toulouse</a:t>
            </a:r>
            <a:r>
              <a:rPr lang="fr-FR" sz="1000" b="1" dirty="0">
                <a:solidFill>
                  <a:srgbClr val="FFFFFF"/>
                </a:solidFill>
                <a:latin typeface="Segoe UI"/>
                <a:ea typeface="Times New Roman"/>
                <a:cs typeface="Arial"/>
              </a:rPr>
              <a:t/>
            </a:r>
            <a:br>
              <a:rPr lang="fr-FR" sz="1000" b="1" dirty="0">
                <a:solidFill>
                  <a:srgbClr val="FFFFFF"/>
                </a:solidFill>
                <a:latin typeface="Segoe UI"/>
                <a:ea typeface="Times New Roman"/>
                <a:cs typeface="Arial"/>
              </a:rPr>
            </a:br>
            <a:r>
              <a:rPr lang="fr-FR" sz="800" dirty="0">
                <a:solidFill>
                  <a:srgbClr val="FFFFFF"/>
                </a:solidFill>
                <a:latin typeface="Segoe UI"/>
                <a:ea typeface="Times New Roman"/>
                <a:cs typeface="Calibri"/>
              </a:rPr>
              <a:t>55, boulevard de l’Embouchure – Central Parc Bât C </a:t>
            </a:r>
            <a:br>
              <a:rPr lang="fr-FR" sz="800" dirty="0">
                <a:solidFill>
                  <a:srgbClr val="FFFFFF"/>
                </a:solidFill>
                <a:latin typeface="Segoe UI"/>
                <a:ea typeface="Times New Roman"/>
                <a:cs typeface="Calibri"/>
              </a:rPr>
            </a:br>
            <a:r>
              <a:rPr lang="fr-FR" sz="800" dirty="0">
                <a:solidFill>
                  <a:srgbClr val="FFFFFF"/>
                </a:solidFill>
                <a:latin typeface="Segoe UI"/>
                <a:ea typeface="Times New Roman"/>
                <a:cs typeface="Calibri"/>
              </a:rPr>
              <a:t>BP 72081 - 31019 Toulouse cedex 2</a:t>
            </a:r>
            <a:br>
              <a:rPr lang="fr-FR" sz="800" dirty="0">
                <a:solidFill>
                  <a:srgbClr val="FFFFFF"/>
                </a:solidFill>
                <a:latin typeface="Segoe UI"/>
                <a:ea typeface="Times New Roman"/>
                <a:cs typeface="Calibri"/>
              </a:rPr>
            </a:br>
            <a:r>
              <a:rPr lang="fr-FR" sz="800" dirty="0">
                <a:solidFill>
                  <a:srgbClr val="FFFFFF"/>
                </a:solidFill>
                <a:latin typeface="Segoe UI"/>
                <a:ea typeface="Times New Roman"/>
                <a:cs typeface="Calibri"/>
              </a:rPr>
              <a:t>Tél 05 62 72 36 00</a:t>
            </a:r>
            <a:endParaRPr lang="fr-FR" sz="1100" dirty="0">
              <a:latin typeface="Book Antiqua"/>
              <a:ea typeface="Times New Roman"/>
              <a:cs typeface="Times New Roman"/>
            </a:endParaRPr>
          </a:p>
          <a:p>
            <a:pPr>
              <a:spcAft>
                <a:spcPts val="0"/>
              </a:spcAft>
              <a:defRPr/>
            </a:pPr>
            <a:r>
              <a:rPr lang="fr-FR" sz="1100" dirty="0">
                <a:latin typeface="Book Antiqua"/>
                <a:ea typeface="Times New Roman"/>
                <a:cs typeface="Times New Roman"/>
              </a:rPr>
              <a:t> </a:t>
            </a:r>
          </a:p>
          <a:p>
            <a:pPr>
              <a:lnSpc>
                <a:spcPct val="130000"/>
              </a:lnSpc>
              <a:spcAft>
                <a:spcPts val="0"/>
              </a:spcAft>
              <a:defRPr/>
            </a:pPr>
            <a:r>
              <a:rPr lang="fr-FR" sz="600" b="1" dirty="0">
                <a:solidFill>
                  <a:srgbClr val="FFFFFF"/>
                </a:solidFill>
                <a:latin typeface="Segoe UI"/>
                <a:ea typeface="Times New Roman"/>
                <a:cs typeface="Calibri"/>
              </a:rPr>
              <a:t>SAS au capital de 4 029 880 €</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312 938 483 RCS Paris</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Numéro d’identification intracommunautaire </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FR 88 312 938 483</a:t>
            </a:r>
            <a:endParaRPr lang="fr-FR" sz="1100" dirty="0">
              <a:latin typeface="Book Antiqua"/>
              <a:ea typeface="Times New Roman"/>
              <a:cs typeface="Times New Roman"/>
            </a:endParaRPr>
          </a:p>
        </p:txBody>
      </p:sp>
      <p:sp>
        <p:nvSpPr>
          <p:cNvPr id="9" name="Lille" title="Nord"/>
          <p:cNvSpPr txBox="1">
            <a:spLocks noChangeArrowheads="1"/>
          </p:cNvSpPr>
          <p:nvPr userDrawn="1"/>
        </p:nvSpPr>
        <p:spPr bwMode="auto">
          <a:xfrm>
            <a:off x="3275856" y="2535388"/>
            <a:ext cx="2685600" cy="2276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lnSpc>
                <a:spcPct val="130000"/>
              </a:lnSpc>
              <a:spcBef>
                <a:spcPts val="1800"/>
              </a:spcBef>
              <a:spcAft>
                <a:spcPts val="0"/>
              </a:spcAft>
              <a:defRPr/>
            </a:pPr>
            <a:r>
              <a:rPr lang="fr-FR" sz="800" b="1" dirty="0">
                <a:solidFill>
                  <a:srgbClr val="FFFFFF"/>
                </a:solidFill>
                <a:latin typeface="Segoe UI"/>
                <a:ea typeface="Times New Roman"/>
                <a:cs typeface="Times New Roman"/>
              </a:rPr>
              <a:t>SECAFI</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Société d’expertise comptable inscrite </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au Tableau de l’Ordre de la région </a:t>
            </a:r>
          </a:p>
          <a:p>
            <a:pPr algn="just">
              <a:lnSpc>
                <a:spcPct val="130000"/>
              </a:lnSpc>
              <a:spcAft>
                <a:spcPts val="0"/>
              </a:spcAft>
              <a:defRPr/>
            </a:pPr>
            <a:r>
              <a:rPr lang="fr-FR" sz="800" b="0" dirty="0">
                <a:solidFill>
                  <a:srgbClr val="FFFFFF"/>
                </a:solidFill>
                <a:latin typeface="Segoe UI"/>
                <a:ea typeface="Times New Roman"/>
                <a:cs typeface="Times New Roman"/>
              </a:rPr>
              <a:t>Nord Pas de Calais</a:t>
            </a:r>
            <a:endParaRPr lang="fr-FR" sz="1100" b="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Cabinet agréé par le Ministère du Travail,</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habilité IPRP et membre de la FIRPS</a:t>
            </a:r>
            <a:endParaRPr lang="fr-FR" sz="1100" dirty="0">
              <a:latin typeface="Book Antiqua"/>
              <a:ea typeface="Times New Roman"/>
              <a:cs typeface="Times New Roman"/>
            </a:endParaRPr>
          </a:p>
          <a:p>
            <a:pPr>
              <a:spcAft>
                <a:spcPts val="0"/>
              </a:spcAft>
              <a:defRPr/>
            </a:pPr>
            <a:endParaRPr lang="fr-FR" sz="1000" b="1" dirty="0">
              <a:solidFill>
                <a:srgbClr val="FFFFFF"/>
              </a:solidFill>
              <a:latin typeface="Segoe UI"/>
              <a:ea typeface="Times New Roman"/>
              <a:cs typeface="Arial"/>
            </a:endParaRPr>
          </a:p>
          <a:p>
            <a:pPr>
              <a:spcAft>
                <a:spcPts val="0"/>
              </a:spcAft>
              <a:defRPr/>
            </a:pPr>
            <a:r>
              <a:rPr lang="fr-FR" sz="800" b="0" dirty="0">
                <a:solidFill>
                  <a:srgbClr val="FFFFFF"/>
                </a:solidFill>
                <a:latin typeface="Segoe UI"/>
                <a:ea typeface="Times New Roman"/>
                <a:cs typeface="Arial"/>
              </a:rPr>
              <a:t>Direction régionale Paris</a:t>
            </a:r>
            <a:r>
              <a:rPr lang="fr-FR" sz="800" b="0" baseline="0" dirty="0">
                <a:solidFill>
                  <a:srgbClr val="FFFFFF"/>
                </a:solidFill>
                <a:latin typeface="Segoe UI"/>
                <a:ea typeface="Times New Roman"/>
                <a:cs typeface="Arial"/>
              </a:rPr>
              <a:t> Nord Est / Bureau de Lille</a:t>
            </a:r>
            <a:r>
              <a:rPr lang="fr-FR" sz="1000" b="1" dirty="0">
                <a:solidFill>
                  <a:srgbClr val="FFFFFF"/>
                </a:solidFill>
                <a:latin typeface="Segoe UI"/>
                <a:ea typeface="Times New Roman"/>
                <a:cs typeface="Arial"/>
              </a:rPr>
              <a:t/>
            </a:r>
            <a:br>
              <a:rPr lang="fr-FR" sz="1000" b="1" dirty="0">
                <a:solidFill>
                  <a:srgbClr val="FFFFFF"/>
                </a:solidFill>
                <a:latin typeface="Segoe UI"/>
                <a:ea typeface="Times New Roman"/>
                <a:cs typeface="Arial"/>
              </a:rPr>
            </a:br>
            <a:r>
              <a:rPr lang="fr-FR" sz="800" dirty="0">
                <a:solidFill>
                  <a:srgbClr val="FFFFFF"/>
                </a:solidFill>
                <a:latin typeface="Segoe UI"/>
                <a:ea typeface="Times New Roman"/>
                <a:cs typeface="Calibri"/>
              </a:rPr>
              <a:t>28, Place de la Gare</a:t>
            </a:r>
            <a:br>
              <a:rPr lang="fr-FR" sz="800" dirty="0">
                <a:solidFill>
                  <a:srgbClr val="FFFFFF"/>
                </a:solidFill>
                <a:latin typeface="Segoe UI"/>
                <a:ea typeface="Times New Roman"/>
                <a:cs typeface="Calibri"/>
              </a:rPr>
            </a:br>
            <a:r>
              <a:rPr lang="fr-FR" sz="800" dirty="0">
                <a:solidFill>
                  <a:srgbClr val="FFFFFF"/>
                </a:solidFill>
                <a:latin typeface="Segoe UI"/>
                <a:ea typeface="Times New Roman"/>
                <a:cs typeface="Calibri"/>
              </a:rPr>
              <a:t>59042 Lille cedex</a:t>
            </a:r>
            <a:br>
              <a:rPr lang="fr-FR" sz="800" dirty="0">
                <a:solidFill>
                  <a:srgbClr val="FFFFFF"/>
                </a:solidFill>
                <a:latin typeface="Segoe UI"/>
                <a:ea typeface="Times New Roman"/>
                <a:cs typeface="Calibri"/>
              </a:rPr>
            </a:br>
            <a:r>
              <a:rPr lang="fr-FR" sz="800" dirty="0">
                <a:solidFill>
                  <a:srgbClr val="FFFFFF"/>
                </a:solidFill>
                <a:latin typeface="Segoe UI"/>
                <a:ea typeface="Times New Roman"/>
                <a:cs typeface="Calibri"/>
              </a:rPr>
              <a:t>Tél 03 20 14 64 64 </a:t>
            </a:r>
          </a:p>
          <a:p>
            <a:pPr>
              <a:spcAft>
                <a:spcPts val="0"/>
              </a:spcAft>
              <a:defRPr/>
            </a:pPr>
            <a:r>
              <a:rPr lang="fr-FR" sz="1100" dirty="0">
                <a:latin typeface="Book Antiqua"/>
                <a:ea typeface="Times New Roman"/>
                <a:cs typeface="Times New Roman"/>
              </a:rPr>
              <a:t> </a:t>
            </a:r>
          </a:p>
          <a:p>
            <a:pPr>
              <a:lnSpc>
                <a:spcPct val="130000"/>
              </a:lnSpc>
              <a:spcAft>
                <a:spcPts val="0"/>
              </a:spcAft>
              <a:defRPr/>
            </a:pPr>
            <a:r>
              <a:rPr lang="fr-FR" sz="600" b="1" dirty="0">
                <a:solidFill>
                  <a:srgbClr val="FFFFFF"/>
                </a:solidFill>
                <a:latin typeface="Segoe UI"/>
                <a:ea typeface="Times New Roman"/>
                <a:cs typeface="Calibri"/>
              </a:rPr>
              <a:t>SAS au capital de 4 029 880 €</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312 938 483 RCS Paris</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Numéro d’identification intracommunautaire </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FR 88 312 938 483</a:t>
            </a:r>
            <a:endParaRPr lang="fr-FR" sz="1100" dirty="0">
              <a:latin typeface="Book Antiqua"/>
              <a:ea typeface="Times New Roman"/>
              <a:cs typeface="Times New Roman"/>
            </a:endParaRPr>
          </a:p>
        </p:txBody>
      </p:sp>
      <p:sp>
        <p:nvSpPr>
          <p:cNvPr id="10" name="Nantes" title="Ouest"/>
          <p:cNvSpPr txBox="1">
            <a:spLocks noChangeArrowheads="1"/>
          </p:cNvSpPr>
          <p:nvPr userDrawn="1"/>
        </p:nvSpPr>
        <p:spPr bwMode="auto">
          <a:xfrm>
            <a:off x="5837122" y="2611777"/>
            <a:ext cx="2685600"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lnSpc>
                <a:spcPct val="130000"/>
              </a:lnSpc>
              <a:spcBef>
                <a:spcPts val="1800"/>
              </a:spcBef>
              <a:spcAft>
                <a:spcPts val="0"/>
              </a:spcAft>
              <a:defRPr/>
            </a:pPr>
            <a:r>
              <a:rPr lang="fr-FR" sz="800" b="1" dirty="0">
                <a:solidFill>
                  <a:srgbClr val="FFFFFF"/>
                </a:solidFill>
                <a:latin typeface="Segoe UI"/>
                <a:ea typeface="Times New Roman"/>
                <a:cs typeface="Times New Roman"/>
              </a:rPr>
              <a:t>SECAFI</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Société d’expertise comptable inscrite </a:t>
            </a:r>
            <a:endParaRPr lang="fr-FR" sz="1100" dirty="0">
              <a:latin typeface="Book Antiqua"/>
              <a:ea typeface="Times New Roman"/>
              <a:cs typeface="Times New Roman"/>
            </a:endParaRPr>
          </a:p>
          <a:p>
            <a:pPr algn="just">
              <a:lnSpc>
                <a:spcPct val="130000"/>
              </a:lnSpc>
              <a:spcAft>
                <a:spcPts val="0"/>
              </a:spcAft>
              <a:defRPr/>
            </a:pPr>
            <a:r>
              <a:rPr lang="fr-FR" sz="800" b="0" dirty="0">
                <a:solidFill>
                  <a:srgbClr val="FFFFFF"/>
                </a:solidFill>
                <a:latin typeface="Segoe UI"/>
                <a:ea typeface="Times New Roman"/>
                <a:cs typeface="Times New Roman"/>
              </a:rPr>
              <a:t>au Tableau de l’Ordre de la région Pays de Loire</a:t>
            </a:r>
            <a:endParaRPr lang="fr-FR" sz="1100" b="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Cabinet agréé par le Ministère du Travail,</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habilité IPRP et membre de la FIRPS</a:t>
            </a:r>
            <a:endParaRPr lang="fr-FR" sz="1100" dirty="0">
              <a:latin typeface="Book Antiqua"/>
              <a:ea typeface="Times New Roman"/>
              <a:cs typeface="Times New Roman"/>
            </a:endParaRPr>
          </a:p>
          <a:p>
            <a:pPr>
              <a:spcAft>
                <a:spcPts val="0"/>
              </a:spcAft>
              <a:defRPr/>
            </a:pPr>
            <a:endParaRPr lang="fr-FR" sz="1000" b="1" dirty="0">
              <a:solidFill>
                <a:srgbClr val="FFFFFF"/>
              </a:solidFill>
              <a:latin typeface="Segoe UI"/>
              <a:ea typeface="Times New Roman"/>
              <a:cs typeface="Arial"/>
            </a:endParaRPr>
          </a:p>
          <a:p>
            <a:pPr>
              <a:spcAft>
                <a:spcPts val="0"/>
              </a:spcAft>
              <a:defRPr/>
            </a:pPr>
            <a:r>
              <a:rPr lang="fr-FR" sz="800" b="0" dirty="0">
                <a:solidFill>
                  <a:srgbClr val="FFFFFF"/>
                </a:solidFill>
                <a:latin typeface="Segoe UI"/>
                <a:ea typeface="Times New Roman"/>
                <a:cs typeface="Arial"/>
              </a:rPr>
              <a:t>Direction régionale Grand Ouest / Bureau de Nantes</a:t>
            </a:r>
            <a:r>
              <a:rPr lang="fr-FR" sz="1000" b="1" dirty="0">
                <a:solidFill>
                  <a:srgbClr val="FFFFFF"/>
                </a:solidFill>
                <a:latin typeface="Segoe UI"/>
                <a:ea typeface="Times New Roman"/>
                <a:cs typeface="Arial"/>
              </a:rPr>
              <a:t/>
            </a:r>
            <a:br>
              <a:rPr lang="fr-FR" sz="1000" b="1" dirty="0">
                <a:solidFill>
                  <a:srgbClr val="FFFFFF"/>
                </a:solidFill>
                <a:latin typeface="Segoe UI"/>
                <a:ea typeface="Times New Roman"/>
                <a:cs typeface="Arial"/>
              </a:rPr>
            </a:br>
            <a:r>
              <a:rPr lang="fr-FR" sz="800" dirty="0">
                <a:solidFill>
                  <a:srgbClr val="FFFFFF"/>
                </a:solidFill>
                <a:latin typeface="Segoe UI"/>
                <a:ea typeface="Times New Roman"/>
                <a:cs typeface="Calibri"/>
              </a:rPr>
              <a:t>9, rue Eugène Orieux</a:t>
            </a:r>
            <a:br>
              <a:rPr lang="fr-FR" sz="800" dirty="0">
                <a:solidFill>
                  <a:srgbClr val="FFFFFF"/>
                </a:solidFill>
                <a:latin typeface="Segoe UI"/>
                <a:ea typeface="Times New Roman"/>
                <a:cs typeface="Calibri"/>
              </a:rPr>
            </a:br>
            <a:r>
              <a:rPr lang="fr-FR" sz="800" dirty="0">
                <a:solidFill>
                  <a:srgbClr val="FFFFFF"/>
                </a:solidFill>
                <a:latin typeface="Segoe UI"/>
                <a:ea typeface="Times New Roman"/>
                <a:cs typeface="Calibri"/>
              </a:rPr>
              <a:t>44400 REZÉ</a:t>
            </a:r>
            <a:br>
              <a:rPr lang="fr-FR" sz="800" dirty="0">
                <a:solidFill>
                  <a:srgbClr val="FFFFFF"/>
                </a:solidFill>
                <a:latin typeface="Segoe UI"/>
                <a:ea typeface="Times New Roman"/>
                <a:cs typeface="Calibri"/>
              </a:rPr>
            </a:br>
            <a:r>
              <a:rPr lang="fr-FR" sz="800" dirty="0">
                <a:solidFill>
                  <a:srgbClr val="FFFFFF"/>
                </a:solidFill>
                <a:latin typeface="Segoe UI"/>
                <a:ea typeface="Times New Roman"/>
                <a:cs typeface="Calibri"/>
              </a:rPr>
              <a:t>Tél 02 40 80 24 00</a:t>
            </a:r>
            <a:endParaRPr lang="fr-FR" sz="1100" dirty="0">
              <a:latin typeface="Book Antiqua"/>
              <a:ea typeface="Times New Roman"/>
              <a:cs typeface="Times New Roman"/>
            </a:endParaRPr>
          </a:p>
          <a:p>
            <a:pPr>
              <a:spcAft>
                <a:spcPts val="0"/>
              </a:spcAft>
              <a:defRPr/>
            </a:pPr>
            <a:r>
              <a:rPr lang="fr-FR" sz="1100" dirty="0">
                <a:latin typeface="Book Antiqua"/>
                <a:ea typeface="Times New Roman"/>
                <a:cs typeface="Times New Roman"/>
              </a:rPr>
              <a:t> </a:t>
            </a:r>
          </a:p>
          <a:p>
            <a:pPr>
              <a:lnSpc>
                <a:spcPct val="130000"/>
              </a:lnSpc>
              <a:spcAft>
                <a:spcPts val="0"/>
              </a:spcAft>
              <a:defRPr/>
            </a:pPr>
            <a:r>
              <a:rPr lang="fr-FR" sz="600" b="1" dirty="0">
                <a:solidFill>
                  <a:srgbClr val="FFFFFF"/>
                </a:solidFill>
                <a:latin typeface="Segoe UI"/>
                <a:ea typeface="Times New Roman"/>
                <a:cs typeface="Calibri"/>
              </a:rPr>
              <a:t>SAS au capital de 4 029 880 €</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312 938 483 RCS Paris</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Numéro d’identification intracommunautaire </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FR 88 312 938 483</a:t>
            </a:r>
            <a:endParaRPr lang="fr-FR" sz="1100" dirty="0">
              <a:latin typeface="Book Antiqua"/>
              <a:ea typeface="Times New Roman"/>
              <a:cs typeface="Times New Roman"/>
            </a:endParaRPr>
          </a:p>
        </p:txBody>
      </p:sp>
      <p:sp>
        <p:nvSpPr>
          <p:cNvPr id="11" name="Lyon" title="Rhône-Alpes"/>
          <p:cNvSpPr txBox="1">
            <a:spLocks noChangeArrowheads="1"/>
          </p:cNvSpPr>
          <p:nvPr userDrawn="1"/>
        </p:nvSpPr>
        <p:spPr bwMode="auto">
          <a:xfrm>
            <a:off x="323528" y="4973790"/>
            <a:ext cx="2685600" cy="2131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lnSpc>
                <a:spcPct val="130000"/>
              </a:lnSpc>
              <a:spcBef>
                <a:spcPts val="1800"/>
              </a:spcBef>
              <a:spcAft>
                <a:spcPts val="0"/>
              </a:spcAft>
              <a:defRPr/>
            </a:pPr>
            <a:r>
              <a:rPr lang="fr-FR" sz="800" b="1" dirty="0">
                <a:solidFill>
                  <a:srgbClr val="FFFFFF"/>
                </a:solidFill>
                <a:latin typeface="Segoe UI"/>
                <a:ea typeface="Times New Roman"/>
                <a:cs typeface="Times New Roman"/>
              </a:rPr>
              <a:t>SECAFI</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Société d’expertise comptable inscrite </a:t>
            </a:r>
            <a:endParaRPr lang="fr-FR" sz="1100" dirty="0">
              <a:latin typeface="Book Antiqua"/>
              <a:ea typeface="Times New Roman"/>
              <a:cs typeface="Times New Roman"/>
            </a:endParaRPr>
          </a:p>
          <a:p>
            <a:pPr algn="just">
              <a:lnSpc>
                <a:spcPct val="130000"/>
              </a:lnSpc>
              <a:spcAft>
                <a:spcPts val="0"/>
              </a:spcAft>
              <a:defRPr/>
            </a:pPr>
            <a:r>
              <a:rPr lang="fr-FR" sz="800" b="0" dirty="0">
                <a:solidFill>
                  <a:srgbClr val="FFFFFF"/>
                </a:solidFill>
                <a:latin typeface="Segoe UI"/>
                <a:ea typeface="Times New Roman"/>
                <a:cs typeface="Times New Roman"/>
              </a:rPr>
              <a:t>au Tableau de l’Ordre de la région Rhône-Alpes</a:t>
            </a:r>
            <a:endParaRPr lang="fr-FR" sz="1100" b="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Cabinet agréé par le Ministère du Travail,</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habilité IPRP et membre de la FIRPS</a:t>
            </a:r>
            <a:endParaRPr lang="fr-FR" sz="1100" dirty="0">
              <a:latin typeface="Book Antiqua"/>
              <a:ea typeface="Times New Roman"/>
              <a:cs typeface="Times New Roman"/>
            </a:endParaRPr>
          </a:p>
          <a:p>
            <a:pPr>
              <a:spcAft>
                <a:spcPts val="0"/>
              </a:spcAft>
              <a:defRPr/>
            </a:pPr>
            <a:endParaRPr lang="fr-FR" sz="1000" b="1" dirty="0">
              <a:solidFill>
                <a:srgbClr val="FFFFFF"/>
              </a:solidFill>
              <a:latin typeface="Segoe UI"/>
              <a:ea typeface="Times New Roman"/>
              <a:cs typeface="Arial"/>
            </a:endParaRPr>
          </a:p>
          <a:p>
            <a:pPr>
              <a:spcAft>
                <a:spcPts val="0"/>
              </a:spcAft>
              <a:defRPr/>
            </a:pPr>
            <a:r>
              <a:rPr lang="fr-FR" sz="800" b="0" dirty="0">
                <a:solidFill>
                  <a:srgbClr val="FFFFFF"/>
                </a:solidFill>
                <a:latin typeface="Segoe UI"/>
                <a:ea typeface="Times New Roman"/>
                <a:cs typeface="Arial"/>
              </a:rPr>
              <a:t>Direction régionale Sud Est / Bureau de Lyon</a:t>
            </a:r>
          </a:p>
          <a:p>
            <a:pPr>
              <a:spcAft>
                <a:spcPts val="0"/>
              </a:spcAft>
              <a:defRPr/>
            </a:pPr>
            <a:r>
              <a:rPr lang="fr-FR" sz="800" dirty="0">
                <a:solidFill>
                  <a:srgbClr val="FFFFFF"/>
                </a:solidFill>
                <a:latin typeface="Segoe UI"/>
                <a:ea typeface="Times New Roman"/>
                <a:cs typeface="Calibri"/>
              </a:rPr>
              <a:t>Immeuble Le Green</a:t>
            </a:r>
            <a:br>
              <a:rPr lang="fr-FR" sz="800" dirty="0">
                <a:solidFill>
                  <a:srgbClr val="FFFFFF"/>
                </a:solidFill>
                <a:latin typeface="Segoe UI"/>
                <a:ea typeface="Times New Roman"/>
                <a:cs typeface="Calibri"/>
              </a:rPr>
            </a:br>
            <a:r>
              <a:rPr lang="fr-FR" sz="800" dirty="0">
                <a:solidFill>
                  <a:srgbClr val="FFFFFF"/>
                </a:solidFill>
                <a:latin typeface="Segoe UI"/>
                <a:ea typeface="Times New Roman"/>
                <a:cs typeface="Calibri"/>
              </a:rPr>
              <a:t>241, rue Garibaldi – 69003 Lyon</a:t>
            </a:r>
            <a:br>
              <a:rPr lang="fr-FR" sz="800" dirty="0">
                <a:solidFill>
                  <a:srgbClr val="FFFFFF"/>
                </a:solidFill>
                <a:latin typeface="Segoe UI"/>
                <a:ea typeface="Times New Roman"/>
                <a:cs typeface="Calibri"/>
              </a:rPr>
            </a:br>
            <a:r>
              <a:rPr lang="fr-FR" sz="800" dirty="0">
                <a:solidFill>
                  <a:srgbClr val="FFFFFF"/>
                </a:solidFill>
                <a:latin typeface="Segoe UI"/>
                <a:ea typeface="Times New Roman"/>
                <a:cs typeface="Calibri"/>
              </a:rPr>
              <a:t>Tél 04 78 63 60 63</a:t>
            </a:r>
            <a:endParaRPr lang="fr-FR" sz="1100" dirty="0">
              <a:latin typeface="Book Antiqua"/>
              <a:ea typeface="Times New Roman"/>
              <a:cs typeface="Times New Roman"/>
            </a:endParaRPr>
          </a:p>
          <a:p>
            <a:pPr>
              <a:spcAft>
                <a:spcPts val="0"/>
              </a:spcAft>
              <a:defRPr/>
            </a:pPr>
            <a:r>
              <a:rPr lang="fr-FR" sz="1100" dirty="0">
                <a:latin typeface="Book Antiqua"/>
                <a:ea typeface="Times New Roman"/>
                <a:cs typeface="Times New Roman"/>
              </a:rPr>
              <a:t> </a:t>
            </a:r>
          </a:p>
          <a:p>
            <a:pPr>
              <a:lnSpc>
                <a:spcPct val="130000"/>
              </a:lnSpc>
              <a:spcAft>
                <a:spcPts val="0"/>
              </a:spcAft>
              <a:defRPr/>
            </a:pPr>
            <a:r>
              <a:rPr lang="fr-FR" sz="600" b="1" dirty="0">
                <a:solidFill>
                  <a:srgbClr val="FFFFFF"/>
                </a:solidFill>
                <a:latin typeface="Segoe UI"/>
                <a:ea typeface="Times New Roman"/>
                <a:cs typeface="Calibri"/>
              </a:rPr>
              <a:t>SAS au capital de 4 029 880 €</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312 938 483 RCS Paris</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Numéro d’identification intracommunautaire </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FR 88 312 938 483</a:t>
            </a:r>
            <a:endParaRPr lang="fr-FR" sz="1100" dirty="0">
              <a:latin typeface="Book Antiqua"/>
              <a:ea typeface="Times New Roman"/>
              <a:cs typeface="Times New Roman"/>
            </a:endParaRPr>
          </a:p>
        </p:txBody>
      </p:sp>
      <p:sp>
        <p:nvSpPr>
          <p:cNvPr id="12" name="Marseille" title="Sud"/>
          <p:cNvSpPr txBox="1">
            <a:spLocks noChangeArrowheads="1"/>
          </p:cNvSpPr>
          <p:nvPr userDrawn="1"/>
        </p:nvSpPr>
        <p:spPr bwMode="auto">
          <a:xfrm>
            <a:off x="3275856" y="4877290"/>
            <a:ext cx="2685600" cy="2158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lnSpc>
                <a:spcPct val="130000"/>
              </a:lnSpc>
              <a:spcBef>
                <a:spcPts val="1800"/>
              </a:spcBef>
              <a:spcAft>
                <a:spcPts val="0"/>
              </a:spcAft>
              <a:defRPr/>
            </a:pPr>
            <a:r>
              <a:rPr lang="fr-FR" sz="800" b="1" dirty="0">
                <a:solidFill>
                  <a:srgbClr val="FFFFFF"/>
                </a:solidFill>
                <a:latin typeface="Segoe UI"/>
                <a:ea typeface="Times New Roman"/>
                <a:cs typeface="Times New Roman"/>
              </a:rPr>
              <a:t>SECAFI</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Société d’expertise comptable inscrite </a:t>
            </a:r>
            <a:endParaRPr lang="fr-FR" sz="1100" dirty="0">
              <a:latin typeface="Book Antiqua"/>
              <a:ea typeface="Times New Roman"/>
              <a:cs typeface="Times New Roman"/>
            </a:endParaRPr>
          </a:p>
          <a:p>
            <a:pPr algn="just">
              <a:lnSpc>
                <a:spcPct val="130000"/>
              </a:lnSpc>
              <a:spcAft>
                <a:spcPts val="0"/>
              </a:spcAft>
              <a:defRPr/>
            </a:pPr>
            <a:r>
              <a:rPr lang="fr-FR" sz="800" b="0" dirty="0">
                <a:solidFill>
                  <a:srgbClr val="FFFFFF"/>
                </a:solidFill>
                <a:latin typeface="Segoe UI"/>
                <a:ea typeface="Times New Roman"/>
                <a:cs typeface="Times New Roman"/>
              </a:rPr>
              <a:t>au Tableau de l’Ordre de la région PACA</a:t>
            </a:r>
            <a:endParaRPr lang="fr-FR" sz="1100" b="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Cabinet agréé par le Ministère du Travail,</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habilité IPRP et membre de la FIRPS</a:t>
            </a:r>
            <a:endParaRPr lang="fr-FR" sz="1100" dirty="0">
              <a:latin typeface="Book Antiqua"/>
              <a:ea typeface="Times New Roman"/>
              <a:cs typeface="Times New Roman"/>
            </a:endParaRPr>
          </a:p>
          <a:p>
            <a:pPr>
              <a:spcAft>
                <a:spcPts val="0"/>
              </a:spcAft>
              <a:defRPr/>
            </a:pPr>
            <a:endParaRPr lang="fr-FR" sz="1000" b="1" dirty="0">
              <a:solidFill>
                <a:srgbClr val="FFFFFF"/>
              </a:solidFill>
              <a:latin typeface="Segoe UI"/>
              <a:ea typeface="Times New Roman"/>
              <a:cs typeface="Arial"/>
            </a:endParaRPr>
          </a:p>
          <a:p>
            <a:pPr>
              <a:spcAft>
                <a:spcPts val="0"/>
              </a:spcAft>
              <a:defRPr/>
            </a:pPr>
            <a:r>
              <a:rPr lang="fr-FR" sz="800" b="0" dirty="0">
                <a:solidFill>
                  <a:srgbClr val="FFFFFF"/>
                </a:solidFill>
                <a:latin typeface="Segoe UI"/>
                <a:ea typeface="Times New Roman"/>
                <a:cs typeface="Arial"/>
              </a:rPr>
              <a:t>Direction régionale Sud Est / Bureau de Marseille</a:t>
            </a:r>
            <a:r>
              <a:rPr lang="fr-FR" sz="1000" b="1" dirty="0">
                <a:solidFill>
                  <a:srgbClr val="FFFFFF"/>
                </a:solidFill>
                <a:latin typeface="Segoe UI"/>
                <a:ea typeface="Times New Roman"/>
                <a:cs typeface="Arial"/>
              </a:rPr>
              <a:t/>
            </a:r>
            <a:br>
              <a:rPr lang="fr-FR" sz="1000" b="1" dirty="0">
                <a:solidFill>
                  <a:srgbClr val="FFFFFF"/>
                </a:solidFill>
                <a:latin typeface="Segoe UI"/>
                <a:ea typeface="Times New Roman"/>
                <a:cs typeface="Arial"/>
              </a:rPr>
            </a:br>
            <a:r>
              <a:rPr lang="fr-FR" sz="800" dirty="0">
                <a:solidFill>
                  <a:srgbClr val="FFFFFF"/>
                </a:solidFill>
                <a:latin typeface="Segoe UI"/>
                <a:ea typeface="Times New Roman"/>
                <a:cs typeface="Calibri"/>
              </a:rPr>
              <a:t>Technopole de Château Gombert – Les Baronnies</a:t>
            </a:r>
            <a:br>
              <a:rPr lang="fr-FR" sz="800" dirty="0">
                <a:solidFill>
                  <a:srgbClr val="FFFFFF"/>
                </a:solidFill>
                <a:latin typeface="Segoe UI"/>
                <a:ea typeface="Times New Roman"/>
                <a:cs typeface="Calibri"/>
              </a:rPr>
            </a:br>
            <a:r>
              <a:rPr lang="fr-FR" sz="800" dirty="0">
                <a:solidFill>
                  <a:srgbClr val="FFFFFF"/>
                </a:solidFill>
                <a:latin typeface="Segoe UI"/>
                <a:ea typeface="Times New Roman"/>
                <a:cs typeface="Calibri"/>
              </a:rPr>
              <a:t>3, rue Marc </a:t>
            </a:r>
            <a:r>
              <a:rPr lang="fr-FR" sz="800" dirty="0" err="1">
                <a:solidFill>
                  <a:srgbClr val="FFFFFF"/>
                </a:solidFill>
                <a:latin typeface="Segoe UI"/>
                <a:ea typeface="Times New Roman"/>
                <a:cs typeface="Calibri"/>
              </a:rPr>
              <a:t>Donadille</a:t>
            </a:r>
            <a:r>
              <a:rPr lang="fr-FR" sz="800" dirty="0">
                <a:solidFill>
                  <a:srgbClr val="FFFFFF"/>
                </a:solidFill>
                <a:latin typeface="Segoe UI"/>
                <a:ea typeface="Times New Roman"/>
                <a:cs typeface="Calibri"/>
              </a:rPr>
              <a:t> – 13013 Marseille</a:t>
            </a:r>
            <a:br>
              <a:rPr lang="fr-FR" sz="800" dirty="0">
                <a:solidFill>
                  <a:srgbClr val="FFFFFF"/>
                </a:solidFill>
                <a:latin typeface="Segoe UI"/>
                <a:ea typeface="Times New Roman"/>
                <a:cs typeface="Calibri"/>
              </a:rPr>
            </a:br>
            <a:r>
              <a:rPr lang="fr-FR" sz="800" dirty="0">
                <a:solidFill>
                  <a:srgbClr val="FFFFFF"/>
                </a:solidFill>
                <a:latin typeface="Segoe UI"/>
                <a:ea typeface="Times New Roman"/>
                <a:cs typeface="Calibri"/>
              </a:rPr>
              <a:t>Tél 04 91 93 92 00</a:t>
            </a:r>
            <a:endParaRPr lang="fr-FR" sz="1100" dirty="0">
              <a:latin typeface="Book Antiqua"/>
              <a:ea typeface="Times New Roman"/>
              <a:cs typeface="Times New Roman"/>
            </a:endParaRPr>
          </a:p>
          <a:p>
            <a:pPr>
              <a:spcAft>
                <a:spcPts val="0"/>
              </a:spcAft>
              <a:defRPr/>
            </a:pPr>
            <a:r>
              <a:rPr lang="fr-FR" sz="1100" dirty="0">
                <a:latin typeface="Book Antiqua"/>
                <a:ea typeface="Times New Roman"/>
                <a:cs typeface="Times New Roman"/>
              </a:rPr>
              <a:t> </a:t>
            </a:r>
          </a:p>
          <a:p>
            <a:pPr marL="0" marR="0" indent="0" algn="l" defTabSz="914400" rtl="0" eaLnBrk="1" fontAlgn="base" latinLnBrk="0" hangingPunct="1">
              <a:lnSpc>
                <a:spcPct val="130000"/>
              </a:lnSpc>
              <a:spcBef>
                <a:spcPct val="0"/>
              </a:spcBef>
              <a:spcAft>
                <a:spcPts val="0"/>
              </a:spcAft>
              <a:buClrTx/>
              <a:buSzTx/>
              <a:buFontTx/>
              <a:buNone/>
              <a:tabLst/>
              <a:defRPr/>
            </a:pPr>
            <a:r>
              <a:rPr lang="fr-FR" sz="600" b="1" dirty="0">
                <a:solidFill>
                  <a:srgbClr val="FFFFFF"/>
                </a:solidFill>
                <a:latin typeface="Segoe UI"/>
                <a:ea typeface="Times New Roman"/>
                <a:cs typeface="Calibri"/>
              </a:rPr>
              <a:t>SAS au capital de 4 029 880 €</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312 938 483 RCS Paris</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Numéro d’identification intracommunautaire </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FR 88 312 938 483</a:t>
            </a:r>
            <a:endParaRPr lang="fr-FR" sz="1100" dirty="0">
              <a:latin typeface="Book Antiqua"/>
              <a:ea typeface="Times New Roman"/>
              <a:cs typeface="Times New Roman"/>
            </a:endParaRPr>
          </a:p>
        </p:txBody>
      </p:sp>
      <p:sp>
        <p:nvSpPr>
          <p:cNvPr id="13" name="Réunion-Mayotte" title="Océan"/>
          <p:cNvSpPr txBox="1">
            <a:spLocks noChangeArrowheads="1"/>
          </p:cNvSpPr>
          <p:nvPr userDrawn="1"/>
        </p:nvSpPr>
        <p:spPr bwMode="auto">
          <a:xfrm>
            <a:off x="5819775" y="4812052"/>
            <a:ext cx="2685600" cy="21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lvl="0" indent="0" algn="just" defTabSz="914400" rtl="0" eaLnBrk="1" fontAlgn="base" latinLnBrk="0" hangingPunct="1">
              <a:lnSpc>
                <a:spcPct val="130000"/>
              </a:lnSpc>
              <a:spcBef>
                <a:spcPts val="1800"/>
              </a:spcBef>
              <a:spcAft>
                <a:spcPts val="0"/>
              </a:spcAft>
              <a:buClrTx/>
              <a:buSzTx/>
              <a:buFontTx/>
              <a:buNone/>
              <a:tabLst/>
              <a:defRPr/>
            </a:pPr>
            <a:r>
              <a:rPr kumimoji="0" lang="fr-FR" sz="800" b="1" i="0" u="none" strike="noStrike" kern="1200" cap="none" spc="0" normalizeH="0" baseline="0" noProof="0" dirty="0">
                <a:ln>
                  <a:noFill/>
                </a:ln>
                <a:solidFill>
                  <a:srgbClr val="FFFFFF"/>
                </a:solidFill>
                <a:effectLst/>
                <a:uLnTx/>
                <a:uFillTx/>
                <a:latin typeface="Segoe UI"/>
                <a:ea typeface="Times New Roman"/>
                <a:cs typeface="Times New Roman"/>
              </a:rPr>
              <a:t>SECAFI</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just" defTabSz="914400" rtl="0" eaLnBrk="1" fontAlgn="base" latinLnBrk="0" hangingPunct="1">
              <a:lnSpc>
                <a:spcPct val="130000"/>
              </a:lnSpc>
              <a:spcBef>
                <a:spcPct val="0"/>
              </a:spcBef>
              <a:spcAft>
                <a:spcPts val="0"/>
              </a:spcAft>
              <a:buClrTx/>
              <a:buSzTx/>
              <a:buFontTx/>
              <a:buNone/>
              <a:tabLst/>
              <a:defRPr/>
            </a:pPr>
            <a:r>
              <a:rPr kumimoji="0" lang="fr-FR" sz="800" b="0" i="0" u="none" strike="noStrike" kern="1200" cap="none" spc="0" normalizeH="0" baseline="0" noProof="0" dirty="0">
                <a:ln>
                  <a:noFill/>
                </a:ln>
                <a:solidFill>
                  <a:srgbClr val="FFFFFF"/>
                </a:solidFill>
                <a:effectLst/>
                <a:uLnTx/>
                <a:uFillTx/>
                <a:latin typeface="Segoe UI"/>
                <a:ea typeface="Times New Roman"/>
                <a:cs typeface="Times New Roman"/>
              </a:rPr>
              <a:t>Société d’expertise comptable inscrite </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just" defTabSz="914400" rtl="0" eaLnBrk="1" fontAlgn="base" latinLnBrk="0" hangingPunct="1">
              <a:lnSpc>
                <a:spcPct val="130000"/>
              </a:lnSpc>
              <a:spcBef>
                <a:spcPct val="0"/>
              </a:spcBef>
              <a:spcAft>
                <a:spcPts val="0"/>
              </a:spcAft>
              <a:buClrTx/>
              <a:buSzTx/>
              <a:buFontTx/>
              <a:buNone/>
              <a:tabLst/>
              <a:defRPr/>
            </a:pPr>
            <a:r>
              <a:rPr kumimoji="0" lang="fr-FR" sz="800" b="0" i="0" u="none" strike="noStrike" kern="1200" cap="none" spc="0" normalizeH="0" baseline="0" noProof="0" dirty="0">
                <a:ln>
                  <a:noFill/>
                </a:ln>
                <a:solidFill>
                  <a:srgbClr val="FFFFFF"/>
                </a:solidFill>
                <a:effectLst/>
                <a:uLnTx/>
                <a:uFillTx/>
                <a:latin typeface="Segoe UI"/>
                <a:ea typeface="Times New Roman"/>
                <a:cs typeface="Times New Roman"/>
              </a:rPr>
              <a:t>au Tableau de l’Ordre de la région Réunion</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just" defTabSz="914400" rtl="0" eaLnBrk="1" fontAlgn="base" latinLnBrk="0" hangingPunct="1">
              <a:lnSpc>
                <a:spcPct val="130000"/>
              </a:lnSpc>
              <a:spcBef>
                <a:spcPct val="0"/>
              </a:spcBef>
              <a:spcAft>
                <a:spcPts val="0"/>
              </a:spcAft>
              <a:buClrTx/>
              <a:buSzTx/>
              <a:buFontTx/>
              <a:buNone/>
              <a:tabLst/>
              <a:defRPr/>
            </a:pPr>
            <a:r>
              <a:rPr kumimoji="0" lang="fr-FR" sz="800" b="0" i="0" u="none" strike="noStrike" kern="1200" cap="none" spc="0" normalizeH="0" baseline="0" noProof="0" dirty="0">
                <a:ln>
                  <a:noFill/>
                </a:ln>
                <a:solidFill>
                  <a:srgbClr val="FFFFFF"/>
                </a:solidFill>
                <a:effectLst/>
                <a:uLnTx/>
                <a:uFillTx/>
                <a:latin typeface="Segoe UI"/>
                <a:ea typeface="Times New Roman"/>
                <a:cs typeface="Times New Roman"/>
              </a:rPr>
              <a:t>Cabinet agréé par le Ministère du Travail,</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just" defTabSz="914400" rtl="0" eaLnBrk="1" fontAlgn="base" latinLnBrk="0" hangingPunct="1">
              <a:lnSpc>
                <a:spcPct val="130000"/>
              </a:lnSpc>
              <a:spcBef>
                <a:spcPct val="0"/>
              </a:spcBef>
              <a:spcAft>
                <a:spcPts val="0"/>
              </a:spcAft>
              <a:buClrTx/>
              <a:buSzTx/>
              <a:buFontTx/>
              <a:buNone/>
              <a:tabLst/>
              <a:defRPr/>
            </a:pPr>
            <a:r>
              <a:rPr kumimoji="0" lang="fr-FR" sz="800" b="0" i="0" u="none" strike="noStrike" kern="1200" cap="none" spc="0" normalizeH="0" baseline="0" noProof="0" dirty="0">
                <a:ln>
                  <a:noFill/>
                </a:ln>
                <a:solidFill>
                  <a:srgbClr val="FFFFFF"/>
                </a:solidFill>
                <a:effectLst/>
                <a:uLnTx/>
                <a:uFillTx/>
                <a:latin typeface="Segoe UI"/>
                <a:ea typeface="Times New Roman"/>
                <a:cs typeface="Times New Roman"/>
              </a:rPr>
              <a:t>habilité IPRP et membre de la FIRPS</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00000"/>
              </a:lnSpc>
              <a:spcBef>
                <a:spcPct val="0"/>
              </a:spcBef>
              <a:spcAft>
                <a:spcPts val="0"/>
              </a:spcAft>
              <a:buClrTx/>
              <a:buSzTx/>
              <a:buFontTx/>
              <a:buNone/>
              <a:tabLst/>
              <a:defRPr/>
            </a:pPr>
            <a:endParaRPr kumimoji="0" lang="fr-FR" sz="1000" b="1" i="0" u="none" strike="noStrike" kern="1200" cap="none" spc="0" normalizeH="0" baseline="0" noProof="0" dirty="0">
              <a:ln>
                <a:noFill/>
              </a:ln>
              <a:solidFill>
                <a:srgbClr val="FFFFFF"/>
              </a:solidFill>
              <a:effectLst/>
              <a:uLnTx/>
              <a:uFillTx/>
              <a:latin typeface="Segoe UI"/>
              <a:ea typeface="Times New Roman"/>
              <a:cs typeface="Arial"/>
            </a:endParaRP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fr-FR" sz="800" b="0" i="0" u="none" strike="noStrike" kern="1200" cap="none" spc="0" normalizeH="0" baseline="0" noProof="0" dirty="0">
                <a:ln>
                  <a:noFill/>
                </a:ln>
                <a:solidFill>
                  <a:srgbClr val="FFFFFF"/>
                </a:solidFill>
                <a:effectLst/>
                <a:uLnTx/>
                <a:uFillTx/>
                <a:latin typeface="Segoe UI"/>
                <a:ea typeface="Times New Roman"/>
                <a:cs typeface="Arial"/>
              </a:rPr>
              <a:t>Bureau de La Réunion</a:t>
            </a:r>
            <a:r>
              <a:rPr kumimoji="0" lang="fr-FR" sz="1000" b="1" i="0" u="none" strike="noStrike" kern="1200" cap="none" spc="0" normalizeH="0" baseline="0" noProof="0" dirty="0">
                <a:ln>
                  <a:noFill/>
                </a:ln>
                <a:solidFill>
                  <a:srgbClr val="FFFFFF"/>
                </a:solidFill>
                <a:effectLst/>
                <a:uLnTx/>
                <a:uFillTx/>
                <a:latin typeface="Segoe UI"/>
                <a:ea typeface="Times New Roman"/>
                <a:cs typeface="Arial"/>
              </a:rPr>
              <a:t/>
            </a:r>
            <a:br>
              <a:rPr kumimoji="0" lang="fr-FR" sz="1000" b="1" i="0" u="none" strike="noStrike" kern="1200" cap="none" spc="0" normalizeH="0" baseline="0" noProof="0" dirty="0">
                <a:ln>
                  <a:noFill/>
                </a:ln>
                <a:solidFill>
                  <a:srgbClr val="FFFFFF"/>
                </a:solidFill>
                <a:effectLst/>
                <a:uLnTx/>
                <a:uFillTx/>
                <a:latin typeface="Segoe UI"/>
                <a:ea typeface="Times New Roman"/>
                <a:cs typeface="Arial"/>
              </a:rPr>
            </a:br>
            <a:r>
              <a:rPr kumimoji="0" lang="fr-FR" sz="800" b="0" i="0" u="none" strike="noStrike" kern="1200" cap="none" spc="0" normalizeH="0" baseline="0" noProof="0" dirty="0">
                <a:ln>
                  <a:noFill/>
                </a:ln>
                <a:solidFill>
                  <a:srgbClr val="FFFFFF"/>
                </a:solidFill>
                <a:effectLst/>
                <a:uLnTx/>
                <a:uFillTx/>
                <a:latin typeface="Segoe UI"/>
                <a:ea typeface="Times New Roman"/>
                <a:cs typeface="Calibri"/>
              </a:rPr>
              <a:t>Résidence </a:t>
            </a:r>
            <a:r>
              <a:rPr kumimoji="0" lang="fr-FR" sz="800" b="0" i="0" u="none" strike="noStrike" kern="1200" cap="none" spc="0" normalizeH="0" baseline="0" noProof="0" dirty="0" err="1">
                <a:ln>
                  <a:noFill/>
                </a:ln>
                <a:solidFill>
                  <a:srgbClr val="FFFFFF"/>
                </a:solidFill>
                <a:effectLst/>
                <a:uLnTx/>
                <a:uFillTx/>
                <a:latin typeface="Segoe UI"/>
                <a:ea typeface="Times New Roman"/>
                <a:cs typeface="Calibri"/>
              </a:rPr>
              <a:t>Milane</a:t>
            </a:r>
            <a:r>
              <a:rPr kumimoji="0" lang="fr-FR" sz="800" b="0" i="0" u="none" strike="noStrike" kern="1200" cap="none" spc="0" normalizeH="0" baseline="0" noProof="0" dirty="0">
                <a:ln>
                  <a:noFill/>
                </a:ln>
                <a:solidFill>
                  <a:srgbClr val="FFFFFF"/>
                </a:solidFill>
                <a:effectLst/>
                <a:uLnTx/>
                <a:uFillTx/>
                <a:latin typeface="Segoe UI"/>
                <a:ea typeface="Times New Roman"/>
                <a:cs typeface="Calibri"/>
              </a:rPr>
              <a:t/>
            </a:r>
            <a:br>
              <a:rPr kumimoji="0" lang="fr-FR" sz="800" b="0" i="0" u="none" strike="noStrike" kern="1200" cap="none" spc="0" normalizeH="0" baseline="0" noProof="0" dirty="0">
                <a:ln>
                  <a:noFill/>
                </a:ln>
                <a:solidFill>
                  <a:srgbClr val="FFFFFF"/>
                </a:solidFill>
                <a:effectLst/>
                <a:uLnTx/>
                <a:uFillTx/>
                <a:latin typeface="Segoe UI"/>
                <a:ea typeface="Times New Roman"/>
                <a:cs typeface="Calibri"/>
              </a:rPr>
            </a:br>
            <a:r>
              <a:rPr kumimoji="0" lang="fr-FR" sz="800" b="0" i="0" u="none" strike="noStrike" kern="1200" cap="none" spc="0" normalizeH="0" baseline="0" noProof="0" dirty="0">
                <a:ln>
                  <a:noFill/>
                </a:ln>
                <a:solidFill>
                  <a:srgbClr val="FFFFFF"/>
                </a:solidFill>
                <a:effectLst/>
                <a:uLnTx/>
                <a:uFillTx/>
                <a:latin typeface="Segoe UI"/>
                <a:ea typeface="Times New Roman"/>
                <a:cs typeface="Calibri"/>
              </a:rPr>
              <a:t>1 allée des Zinnias – 97400 Saint Denis</a:t>
            </a:r>
            <a:br>
              <a:rPr kumimoji="0" lang="fr-FR" sz="800" b="0" i="0" u="none" strike="noStrike" kern="1200" cap="none" spc="0" normalizeH="0" baseline="0" noProof="0" dirty="0">
                <a:ln>
                  <a:noFill/>
                </a:ln>
                <a:solidFill>
                  <a:srgbClr val="FFFFFF"/>
                </a:solidFill>
                <a:effectLst/>
                <a:uLnTx/>
                <a:uFillTx/>
                <a:latin typeface="Segoe UI"/>
                <a:ea typeface="Times New Roman"/>
                <a:cs typeface="Calibri"/>
              </a:rPr>
            </a:br>
            <a:r>
              <a:rPr kumimoji="0" lang="fr-FR" sz="800" b="0" i="0" u="none" strike="noStrike" kern="1200" cap="none" spc="0" normalizeH="0" baseline="0" noProof="0" dirty="0">
                <a:ln>
                  <a:noFill/>
                </a:ln>
                <a:solidFill>
                  <a:srgbClr val="FFFFFF"/>
                </a:solidFill>
                <a:effectLst/>
                <a:uLnTx/>
                <a:uFillTx/>
                <a:latin typeface="Segoe UI"/>
                <a:ea typeface="Times New Roman"/>
                <a:cs typeface="Calibri"/>
              </a:rPr>
              <a:t>Tél 02 62 53 77 64</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rPr>
              <a:t> </a:t>
            </a:r>
          </a:p>
          <a:p>
            <a:pPr marL="0" marR="0" lvl="0" indent="0" algn="l" defTabSz="914400" rtl="0" eaLnBrk="1" fontAlgn="base" latinLnBrk="0" hangingPunct="1">
              <a:lnSpc>
                <a:spcPct val="130000"/>
              </a:lnSpc>
              <a:spcBef>
                <a:spcPct val="0"/>
              </a:spcBef>
              <a:spcAft>
                <a:spcPts val="0"/>
              </a:spcAft>
              <a:buClrTx/>
              <a:buSzTx/>
              <a:buFontTx/>
              <a:buNone/>
              <a:tabLst/>
              <a:defRPr/>
            </a:pPr>
            <a:r>
              <a:rPr kumimoji="0" lang="fr-FR" sz="600" b="1" i="0" u="none" strike="noStrike" kern="1200" cap="none" spc="0" normalizeH="0" baseline="0" noProof="0" dirty="0">
                <a:ln>
                  <a:noFill/>
                </a:ln>
                <a:solidFill>
                  <a:srgbClr val="FFFFFF"/>
                </a:solidFill>
                <a:effectLst/>
                <a:uLnTx/>
                <a:uFillTx/>
                <a:latin typeface="Segoe UI"/>
                <a:ea typeface="Times New Roman"/>
                <a:cs typeface="Calibri"/>
              </a:rPr>
              <a:t>SAS au capital de 4 029 880 €</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30000"/>
              </a:lnSpc>
              <a:spcBef>
                <a:spcPct val="0"/>
              </a:spcBef>
              <a:spcAft>
                <a:spcPts val="0"/>
              </a:spcAft>
              <a:buClrTx/>
              <a:buSzTx/>
              <a:buFontTx/>
              <a:buNone/>
              <a:tabLst/>
              <a:defRPr/>
            </a:pPr>
            <a:r>
              <a:rPr kumimoji="0" lang="fr-FR" sz="600" b="1" i="0" u="none" strike="noStrike" kern="1200" cap="none" spc="0" normalizeH="0" baseline="0" noProof="0" dirty="0">
                <a:ln>
                  <a:noFill/>
                </a:ln>
                <a:solidFill>
                  <a:srgbClr val="FFFFFF"/>
                </a:solidFill>
                <a:effectLst/>
                <a:uLnTx/>
                <a:uFillTx/>
                <a:latin typeface="Segoe UI"/>
                <a:ea typeface="Times New Roman"/>
                <a:cs typeface="Calibri"/>
              </a:rPr>
              <a:t>312 938 483 RCS Paris</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30000"/>
              </a:lnSpc>
              <a:spcBef>
                <a:spcPct val="0"/>
              </a:spcBef>
              <a:spcAft>
                <a:spcPts val="0"/>
              </a:spcAft>
              <a:buClrTx/>
              <a:buSzTx/>
              <a:buFontTx/>
              <a:buNone/>
              <a:tabLst/>
              <a:defRPr/>
            </a:pPr>
            <a:r>
              <a:rPr kumimoji="0" lang="fr-FR" sz="600" b="1" i="0" u="none" strike="noStrike" kern="1200" cap="none" spc="0" normalizeH="0" baseline="0" noProof="0" dirty="0">
                <a:ln>
                  <a:noFill/>
                </a:ln>
                <a:solidFill>
                  <a:srgbClr val="FFFFFF"/>
                </a:solidFill>
                <a:effectLst/>
                <a:uLnTx/>
                <a:uFillTx/>
                <a:latin typeface="Segoe UI"/>
                <a:ea typeface="Times New Roman"/>
                <a:cs typeface="Calibri"/>
              </a:rPr>
              <a:t>Numéro d’identification intracommunautaire </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30000"/>
              </a:lnSpc>
              <a:spcBef>
                <a:spcPct val="0"/>
              </a:spcBef>
              <a:spcAft>
                <a:spcPts val="0"/>
              </a:spcAft>
              <a:buClrTx/>
              <a:buSzTx/>
              <a:buFontTx/>
              <a:buNone/>
              <a:tabLst/>
              <a:defRPr/>
            </a:pPr>
            <a:r>
              <a:rPr kumimoji="0" lang="fr-FR" sz="600" b="1" i="0" u="none" strike="noStrike" kern="1200" cap="none" spc="0" normalizeH="0" baseline="0" noProof="0" dirty="0">
                <a:ln>
                  <a:noFill/>
                </a:ln>
                <a:solidFill>
                  <a:srgbClr val="FFFFFF"/>
                </a:solidFill>
                <a:effectLst/>
                <a:uLnTx/>
                <a:uFillTx/>
                <a:latin typeface="Segoe UI"/>
                <a:ea typeface="Times New Roman"/>
                <a:cs typeface="Calibri"/>
              </a:rPr>
              <a:t>FR 88 312 938 483</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p:txBody>
      </p:sp>
    </p:spTree>
    <p:extLst>
      <p:ext uri="{BB962C8B-B14F-4D97-AF65-F5344CB8AC3E}">
        <p14:creationId xmlns:p14="http://schemas.microsoft.com/office/powerpoint/2010/main" val="10857339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cxnSp>
        <p:nvCxnSpPr>
          <p:cNvPr id="14" name="Connecteur droit 13"/>
          <p:cNvCxnSpPr/>
          <p:nvPr userDrawn="1"/>
        </p:nvCxnSpPr>
        <p:spPr bwMode="auto">
          <a:xfrm>
            <a:off x="484361" y="7349807"/>
            <a:ext cx="8640000" cy="3291"/>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6" name="Picture 4"/>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7106" b="2139"/>
          <a:stretch/>
        </p:blipFill>
        <p:spPr bwMode="auto">
          <a:xfrm>
            <a:off x="-7620" y="4425968"/>
            <a:ext cx="3247287" cy="3150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8" name="Groupe 17"/>
          <p:cNvGrpSpPr/>
          <p:nvPr userDrawn="1"/>
        </p:nvGrpSpPr>
        <p:grpSpPr>
          <a:xfrm flipH="1">
            <a:off x="8784034" y="7140194"/>
            <a:ext cx="335299" cy="421071"/>
            <a:chOff x="422275" y="838200"/>
            <a:chExt cx="332435" cy="370213"/>
          </a:xfrm>
          <a:solidFill>
            <a:srgbClr val="80003B"/>
          </a:solidFill>
        </p:grpSpPr>
        <p:sp>
          <p:nvSpPr>
            <p:cNvPr id="19"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500" b="1" i="1" dirty="0">
                <a:solidFill>
                  <a:schemeClr val="bg1"/>
                </a:solidFill>
                <a:latin typeface="Arial" pitchFamily="34" charset="0"/>
              </a:endParaRPr>
            </a:p>
          </p:txBody>
        </p:sp>
        <p:cxnSp>
          <p:nvCxnSpPr>
            <p:cNvPr id="20" name="Connecteur droit 19"/>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1" name="Connecteur droit 20"/>
            <p:cNvCxnSpPr/>
            <p:nvPr userDrawn="1"/>
          </p:nvCxnSpPr>
          <p:spPr bwMode="auto">
            <a:xfrm flipV="1">
              <a:off x="621506" y="838201"/>
              <a:ext cx="133204" cy="370212"/>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sp>
        <p:nvSpPr>
          <p:cNvPr id="112656" name="Rectangle 16"/>
          <p:cNvSpPr>
            <a:spLocks noGrp="1" noChangeArrowheads="1"/>
          </p:cNvSpPr>
          <p:nvPr>
            <p:ph type="ctrTitle" sz="quarter" hasCustomPrompt="1"/>
          </p:nvPr>
        </p:nvSpPr>
        <p:spPr>
          <a:xfrm>
            <a:off x="2513724" y="3017709"/>
            <a:ext cx="7435095" cy="750602"/>
          </a:xfrm>
        </p:spPr>
        <p:txBody>
          <a:bodyPr lIns="100672" tIns="50337" rIns="100672" bIns="50337" anchor="t"/>
          <a:lstStyle>
            <a:lvl1pPr algn="ctr">
              <a:defRPr sz="4200" b="0" spc="208" baseline="0">
                <a:solidFill>
                  <a:schemeClr val="accent4"/>
                </a:solidFill>
                <a:effectLst/>
                <a:latin typeface="+mj-lt"/>
              </a:defRPr>
            </a:lvl1pPr>
          </a:lstStyle>
          <a:p>
            <a:pPr lvl="0"/>
            <a:r>
              <a:rPr lang="fr-FR" noProof="0" dirty="0"/>
              <a:t>[CLIENT]</a:t>
            </a:r>
          </a:p>
        </p:txBody>
      </p:sp>
      <p:sp>
        <p:nvSpPr>
          <p:cNvPr id="15" name="Text Box 3"/>
          <p:cNvSpPr txBox="1">
            <a:spLocks noChangeArrowheads="1"/>
          </p:cNvSpPr>
          <p:nvPr userDrawn="1"/>
        </p:nvSpPr>
        <p:spPr bwMode="auto">
          <a:xfrm>
            <a:off x="9115360" y="7171149"/>
            <a:ext cx="1590739" cy="357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fr-FR" sz="1400" b="1" dirty="0">
                <a:solidFill>
                  <a:srgbClr val="004070"/>
                </a:solidFill>
                <a:effectLst/>
                <a:latin typeface="Segoe UI"/>
                <a:ea typeface="Times New Roman"/>
              </a:rPr>
              <a:t>www.secafi.com</a:t>
            </a:r>
            <a:endParaRPr lang="fr-FR" sz="1050" dirty="0">
              <a:effectLst/>
              <a:latin typeface="Times New Roman"/>
              <a:ea typeface="Times New Roman"/>
            </a:endParaRPr>
          </a:p>
        </p:txBody>
      </p:sp>
      <p:sp>
        <p:nvSpPr>
          <p:cNvPr id="17" name="Text Box 3"/>
          <p:cNvSpPr txBox="1">
            <a:spLocks noChangeArrowheads="1"/>
          </p:cNvSpPr>
          <p:nvPr userDrawn="1"/>
        </p:nvSpPr>
        <p:spPr bwMode="auto">
          <a:xfrm>
            <a:off x="1829927" y="7101843"/>
            <a:ext cx="6976830"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ctr" anchorCtr="0" upright="1">
            <a:noAutofit/>
          </a:bodyPr>
          <a:lstStyle/>
          <a:p>
            <a:pPr>
              <a:spcAft>
                <a:spcPts val="0"/>
              </a:spcAft>
            </a:pPr>
            <a:r>
              <a:rPr lang="fr-FR" sz="1050" b="1" dirty="0">
                <a:solidFill>
                  <a:schemeClr val="accent6"/>
                </a:solidFill>
                <a:effectLst/>
                <a:latin typeface="Segoe UI"/>
                <a:ea typeface="Times New Roman"/>
              </a:rPr>
              <a:t>BORDEAUX </a:t>
            </a:r>
            <a:r>
              <a:rPr lang="fr-FR" sz="1000" b="1" baseline="10000" dirty="0">
                <a:solidFill>
                  <a:schemeClr val="accent3"/>
                </a:solidFill>
                <a:effectLst/>
                <a:latin typeface="Segoe UI Semilight"/>
                <a:ea typeface="Times New Roman"/>
                <a:cs typeface="Segoe UI Semilight"/>
              </a:rPr>
              <a:t>► </a:t>
            </a:r>
            <a:r>
              <a:rPr lang="fr-FR" sz="1050" b="1" dirty="0">
                <a:solidFill>
                  <a:schemeClr val="accent6"/>
                </a:solidFill>
                <a:effectLst/>
                <a:latin typeface="Segoe UI"/>
                <a:ea typeface="Times New Roman"/>
              </a:rPr>
              <a:t>LILLE </a:t>
            </a:r>
            <a:r>
              <a:rPr lang="fr-FR" sz="1000" b="1" baseline="10000" dirty="0">
                <a:solidFill>
                  <a:schemeClr val="accent3"/>
                </a:solidFill>
                <a:effectLst/>
                <a:latin typeface="Segoe UI Semilight"/>
                <a:ea typeface="Times New Roman"/>
                <a:cs typeface="Segoe UI Semilight"/>
              </a:rPr>
              <a:t>► </a:t>
            </a:r>
            <a:r>
              <a:rPr lang="fr-FR" sz="1050" b="1" dirty="0">
                <a:solidFill>
                  <a:schemeClr val="accent6"/>
                </a:solidFill>
                <a:effectLst/>
                <a:latin typeface="Segoe UI"/>
                <a:ea typeface="Times New Roman"/>
              </a:rPr>
              <a:t>LYON </a:t>
            </a:r>
            <a:r>
              <a:rPr lang="fr-FR" sz="1000" b="1" baseline="10000" dirty="0">
                <a:solidFill>
                  <a:schemeClr val="accent3"/>
                </a:solidFill>
                <a:effectLst/>
                <a:latin typeface="Segoe UI Semilight"/>
                <a:ea typeface="Times New Roman"/>
                <a:cs typeface="Segoe UI Semilight"/>
              </a:rPr>
              <a:t>► </a:t>
            </a:r>
            <a:r>
              <a:rPr lang="fr-FR" sz="1050" b="1" dirty="0">
                <a:solidFill>
                  <a:schemeClr val="accent6"/>
                </a:solidFill>
                <a:effectLst/>
                <a:latin typeface="Segoe UI"/>
                <a:ea typeface="Times New Roman"/>
              </a:rPr>
              <a:t>MARSEILLE </a:t>
            </a:r>
            <a:r>
              <a:rPr lang="fr-FR" sz="1000" b="1" baseline="10000" dirty="0">
                <a:solidFill>
                  <a:schemeClr val="accent3"/>
                </a:solidFill>
                <a:effectLst/>
                <a:latin typeface="Segoe UI Semilight"/>
                <a:ea typeface="Times New Roman"/>
                <a:cs typeface="Segoe UI Semilight"/>
              </a:rPr>
              <a:t>► </a:t>
            </a:r>
            <a:r>
              <a:rPr lang="fr-FR" sz="1050" b="1" dirty="0">
                <a:solidFill>
                  <a:schemeClr val="accent6"/>
                </a:solidFill>
                <a:effectLst/>
                <a:latin typeface="Segoe UI"/>
                <a:ea typeface="Times New Roman"/>
              </a:rPr>
              <a:t>METZ </a:t>
            </a:r>
            <a:r>
              <a:rPr lang="fr-FR" sz="1000" b="1" baseline="10000" dirty="0">
                <a:solidFill>
                  <a:schemeClr val="accent3"/>
                </a:solidFill>
                <a:effectLst/>
                <a:latin typeface="Segoe UI Semilight"/>
                <a:ea typeface="Times New Roman"/>
                <a:cs typeface="Segoe UI Semilight"/>
              </a:rPr>
              <a:t>► </a:t>
            </a:r>
            <a:r>
              <a:rPr lang="fr-FR" sz="1050" b="1" dirty="0">
                <a:solidFill>
                  <a:schemeClr val="accent6"/>
                </a:solidFill>
                <a:effectLst/>
                <a:latin typeface="Segoe UI"/>
                <a:ea typeface="Times New Roman"/>
              </a:rPr>
              <a:t>MONTPELLIER </a:t>
            </a:r>
            <a:r>
              <a:rPr lang="fr-FR" sz="1000" b="1" baseline="10000" dirty="0">
                <a:solidFill>
                  <a:schemeClr val="accent3"/>
                </a:solidFill>
                <a:effectLst/>
                <a:latin typeface="Segoe UI Semilight"/>
                <a:ea typeface="Times New Roman"/>
                <a:cs typeface="Segoe UI Semilight"/>
              </a:rPr>
              <a:t>► </a:t>
            </a:r>
            <a:r>
              <a:rPr lang="fr-FR" sz="1050" b="1" dirty="0">
                <a:solidFill>
                  <a:schemeClr val="accent6"/>
                </a:solidFill>
                <a:effectLst/>
                <a:latin typeface="Segoe UI"/>
                <a:ea typeface="Times New Roman"/>
              </a:rPr>
              <a:t>NANTES </a:t>
            </a:r>
            <a:r>
              <a:rPr lang="fr-FR" sz="1000" b="1" baseline="10000" dirty="0">
                <a:solidFill>
                  <a:schemeClr val="accent3"/>
                </a:solidFill>
                <a:effectLst/>
                <a:latin typeface="Segoe UI Semilight"/>
                <a:ea typeface="Times New Roman"/>
                <a:cs typeface="Segoe UI Semilight"/>
              </a:rPr>
              <a:t>► </a:t>
            </a:r>
            <a:r>
              <a:rPr lang="fr-FR" sz="1050" b="1" dirty="0">
                <a:solidFill>
                  <a:schemeClr val="accent6"/>
                </a:solidFill>
                <a:effectLst/>
                <a:latin typeface="Segoe UI"/>
                <a:ea typeface="Times New Roman"/>
              </a:rPr>
              <a:t>PARIS </a:t>
            </a:r>
            <a:r>
              <a:rPr lang="fr-FR" sz="1000" b="1" baseline="10000" dirty="0">
                <a:solidFill>
                  <a:schemeClr val="accent3"/>
                </a:solidFill>
                <a:effectLst/>
                <a:latin typeface="Segoe UI Semilight"/>
                <a:ea typeface="Times New Roman"/>
                <a:cs typeface="Segoe UI Semilight"/>
              </a:rPr>
              <a:t>► </a:t>
            </a:r>
            <a:r>
              <a:rPr lang="fr-FR" sz="1050" b="1" dirty="0">
                <a:solidFill>
                  <a:schemeClr val="accent6"/>
                </a:solidFill>
                <a:effectLst/>
                <a:latin typeface="Segoe UI"/>
                <a:ea typeface="Times New Roman"/>
              </a:rPr>
              <a:t>TOULOUSE </a:t>
            </a:r>
            <a:endParaRPr lang="fr-FR" sz="1100" dirty="0">
              <a:solidFill>
                <a:schemeClr val="accent6"/>
              </a:solidFill>
              <a:effectLst/>
              <a:latin typeface="Times New Roman"/>
              <a:ea typeface="Times New Roman"/>
            </a:endParaRPr>
          </a:p>
        </p:txBody>
      </p:sp>
      <p:sp>
        <p:nvSpPr>
          <p:cNvPr id="22" name="Espace réservé du texte 5"/>
          <p:cNvSpPr>
            <a:spLocks noGrp="1"/>
          </p:cNvSpPr>
          <p:nvPr>
            <p:ph type="body" sz="quarter" idx="12" hasCustomPrompt="1"/>
          </p:nvPr>
        </p:nvSpPr>
        <p:spPr>
          <a:xfrm>
            <a:off x="2541765" y="3958861"/>
            <a:ext cx="7379013" cy="1368518"/>
          </a:xfrm>
        </p:spPr>
        <p:txBody>
          <a:bodyPr/>
          <a:lstStyle>
            <a:lvl1pPr marL="0" indent="0" algn="ctr">
              <a:buNone/>
              <a:defRPr sz="2800" b="0" i="0" baseline="0">
                <a:solidFill>
                  <a:schemeClr val="accent6"/>
                </a:solidFill>
              </a:defRPr>
            </a:lvl1pPr>
          </a:lstStyle>
          <a:p>
            <a:pPr lvl="0"/>
            <a:r>
              <a:rPr lang="fr-FR" dirty="0"/>
              <a:t>[Mission, Date]</a:t>
            </a:r>
          </a:p>
        </p:txBody>
      </p:sp>
      <p:pic>
        <p:nvPicPr>
          <p:cNvPr id="13" name="Imag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t="7239"/>
          <a:stretch/>
        </p:blipFill>
        <p:spPr>
          <a:xfrm>
            <a:off x="-12036" y="0"/>
            <a:ext cx="10703287" cy="1600200"/>
          </a:xfrm>
          <a:prstGeom prst="rect">
            <a:avLst/>
          </a:prstGeom>
        </p:spPr>
      </p:pic>
      <p:sp>
        <p:nvSpPr>
          <p:cNvPr id="16" name="Adressage"/>
          <p:cNvSpPr txBox="1">
            <a:spLocks noChangeArrowheads="1"/>
          </p:cNvSpPr>
          <p:nvPr userDrawn="1"/>
        </p:nvSpPr>
        <p:spPr bwMode="auto">
          <a:xfrm>
            <a:off x="-32902" y="4882876"/>
            <a:ext cx="2330450"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lvl="0" indent="0" algn="just" defTabSz="914400" rtl="0" eaLnBrk="1" fontAlgn="base" latinLnBrk="0" hangingPunct="1">
              <a:lnSpc>
                <a:spcPct val="130000"/>
              </a:lnSpc>
              <a:spcBef>
                <a:spcPts val="1800"/>
              </a:spcBef>
              <a:spcAft>
                <a:spcPts val="0"/>
              </a:spcAft>
              <a:buClrTx/>
              <a:buSzTx/>
              <a:buFontTx/>
              <a:buNone/>
              <a:tabLst/>
              <a:defRPr/>
            </a:pPr>
            <a:r>
              <a:rPr kumimoji="0" lang="fr-FR" sz="800" b="1" i="0" u="none" strike="noStrike" kern="1200" cap="none" spc="0" normalizeH="0" baseline="0" noProof="0" dirty="0">
                <a:ln>
                  <a:noFill/>
                </a:ln>
                <a:solidFill>
                  <a:srgbClr val="FFFFFF"/>
                </a:solidFill>
                <a:effectLst/>
                <a:uLnTx/>
                <a:uFillTx/>
                <a:latin typeface="Segoe UI"/>
                <a:ea typeface="Times New Roman"/>
                <a:cs typeface="Times New Roman"/>
              </a:rPr>
              <a:t>SECAFI</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just" defTabSz="914400" rtl="0" eaLnBrk="1" fontAlgn="base" latinLnBrk="0" hangingPunct="1">
              <a:lnSpc>
                <a:spcPct val="130000"/>
              </a:lnSpc>
              <a:spcBef>
                <a:spcPct val="0"/>
              </a:spcBef>
              <a:spcAft>
                <a:spcPts val="0"/>
              </a:spcAft>
              <a:buClrTx/>
              <a:buSzTx/>
              <a:buFontTx/>
              <a:buNone/>
              <a:tabLst/>
              <a:defRPr/>
            </a:pPr>
            <a:r>
              <a:rPr kumimoji="0" lang="fr-FR" sz="800" b="0" i="0" u="none" strike="noStrike" kern="1200" cap="none" spc="0" normalizeH="0" baseline="0" noProof="0" dirty="0">
                <a:ln>
                  <a:noFill/>
                </a:ln>
                <a:solidFill>
                  <a:srgbClr val="FFFFFF"/>
                </a:solidFill>
                <a:effectLst/>
                <a:uLnTx/>
                <a:uFillTx/>
                <a:latin typeface="Segoe UI"/>
                <a:ea typeface="Times New Roman"/>
                <a:cs typeface="Times New Roman"/>
              </a:rPr>
              <a:t>Société d’expertise comptable inscrite </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just" defTabSz="914400" rtl="0" eaLnBrk="1" fontAlgn="base" latinLnBrk="0" hangingPunct="1">
              <a:lnSpc>
                <a:spcPct val="130000"/>
              </a:lnSpc>
              <a:spcBef>
                <a:spcPct val="0"/>
              </a:spcBef>
              <a:spcAft>
                <a:spcPts val="0"/>
              </a:spcAft>
              <a:buClrTx/>
              <a:buSzTx/>
              <a:buFontTx/>
              <a:buNone/>
              <a:tabLst/>
              <a:defRPr/>
            </a:pPr>
            <a:r>
              <a:rPr kumimoji="0" lang="fr-FR" sz="800" b="0" i="0" u="none" strike="noStrike" kern="1200" cap="none" spc="0" normalizeH="0" baseline="0" noProof="0" dirty="0">
                <a:ln>
                  <a:noFill/>
                </a:ln>
                <a:solidFill>
                  <a:srgbClr val="FFFFFF"/>
                </a:solidFill>
                <a:effectLst/>
                <a:uLnTx/>
                <a:uFillTx/>
                <a:latin typeface="Segoe UI"/>
                <a:ea typeface="Times New Roman"/>
                <a:cs typeface="Times New Roman"/>
              </a:rPr>
              <a:t>au Tableau de l’Ordre de la région Lorraine</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just" defTabSz="914400" rtl="0" eaLnBrk="1" fontAlgn="base" latinLnBrk="0" hangingPunct="1">
              <a:lnSpc>
                <a:spcPct val="130000"/>
              </a:lnSpc>
              <a:spcBef>
                <a:spcPct val="0"/>
              </a:spcBef>
              <a:spcAft>
                <a:spcPts val="0"/>
              </a:spcAft>
              <a:buClrTx/>
              <a:buSzTx/>
              <a:buFontTx/>
              <a:buNone/>
              <a:tabLst/>
              <a:defRPr/>
            </a:pPr>
            <a:r>
              <a:rPr kumimoji="0" lang="fr-FR" sz="800" b="0" i="0" u="none" strike="noStrike" kern="1200" cap="none" spc="0" normalizeH="0" baseline="0" noProof="0" dirty="0">
                <a:ln>
                  <a:noFill/>
                </a:ln>
                <a:solidFill>
                  <a:srgbClr val="FFFFFF"/>
                </a:solidFill>
                <a:effectLst/>
                <a:uLnTx/>
                <a:uFillTx/>
                <a:latin typeface="Segoe UI"/>
                <a:ea typeface="Times New Roman"/>
                <a:cs typeface="Times New Roman"/>
              </a:rPr>
              <a:t>Cabinet agréé par le Ministère du Travail,</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just" defTabSz="914400" rtl="0" eaLnBrk="1" fontAlgn="base" latinLnBrk="0" hangingPunct="1">
              <a:lnSpc>
                <a:spcPct val="130000"/>
              </a:lnSpc>
              <a:spcBef>
                <a:spcPct val="0"/>
              </a:spcBef>
              <a:spcAft>
                <a:spcPts val="0"/>
              </a:spcAft>
              <a:buClrTx/>
              <a:buSzTx/>
              <a:buFontTx/>
              <a:buNone/>
              <a:tabLst/>
              <a:defRPr/>
            </a:pPr>
            <a:r>
              <a:rPr kumimoji="0" lang="fr-FR" sz="800" b="0" i="0" u="none" strike="noStrike" kern="1200" cap="none" spc="0" normalizeH="0" baseline="0" noProof="0" dirty="0">
                <a:ln>
                  <a:noFill/>
                </a:ln>
                <a:solidFill>
                  <a:srgbClr val="FFFFFF"/>
                </a:solidFill>
                <a:effectLst/>
                <a:uLnTx/>
                <a:uFillTx/>
                <a:latin typeface="Segoe UI"/>
                <a:ea typeface="Times New Roman"/>
                <a:cs typeface="Times New Roman"/>
              </a:rPr>
              <a:t>habilité IPRP et membre de la FIRPS</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00000"/>
              </a:lnSpc>
              <a:spcBef>
                <a:spcPct val="0"/>
              </a:spcBef>
              <a:spcAft>
                <a:spcPts val="0"/>
              </a:spcAft>
              <a:buClrTx/>
              <a:buSzTx/>
              <a:buFontTx/>
              <a:buNone/>
              <a:tabLst/>
              <a:defRPr/>
            </a:pPr>
            <a:endParaRPr kumimoji="0" lang="fr-FR" sz="1000" b="1" i="0" u="none" strike="noStrike" kern="1200" cap="none" spc="0" normalizeH="0" baseline="0" noProof="0" dirty="0">
              <a:ln>
                <a:noFill/>
              </a:ln>
              <a:solidFill>
                <a:srgbClr val="FFFFFF"/>
              </a:solidFill>
              <a:effectLst/>
              <a:uLnTx/>
              <a:uFillTx/>
              <a:latin typeface="Segoe UI"/>
              <a:ea typeface="Times New Roman"/>
              <a:cs typeface="Arial"/>
            </a:endParaRP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fr-FR" sz="800" b="0" i="0" u="none" strike="noStrike" kern="1200" cap="none" spc="0" normalizeH="0" baseline="0" noProof="0" dirty="0">
                <a:ln>
                  <a:noFill/>
                </a:ln>
                <a:solidFill>
                  <a:srgbClr val="FFFFFF"/>
                </a:solidFill>
                <a:effectLst/>
                <a:uLnTx/>
                <a:uFillTx/>
                <a:latin typeface="Segoe UI"/>
                <a:ea typeface="Times New Roman"/>
                <a:cs typeface="Arial"/>
              </a:rPr>
              <a:t>Direction régionale Est</a:t>
            </a:r>
            <a:r>
              <a:rPr kumimoji="0" lang="fr-FR" sz="1000" b="1" i="0" u="none" strike="noStrike" kern="1200" cap="none" spc="0" normalizeH="0" baseline="0" noProof="0" dirty="0">
                <a:ln>
                  <a:noFill/>
                </a:ln>
                <a:solidFill>
                  <a:srgbClr val="FFFFFF"/>
                </a:solidFill>
                <a:effectLst/>
                <a:uLnTx/>
                <a:uFillTx/>
                <a:latin typeface="Segoe UI"/>
                <a:ea typeface="Times New Roman"/>
                <a:cs typeface="Arial"/>
              </a:rPr>
              <a:t/>
            </a:r>
            <a:br>
              <a:rPr kumimoji="0" lang="fr-FR" sz="1000" b="1" i="0" u="none" strike="noStrike" kern="1200" cap="none" spc="0" normalizeH="0" baseline="0" noProof="0" dirty="0">
                <a:ln>
                  <a:noFill/>
                </a:ln>
                <a:solidFill>
                  <a:srgbClr val="FFFFFF"/>
                </a:solidFill>
                <a:effectLst/>
                <a:uLnTx/>
                <a:uFillTx/>
                <a:latin typeface="Segoe UI"/>
                <a:ea typeface="Times New Roman"/>
                <a:cs typeface="Arial"/>
              </a:rPr>
            </a:br>
            <a:r>
              <a:rPr kumimoji="0" lang="fr-FR" sz="800" b="0" i="0" u="none" strike="noStrike" kern="1200" cap="none" spc="0" normalizeH="0" baseline="0" noProof="0" dirty="0">
                <a:ln>
                  <a:noFill/>
                </a:ln>
                <a:solidFill>
                  <a:srgbClr val="FFFFFF"/>
                </a:solidFill>
                <a:effectLst/>
                <a:uLnTx/>
                <a:uFillTx/>
                <a:latin typeface="Segoe UI"/>
                <a:ea typeface="Times New Roman"/>
                <a:cs typeface="Calibri"/>
              </a:rPr>
              <a:t>8, rue Lafayette – BP 70028</a:t>
            </a:r>
            <a:br>
              <a:rPr kumimoji="0" lang="fr-FR" sz="800" b="0" i="0" u="none" strike="noStrike" kern="1200" cap="none" spc="0" normalizeH="0" baseline="0" noProof="0" dirty="0">
                <a:ln>
                  <a:noFill/>
                </a:ln>
                <a:solidFill>
                  <a:srgbClr val="FFFFFF"/>
                </a:solidFill>
                <a:effectLst/>
                <a:uLnTx/>
                <a:uFillTx/>
                <a:latin typeface="Segoe UI"/>
                <a:ea typeface="Times New Roman"/>
                <a:cs typeface="Calibri"/>
              </a:rPr>
            </a:br>
            <a:r>
              <a:rPr kumimoji="0" lang="fr-FR" sz="800" b="0" i="0" u="none" strike="noStrike" kern="1200" cap="none" spc="0" normalizeH="0" baseline="0" noProof="0" dirty="0">
                <a:ln>
                  <a:noFill/>
                </a:ln>
                <a:solidFill>
                  <a:srgbClr val="FFFFFF"/>
                </a:solidFill>
                <a:effectLst/>
                <a:uLnTx/>
                <a:uFillTx/>
                <a:latin typeface="Segoe UI"/>
                <a:ea typeface="Times New Roman"/>
                <a:cs typeface="Calibri"/>
              </a:rPr>
              <a:t>57003 Metz cedex 01</a:t>
            </a:r>
            <a:br>
              <a:rPr kumimoji="0" lang="fr-FR" sz="800" b="0" i="0" u="none" strike="noStrike" kern="1200" cap="none" spc="0" normalizeH="0" baseline="0" noProof="0" dirty="0">
                <a:ln>
                  <a:noFill/>
                </a:ln>
                <a:solidFill>
                  <a:srgbClr val="FFFFFF"/>
                </a:solidFill>
                <a:effectLst/>
                <a:uLnTx/>
                <a:uFillTx/>
                <a:latin typeface="Segoe UI"/>
                <a:ea typeface="Times New Roman"/>
                <a:cs typeface="Calibri"/>
              </a:rPr>
            </a:br>
            <a:r>
              <a:rPr kumimoji="0" lang="fr-FR" sz="800" b="0" i="0" u="none" strike="noStrike" kern="1200" cap="none" spc="0" normalizeH="0" baseline="0" noProof="0" dirty="0">
                <a:ln>
                  <a:noFill/>
                </a:ln>
                <a:solidFill>
                  <a:srgbClr val="FFFFFF"/>
                </a:solidFill>
                <a:effectLst/>
                <a:uLnTx/>
                <a:uFillTx/>
                <a:latin typeface="Segoe UI"/>
                <a:ea typeface="Times New Roman"/>
                <a:cs typeface="Calibri"/>
              </a:rPr>
              <a:t>Tél 03 87 56 20 00</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rPr>
              <a:t> </a:t>
            </a:r>
          </a:p>
          <a:p>
            <a:pPr marL="0" marR="0" lvl="0" indent="0" algn="l" defTabSz="914400" rtl="0" eaLnBrk="1" fontAlgn="base" latinLnBrk="0" hangingPunct="1">
              <a:lnSpc>
                <a:spcPct val="130000"/>
              </a:lnSpc>
              <a:spcBef>
                <a:spcPct val="0"/>
              </a:spcBef>
              <a:spcAft>
                <a:spcPts val="0"/>
              </a:spcAft>
              <a:buClrTx/>
              <a:buSzTx/>
              <a:buFontTx/>
              <a:buNone/>
              <a:tabLst/>
              <a:defRPr/>
            </a:pPr>
            <a:r>
              <a:rPr kumimoji="0" lang="fr-FR" sz="600" b="1" i="0" u="none" strike="noStrike" kern="1200" cap="none" spc="0" normalizeH="0" baseline="0" noProof="0" dirty="0">
                <a:ln>
                  <a:noFill/>
                </a:ln>
                <a:solidFill>
                  <a:srgbClr val="FFFFFF"/>
                </a:solidFill>
                <a:effectLst/>
                <a:uLnTx/>
                <a:uFillTx/>
                <a:latin typeface="Segoe UI"/>
                <a:ea typeface="Times New Roman"/>
                <a:cs typeface="Calibri"/>
              </a:rPr>
              <a:t>SAS au capital de 3 931 382,50 €</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30000"/>
              </a:lnSpc>
              <a:spcBef>
                <a:spcPct val="0"/>
              </a:spcBef>
              <a:spcAft>
                <a:spcPts val="0"/>
              </a:spcAft>
              <a:buClrTx/>
              <a:buSzTx/>
              <a:buFontTx/>
              <a:buNone/>
              <a:tabLst/>
              <a:defRPr/>
            </a:pPr>
            <a:r>
              <a:rPr kumimoji="0" lang="fr-FR" sz="600" b="1" i="0" u="none" strike="noStrike" kern="1200" cap="none" spc="0" normalizeH="0" baseline="0" noProof="0" dirty="0">
                <a:ln>
                  <a:noFill/>
                </a:ln>
                <a:solidFill>
                  <a:srgbClr val="FFFFFF"/>
                </a:solidFill>
                <a:effectLst/>
                <a:uLnTx/>
                <a:uFillTx/>
                <a:latin typeface="Segoe UI"/>
                <a:ea typeface="Times New Roman"/>
                <a:cs typeface="Calibri"/>
              </a:rPr>
              <a:t>312 938 483 RCS Paris</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30000"/>
              </a:lnSpc>
              <a:spcBef>
                <a:spcPct val="0"/>
              </a:spcBef>
              <a:spcAft>
                <a:spcPts val="0"/>
              </a:spcAft>
              <a:buClrTx/>
              <a:buSzTx/>
              <a:buFontTx/>
              <a:buNone/>
              <a:tabLst/>
              <a:defRPr/>
            </a:pPr>
            <a:r>
              <a:rPr kumimoji="0" lang="fr-FR" sz="600" b="1" i="0" u="none" strike="noStrike" kern="1200" cap="none" spc="0" normalizeH="0" baseline="0" noProof="0" dirty="0">
                <a:ln>
                  <a:noFill/>
                </a:ln>
                <a:solidFill>
                  <a:srgbClr val="FFFFFF"/>
                </a:solidFill>
                <a:effectLst/>
                <a:uLnTx/>
                <a:uFillTx/>
                <a:latin typeface="Segoe UI"/>
                <a:ea typeface="Times New Roman"/>
                <a:cs typeface="Calibri"/>
              </a:rPr>
              <a:t>Numéro d’identification intracommunautaire </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30000"/>
              </a:lnSpc>
              <a:spcBef>
                <a:spcPct val="0"/>
              </a:spcBef>
              <a:spcAft>
                <a:spcPts val="0"/>
              </a:spcAft>
              <a:buClrTx/>
              <a:buSzTx/>
              <a:buFontTx/>
              <a:buNone/>
              <a:tabLst/>
              <a:defRPr/>
            </a:pPr>
            <a:r>
              <a:rPr kumimoji="0" lang="fr-FR" sz="600" b="1" i="0" u="none" strike="noStrike" kern="1200" cap="none" spc="0" normalizeH="0" baseline="0" noProof="0" dirty="0">
                <a:ln>
                  <a:noFill/>
                </a:ln>
                <a:solidFill>
                  <a:srgbClr val="FFFFFF"/>
                </a:solidFill>
                <a:effectLst/>
                <a:uLnTx/>
                <a:uFillTx/>
                <a:latin typeface="Segoe UI"/>
                <a:ea typeface="Times New Roman"/>
                <a:cs typeface="Calibri"/>
              </a:rPr>
              <a:t>FR 88 312 938 483</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p:txBody>
      </p:sp>
    </p:spTree>
    <p:extLst>
      <p:ext uri="{BB962C8B-B14F-4D97-AF65-F5344CB8AC3E}">
        <p14:creationId xmlns:p14="http://schemas.microsoft.com/office/powerpoint/2010/main" val="9055245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_Secafi"/>
          <p:cNvSpPr>
            <a:spLocks noGrp="1"/>
          </p:cNvSpPr>
          <p:nvPr>
            <p:ph type="title" hasCustomPrompt="1"/>
          </p:nvPr>
        </p:nvSpPr>
        <p:spPr/>
        <p:txBody>
          <a:bodyPr/>
          <a:lstStyle>
            <a:lvl1pPr algn="r">
              <a:defRPr/>
            </a:lvl1pPr>
          </a:lstStyle>
          <a:p>
            <a:r>
              <a:rPr lang="fr-FR" dirty="0"/>
              <a:t>Sommaire</a:t>
            </a:r>
          </a:p>
        </p:txBody>
      </p:sp>
      <p:sp>
        <p:nvSpPr>
          <p:cNvPr id="3" name="Espace réservé du numéro de diapositive 2"/>
          <p:cNvSpPr>
            <a:spLocks noGrp="1"/>
          </p:cNvSpPr>
          <p:nvPr>
            <p:ph type="sldNum" sz="quarter" idx="10"/>
          </p:nvPr>
        </p:nvSpPr>
        <p:spPr/>
        <p:txBody>
          <a:bodyPr/>
          <a:lstStyle/>
          <a:p>
            <a:r>
              <a:rPr lang="fr-FR" altLang="fr-FR" dirty="0"/>
              <a:t> </a:t>
            </a:r>
            <a:fld id="{FE988771-A24C-4750-87EC-DE93CBB4921F}" type="slidenum">
              <a:rPr lang="fr-FR" altLang="fr-FR" smtClean="0"/>
              <a:pPr/>
              <a:t>‹N°›</a:t>
            </a:fld>
            <a:endParaRPr lang="fr-FR" altLang="fr-FR" dirty="0"/>
          </a:p>
        </p:txBody>
      </p:sp>
      <p:sp>
        <p:nvSpPr>
          <p:cNvPr id="5"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31329908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re_Partie">
    <p:spTree>
      <p:nvGrpSpPr>
        <p:cNvPr id="1" name=""/>
        <p:cNvGrpSpPr/>
        <p:nvPr/>
      </p:nvGrpSpPr>
      <p:grpSpPr>
        <a:xfrm>
          <a:off x="0" y="0"/>
          <a:ext cx="0" cy="0"/>
          <a:chOff x="0" y="0"/>
          <a:chExt cx="0" cy="0"/>
        </a:xfrm>
      </p:grpSpPr>
      <p:sp>
        <p:nvSpPr>
          <p:cNvPr id="3" name="Rectangle 2"/>
          <p:cNvSpPr/>
          <p:nvPr userDrawn="1"/>
        </p:nvSpPr>
        <p:spPr bwMode="auto">
          <a:xfrm>
            <a:off x="0" y="757050"/>
            <a:ext cx="10545669" cy="812443"/>
          </a:xfrm>
          <a:prstGeom prst="rect">
            <a:avLst/>
          </a:prstGeom>
          <a:solidFill>
            <a:schemeClr val="bg1"/>
          </a:solidFill>
          <a:ln>
            <a:noFill/>
            <a:headEnd/>
            <a:tailEnd/>
          </a:ln>
        </p:spPr>
        <p:style>
          <a:lnRef idx="2">
            <a:schemeClr val="accent2"/>
          </a:lnRef>
          <a:fillRef idx="1">
            <a:schemeClr val="lt1"/>
          </a:fillRef>
          <a:effectRef idx="0">
            <a:schemeClr val="accent2"/>
          </a:effectRef>
          <a:fontRef idx="minor">
            <a:schemeClr val="dk1"/>
          </a:fontRef>
        </p:style>
        <p:txBody>
          <a:bodyPr lIns="87510" tIns="43755" rIns="87510" bIns="43755" rtlCol="0" anchor="ctr"/>
          <a:lstStyle/>
          <a:p>
            <a:pPr algn="ctr" defTabSz="869345" eaLnBrk="0" hangingPunct="0">
              <a:lnSpc>
                <a:spcPct val="90000"/>
              </a:lnSpc>
            </a:pPr>
            <a:endParaRPr lang="fr-FR" sz="1500" b="1" i="1" dirty="0">
              <a:solidFill>
                <a:schemeClr val="bg1"/>
              </a:solidFill>
              <a:latin typeface="Arial" pitchFamily="34" charset="0"/>
            </a:endParaRPr>
          </a:p>
        </p:txBody>
      </p:sp>
      <p:sp>
        <p:nvSpPr>
          <p:cNvPr id="5" name="Espace réservé du texte 4"/>
          <p:cNvSpPr>
            <a:spLocks noGrp="1"/>
          </p:cNvSpPr>
          <p:nvPr>
            <p:ph type="body" sz="quarter" idx="11" hasCustomPrompt="1"/>
          </p:nvPr>
        </p:nvSpPr>
        <p:spPr>
          <a:xfrm>
            <a:off x="1654340" y="2200760"/>
            <a:ext cx="7384721" cy="1648774"/>
          </a:xfrm>
          <a:noFill/>
        </p:spPr>
        <p:txBody>
          <a:bodyPr anchor="b">
            <a:normAutofit/>
          </a:bodyPr>
          <a:lstStyle>
            <a:lvl1pPr marL="0" indent="0" algn="ctr">
              <a:buClr>
                <a:schemeClr val="accent6"/>
              </a:buClr>
              <a:buSzPct val="120000"/>
              <a:buFont typeface="Arial" pitchFamily="34" charset="0"/>
              <a:buNone/>
              <a:defRPr sz="3000" b="0">
                <a:solidFill>
                  <a:schemeClr val="accent4"/>
                </a:solidFill>
                <a:effectLst/>
                <a:latin typeface="+mj-lt"/>
                <a:cs typeface="Segoe UI Semilight" pitchFamily="34" charset="0"/>
              </a:defRPr>
            </a:lvl1pPr>
          </a:lstStyle>
          <a:p>
            <a:pPr lvl="0"/>
            <a:r>
              <a:rPr lang="fr-FR" dirty="0"/>
              <a:t>TITRE PARTIE</a:t>
            </a:r>
          </a:p>
        </p:txBody>
      </p:sp>
      <p:grpSp>
        <p:nvGrpSpPr>
          <p:cNvPr id="7" name="Groupe 6"/>
          <p:cNvGrpSpPr/>
          <p:nvPr userDrawn="1"/>
        </p:nvGrpSpPr>
        <p:grpSpPr>
          <a:xfrm>
            <a:off x="1267760" y="3582402"/>
            <a:ext cx="392288" cy="455963"/>
            <a:chOff x="422275" y="838200"/>
            <a:chExt cx="332435" cy="314325"/>
          </a:xfrm>
          <a:solidFill>
            <a:srgbClr val="80003B"/>
          </a:solidFill>
        </p:grpSpPr>
        <p:sp>
          <p:nvSpPr>
            <p:cNvPr id="8"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500" b="1" i="1" dirty="0">
                <a:solidFill>
                  <a:schemeClr val="bg1"/>
                </a:solidFill>
                <a:latin typeface="Arial" pitchFamily="34" charset="0"/>
              </a:endParaRPr>
            </a:p>
          </p:txBody>
        </p:sp>
        <p:cxnSp>
          <p:nvCxnSpPr>
            <p:cNvPr id="9" name="Connecteur droit 8"/>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 name="Connecteur droit 9"/>
            <p:cNvCxnSpPr/>
            <p:nvPr userDrawn="1"/>
          </p:nvCxnSpPr>
          <p:spPr bwMode="auto">
            <a:xfrm flipV="1">
              <a:off x="621506" y="838200"/>
              <a:ext cx="133204" cy="314325"/>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cxnSp>
        <p:nvCxnSpPr>
          <p:cNvPr id="11" name="Connecteur droit 10"/>
          <p:cNvCxnSpPr/>
          <p:nvPr userDrawn="1"/>
        </p:nvCxnSpPr>
        <p:spPr bwMode="auto">
          <a:xfrm>
            <a:off x="1286359" y="3849533"/>
            <a:ext cx="9022736"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4" name="Espace réservé du numéro de diapositive 3"/>
          <p:cNvSpPr>
            <a:spLocks noGrp="1"/>
          </p:cNvSpPr>
          <p:nvPr>
            <p:ph type="sldNum" sz="quarter" idx="14"/>
          </p:nvPr>
        </p:nvSpPr>
        <p:spPr/>
        <p:txBody>
          <a:bodyPr/>
          <a:lstStyle/>
          <a:p>
            <a:fld id="{FD495AF3-2BE3-4F2F-A3F0-65C3F202E4D2}" type="slidenum">
              <a:rPr lang="fr-FR" altLang="fr-FR" smtClean="0"/>
              <a:pPr/>
              <a:t>‹N°›</a:t>
            </a:fld>
            <a:endParaRPr lang="fr-FR" altLang="fr-FR" dirty="0"/>
          </a:p>
        </p:txBody>
      </p:sp>
      <p:sp>
        <p:nvSpPr>
          <p:cNvPr id="12"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pic>
        <p:nvPicPr>
          <p:cNvPr id="13" name="Picture 2" descr="C:\Users\beckerg\AppData\Local\Microsoft\Windows\Temporary Internet Files\Content.Outlook\M7LQVC6V\FRISE SECAFI verticale (4).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020" y="1582866"/>
            <a:ext cx="1152000" cy="4537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51525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re_Sous_Partie">
    <p:spTree>
      <p:nvGrpSpPr>
        <p:cNvPr id="1" name=""/>
        <p:cNvGrpSpPr/>
        <p:nvPr/>
      </p:nvGrpSpPr>
      <p:grpSpPr>
        <a:xfrm>
          <a:off x="0" y="0"/>
          <a:ext cx="0" cy="0"/>
          <a:chOff x="0" y="0"/>
          <a:chExt cx="0" cy="0"/>
        </a:xfrm>
      </p:grpSpPr>
      <p:sp>
        <p:nvSpPr>
          <p:cNvPr id="3" name="Rectangle 2"/>
          <p:cNvSpPr/>
          <p:nvPr userDrawn="1"/>
        </p:nvSpPr>
        <p:spPr bwMode="auto">
          <a:xfrm>
            <a:off x="0" y="757050"/>
            <a:ext cx="10545669" cy="812443"/>
          </a:xfrm>
          <a:prstGeom prst="rect">
            <a:avLst/>
          </a:prstGeom>
          <a:solidFill>
            <a:schemeClr val="bg1"/>
          </a:solidFill>
          <a:ln>
            <a:noFill/>
            <a:headEnd/>
            <a:tailEnd/>
          </a:ln>
        </p:spPr>
        <p:style>
          <a:lnRef idx="2">
            <a:schemeClr val="accent2"/>
          </a:lnRef>
          <a:fillRef idx="1">
            <a:schemeClr val="lt1"/>
          </a:fillRef>
          <a:effectRef idx="0">
            <a:schemeClr val="accent2"/>
          </a:effectRef>
          <a:fontRef idx="minor">
            <a:schemeClr val="dk1"/>
          </a:fontRef>
        </p:style>
        <p:txBody>
          <a:bodyPr lIns="87510" tIns="43755" rIns="87510" bIns="43755" rtlCol="0" anchor="ctr"/>
          <a:lstStyle/>
          <a:p>
            <a:pPr algn="ctr" defTabSz="869345" eaLnBrk="0" hangingPunct="0">
              <a:lnSpc>
                <a:spcPct val="90000"/>
              </a:lnSpc>
            </a:pPr>
            <a:endParaRPr lang="fr-FR" sz="1500" b="1" i="1" dirty="0">
              <a:solidFill>
                <a:schemeClr val="bg1"/>
              </a:solidFill>
              <a:latin typeface="Arial" pitchFamily="34" charset="0"/>
            </a:endParaRPr>
          </a:p>
        </p:txBody>
      </p:sp>
      <p:sp>
        <p:nvSpPr>
          <p:cNvPr id="5" name="Espace réservé du texte 4"/>
          <p:cNvSpPr>
            <a:spLocks noGrp="1"/>
          </p:cNvSpPr>
          <p:nvPr>
            <p:ph type="body" sz="quarter" idx="11" hasCustomPrompt="1"/>
          </p:nvPr>
        </p:nvSpPr>
        <p:spPr>
          <a:xfrm>
            <a:off x="1654340" y="2200760"/>
            <a:ext cx="7384721" cy="1648774"/>
          </a:xfrm>
          <a:noFill/>
        </p:spPr>
        <p:txBody>
          <a:bodyPr anchor="b">
            <a:normAutofit/>
          </a:bodyPr>
          <a:lstStyle>
            <a:lvl1pPr marL="0" marR="0" indent="0" algn="ctr" defTabSz="1054452" rtl="0" eaLnBrk="1" fontAlgn="base" latinLnBrk="0" hangingPunct="1">
              <a:lnSpc>
                <a:spcPct val="100000"/>
              </a:lnSpc>
              <a:spcBef>
                <a:spcPts val="2000"/>
              </a:spcBef>
              <a:spcAft>
                <a:spcPct val="0"/>
              </a:spcAft>
              <a:buClr>
                <a:schemeClr val="accent6"/>
              </a:buClr>
              <a:buSzPct val="120000"/>
              <a:buFont typeface="Arial" pitchFamily="34" charset="0"/>
              <a:buNone/>
              <a:tabLst/>
              <a:defRPr sz="3000" b="0" baseline="0">
                <a:solidFill>
                  <a:schemeClr val="accent4"/>
                </a:solidFill>
                <a:effectLst/>
                <a:latin typeface="+mj-lt"/>
                <a:cs typeface="Segoe UI Semilight" pitchFamily="34" charset="0"/>
              </a:defRPr>
            </a:lvl1pPr>
          </a:lstStyle>
          <a:p>
            <a:pPr marL="0" marR="0" lvl="0" indent="0" algn="ctr" defTabSz="1054452" rtl="0" eaLnBrk="1" fontAlgn="base" latinLnBrk="0" hangingPunct="1">
              <a:lnSpc>
                <a:spcPct val="100000"/>
              </a:lnSpc>
              <a:spcBef>
                <a:spcPts val="2000"/>
              </a:spcBef>
              <a:spcAft>
                <a:spcPct val="0"/>
              </a:spcAft>
              <a:buClr>
                <a:schemeClr val="accent6"/>
              </a:buClr>
              <a:buSzPct val="120000"/>
              <a:buFont typeface="Arial" pitchFamily="34" charset="0"/>
              <a:buNone/>
              <a:tabLst/>
              <a:defRPr/>
            </a:pPr>
            <a:r>
              <a:rPr lang="fr-FR" dirty="0"/>
              <a:t>Rappel du TITRE PARTIE </a:t>
            </a:r>
          </a:p>
        </p:txBody>
      </p:sp>
      <p:grpSp>
        <p:nvGrpSpPr>
          <p:cNvPr id="7" name="Groupe 6"/>
          <p:cNvGrpSpPr/>
          <p:nvPr userDrawn="1"/>
        </p:nvGrpSpPr>
        <p:grpSpPr>
          <a:xfrm>
            <a:off x="1267760" y="3582402"/>
            <a:ext cx="392288" cy="455963"/>
            <a:chOff x="422275" y="838200"/>
            <a:chExt cx="332435" cy="314325"/>
          </a:xfrm>
          <a:solidFill>
            <a:srgbClr val="80003B"/>
          </a:solidFill>
        </p:grpSpPr>
        <p:sp>
          <p:nvSpPr>
            <p:cNvPr id="8"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200" b="1" i="1" dirty="0">
                <a:solidFill>
                  <a:schemeClr val="bg1"/>
                </a:solidFill>
                <a:latin typeface="Arial" pitchFamily="34" charset="0"/>
              </a:endParaRPr>
            </a:p>
          </p:txBody>
        </p:sp>
        <p:cxnSp>
          <p:nvCxnSpPr>
            <p:cNvPr id="9" name="Connecteur droit 8"/>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 name="Connecteur droit 9"/>
            <p:cNvCxnSpPr/>
            <p:nvPr userDrawn="1"/>
          </p:nvCxnSpPr>
          <p:spPr bwMode="auto">
            <a:xfrm flipV="1">
              <a:off x="621506" y="838200"/>
              <a:ext cx="133204" cy="314325"/>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cxnSp>
        <p:nvCxnSpPr>
          <p:cNvPr id="11" name="Connecteur droit 10"/>
          <p:cNvCxnSpPr/>
          <p:nvPr userDrawn="1"/>
        </p:nvCxnSpPr>
        <p:spPr bwMode="auto">
          <a:xfrm>
            <a:off x="1286359" y="3849533"/>
            <a:ext cx="9022736"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6" name="Espace réservé du texte 5"/>
          <p:cNvSpPr>
            <a:spLocks noGrp="1"/>
          </p:cNvSpPr>
          <p:nvPr>
            <p:ph type="body" sz="quarter" idx="12" hasCustomPrompt="1"/>
          </p:nvPr>
        </p:nvSpPr>
        <p:spPr>
          <a:xfrm>
            <a:off x="1657194" y="3849532"/>
            <a:ext cx="7379013" cy="1128522"/>
          </a:xfrm>
        </p:spPr>
        <p:txBody>
          <a:bodyPr anchor="ctr"/>
          <a:lstStyle>
            <a:lvl1pPr marL="0" indent="0" algn="ctr">
              <a:buNone/>
              <a:defRPr sz="2000" b="0" i="0">
                <a:solidFill>
                  <a:schemeClr val="accent4"/>
                </a:solidFill>
              </a:defRPr>
            </a:lvl1pPr>
          </a:lstStyle>
          <a:p>
            <a:pPr lvl="0"/>
            <a:r>
              <a:rPr lang="fr-FR" dirty="0"/>
              <a:t>TITRE SOUS-PARTIE</a:t>
            </a:r>
          </a:p>
        </p:txBody>
      </p:sp>
      <p:sp>
        <p:nvSpPr>
          <p:cNvPr id="4" name="Espace réservé du numéro de diapositive 3"/>
          <p:cNvSpPr>
            <a:spLocks noGrp="1"/>
          </p:cNvSpPr>
          <p:nvPr>
            <p:ph type="sldNum" sz="quarter" idx="14"/>
          </p:nvPr>
        </p:nvSpPr>
        <p:spPr/>
        <p:txBody>
          <a:bodyPr/>
          <a:lstStyle/>
          <a:p>
            <a:fld id="{FD495AF3-2BE3-4F2F-A3F0-65C3F202E4D2}" type="slidenum">
              <a:rPr lang="fr-FR" altLang="fr-FR" smtClean="0"/>
              <a:pPr/>
              <a:t>‹N°›</a:t>
            </a:fld>
            <a:endParaRPr lang="fr-FR" altLang="fr-FR" dirty="0"/>
          </a:p>
        </p:txBody>
      </p:sp>
      <p:sp>
        <p:nvSpPr>
          <p:cNvPr id="12"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4716146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1"/>
          </p:nvPr>
        </p:nvSpPr>
        <p:spPr/>
        <p:txBody>
          <a:bodyPr/>
          <a:lstStyle/>
          <a:p>
            <a:fld id="{FD495AF3-2BE3-4F2F-A3F0-65C3F202E4D2}" type="slidenum">
              <a:rPr lang="fr-FR" altLang="fr-FR" smtClean="0"/>
              <a:pPr/>
              <a:t>‹N°›</a:t>
            </a:fld>
            <a:endParaRPr lang="fr-FR" altLang="fr-FR" dirty="0"/>
          </a:p>
        </p:txBody>
      </p:sp>
      <p:sp>
        <p:nvSpPr>
          <p:cNvPr id="7" name="Rectangle 22"/>
          <p:cNvSpPr>
            <a:spLocks noGrp="1" noChangeArrowheads="1"/>
          </p:cNvSpPr>
          <p:nvPr>
            <p:ph idx="1"/>
          </p:nvPr>
        </p:nvSpPr>
        <p:spPr bwMode="auto">
          <a:xfrm>
            <a:off x="437002" y="1333556"/>
            <a:ext cx="9900718" cy="5608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a:spcBef>
                <a:spcPts val="1200"/>
              </a:spcBef>
              <a:defRPr/>
            </a:lvl1pPr>
          </a:lstStyle>
          <a:p>
            <a:pPr lvl="0"/>
            <a:r>
              <a:rPr lang="fr-FR" altLang="fr-FR"/>
              <a:t>Modifiez les styles du texte du masque</a:t>
            </a:r>
          </a:p>
          <a:p>
            <a:pPr lvl="1"/>
            <a:r>
              <a:rPr lang="fr-FR" altLang="fr-FR"/>
              <a:t>Deuxième niveau</a:t>
            </a:r>
          </a:p>
          <a:p>
            <a:pPr lvl="2"/>
            <a:r>
              <a:rPr lang="fr-FR" altLang="fr-FR"/>
              <a:t>Troisième niveau</a:t>
            </a:r>
          </a:p>
          <a:p>
            <a:pPr lvl="3"/>
            <a:r>
              <a:rPr lang="fr-FR" altLang="fr-FR"/>
              <a:t>Quatrième niveau</a:t>
            </a:r>
          </a:p>
        </p:txBody>
      </p:sp>
      <p:sp>
        <p:nvSpPr>
          <p:cNvPr id="8"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
        <p:nvSpPr>
          <p:cNvPr id="6" name="Titre_Secafi"/>
          <p:cNvSpPr>
            <a:spLocks noGrp="1"/>
          </p:cNvSpPr>
          <p:nvPr>
            <p:ph type="title"/>
          </p:nvPr>
        </p:nvSpPr>
        <p:spPr>
          <a:xfrm>
            <a:off x="437002" y="98351"/>
            <a:ext cx="9898254" cy="975162"/>
          </a:xfrm>
        </p:spPr>
        <p:txBody>
          <a:bodyPr/>
          <a:lstStyle>
            <a:lvl1pPr algn="r">
              <a:defRPr/>
            </a:lvl1pPr>
          </a:lstStyle>
          <a:p>
            <a:r>
              <a:rPr lang="fr-FR"/>
              <a:t>Modifiez le style du titre</a:t>
            </a:r>
            <a:endParaRPr lang="fr-FR" dirty="0"/>
          </a:p>
        </p:txBody>
      </p:sp>
    </p:spTree>
    <p:extLst>
      <p:ext uri="{BB962C8B-B14F-4D97-AF65-F5344CB8AC3E}">
        <p14:creationId xmlns:p14="http://schemas.microsoft.com/office/powerpoint/2010/main" val="32301183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2 colonne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307454"/>
            <a:ext cx="4843214" cy="5576311"/>
          </a:xfrm>
          <a:prstGeom prst="rect">
            <a:avLst/>
          </a:prstGeom>
          <a:ln>
            <a:noFill/>
          </a:ln>
        </p:spPr>
        <p:style>
          <a:lnRef idx="2">
            <a:schemeClr val="accent6"/>
          </a:lnRef>
          <a:fillRef idx="1">
            <a:schemeClr val="lt1"/>
          </a:fillRef>
          <a:effectRef idx="0">
            <a:schemeClr val="accent6"/>
          </a:effectRef>
          <a:fontRef idx="none"/>
        </p:style>
        <p:txBody>
          <a:bodyPr/>
          <a:lstStyle>
            <a:lvl1pPr>
              <a:spcBef>
                <a:spcPts val="1200"/>
              </a:spcBef>
              <a:defRPr sz="1500">
                <a:solidFill>
                  <a:schemeClr val="tx1"/>
                </a:solidFill>
                <a:latin typeface="+mj-lt"/>
                <a:cs typeface="Segoe UI Semilight" pitchFamily="34" charset="0"/>
              </a:defRPr>
            </a:lvl1pPr>
            <a:lvl2pPr>
              <a:defRPr sz="1500">
                <a:solidFill>
                  <a:schemeClr val="tx1"/>
                </a:solidFill>
                <a:latin typeface="+mj-lt"/>
                <a:cs typeface="Segoe UI Semilight" pitchFamily="34" charset="0"/>
              </a:defRPr>
            </a:lvl2pPr>
            <a:lvl3pPr>
              <a:defRPr sz="1500">
                <a:solidFill>
                  <a:schemeClr val="tx1"/>
                </a:solidFill>
                <a:latin typeface="+mj-lt"/>
                <a:cs typeface="Segoe UI Semilight" pitchFamily="34" charset="0"/>
              </a:defRPr>
            </a:lvl3pPr>
            <a:lvl4pPr>
              <a:defRPr sz="1500">
                <a:solidFill>
                  <a:schemeClr val="tx1"/>
                </a:solidFill>
                <a:latin typeface="+mj-lt"/>
                <a:cs typeface="Segoe UI Semilight" pitchFamily="34" charset="0"/>
              </a:defRPr>
            </a:lvl4pPr>
            <a:lvl5pPr>
              <a:defRPr>
                <a:solidFill>
                  <a:srgbClr val="004070"/>
                </a:solidFill>
                <a:latin typeface="Segoe UI Semilight" pitchFamily="34" charset="0"/>
                <a:cs typeface="Segoe UI Semilight"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2" name="Espace réservé du contenu 2"/>
          <p:cNvSpPr>
            <a:spLocks noGrp="1"/>
          </p:cNvSpPr>
          <p:nvPr>
            <p:ph idx="15"/>
          </p:nvPr>
        </p:nvSpPr>
        <p:spPr>
          <a:xfrm>
            <a:off x="5486657" y="1307454"/>
            <a:ext cx="4848598" cy="5576311"/>
          </a:xfrm>
          <a:prstGeom prst="rect">
            <a:avLst/>
          </a:prstGeom>
          <a:ln>
            <a:noFill/>
          </a:ln>
        </p:spPr>
        <p:style>
          <a:lnRef idx="2">
            <a:schemeClr val="accent6"/>
          </a:lnRef>
          <a:fillRef idx="1">
            <a:schemeClr val="lt1"/>
          </a:fillRef>
          <a:effectRef idx="0">
            <a:schemeClr val="accent6"/>
          </a:effectRef>
          <a:fontRef idx="none"/>
        </p:style>
        <p:txBody>
          <a:bodyPr/>
          <a:lstStyle>
            <a:lvl1pPr>
              <a:spcBef>
                <a:spcPts val="1200"/>
              </a:spcBef>
              <a:defRPr sz="1500">
                <a:solidFill>
                  <a:schemeClr val="tx1"/>
                </a:solidFill>
                <a:latin typeface="+mj-lt"/>
                <a:cs typeface="Segoe UI Semilight" pitchFamily="34" charset="0"/>
              </a:defRPr>
            </a:lvl1pPr>
            <a:lvl2pPr>
              <a:defRPr sz="1500">
                <a:solidFill>
                  <a:schemeClr val="tx1"/>
                </a:solidFill>
                <a:latin typeface="+mj-lt"/>
                <a:cs typeface="Segoe UI Semilight" pitchFamily="34" charset="0"/>
              </a:defRPr>
            </a:lvl2pPr>
            <a:lvl3pPr>
              <a:defRPr sz="1500">
                <a:solidFill>
                  <a:schemeClr val="tx1"/>
                </a:solidFill>
                <a:latin typeface="+mj-lt"/>
                <a:cs typeface="Segoe UI Semilight" pitchFamily="34" charset="0"/>
              </a:defRPr>
            </a:lvl3pPr>
            <a:lvl4pPr>
              <a:defRPr sz="1500">
                <a:solidFill>
                  <a:schemeClr val="tx1"/>
                </a:solidFill>
                <a:latin typeface="+mj-lt"/>
                <a:cs typeface="Segoe UI Semilight" pitchFamily="34" charset="0"/>
              </a:defRPr>
            </a:lvl4pPr>
            <a:lvl5pPr>
              <a:defRPr>
                <a:solidFill>
                  <a:srgbClr val="004070"/>
                </a:solidFill>
                <a:latin typeface="Segoe UI Semilight" pitchFamily="34" charset="0"/>
                <a:cs typeface="Segoe UI Semilight"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4" name="Espace réservé du numéro de diapositive 3"/>
          <p:cNvSpPr>
            <a:spLocks noGrp="1"/>
          </p:cNvSpPr>
          <p:nvPr>
            <p:ph type="sldNum" sz="quarter" idx="17"/>
          </p:nvPr>
        </p:nvSpPr>
        <p:spPr/>
        <p:txBody>
          <a:bodyPr/>
          <a:lstStyle/>
          <a:p>
            <a:fld id="{FD495AF3-2BE3-4F2F-A3F0-65C3F202E4D2}" type="slidenum">
              <a:rPr lang="fr-FR" altLang="fr-FR" smtClean="0"/>
              <a:pPr/>
              <a:t>‹N°›</a:t>
            </a:fld>
            <a:endParaRPr lang="fr-FR" altLang="fr-FR" dirty="0"/>
          </a:p>
        </p:txBody>
      </p:sp>
      <p:sp>
        <p:nvSpPr>
          <p:cNvPr id="7"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36599608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3 gauche - 1/3 droit">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242391"/>
            <a:ext cx="6045039" cy="5747474"/>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6613853" y="1242391"/>
            <a:ext cx="3621314" cy="5747474"/>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7"/>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7"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9824129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 zone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12" name="Espace réservé du contenu 2"/>
          <p:cNvSpPr>
            <a:spLocks noGrp="1"/>
          </p:cNvSpPr>
          <p:nvPr>
            <p:ph idx="15"/>
          </p:nvPr>
        </p:nvSpPr>
        <p:spPr>
          <a:xfrm>
            <a:off x="5503289" y="1303445"/>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5503289" y="419585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p>
            <a:fld id="{FD495AF3-2BE3-4F2F-A3F0-65C3F202E4D2}" type="slidenum">
              <a:rPr lang="fr-FR" altLang="fr-FR" smtClean="0"/>
              <a:pPr/>
              <a:t>‹N°›</a:t>
            </a:fld>
            <a:endParaRPr lang="fr-FR" altLang="fr-FR" dirty="0"/>
          </a:p>
        </p:txBody>
      </p:sp>
      <p:sp>
        <p:nvSpPr>
          <p:cNvPr id="9" name="Espace réservé du contenu 2"/>
          <p:cNvSpPr>
            <a:spLocks noGrp="1"/>
          </p:cNvSpPr>
          <p:nvPr>
            <p:ph idx="21"/>
          </p:nvPr>
        </p:nvSpPr>
        <p:spPr>
          <a:xfrm>
            <a:off x="447265" y="1303445"/>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contenu 2"/>
          <p:cNvSpPr>
            <a:spLocks noGrp="1"/>
          </p:cNvSpPr>
          <p:nvPr>
            <p:ph idx="22"/>
          </p:nvPr>
        </p:nvSpPr>
        <p:spPr>
          <a:xfrm>
            <a:off x="447265" y="419585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1"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41088867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 gauches - 1 droite">
    <p:spTree>
      <p:nvGrpSpPr>
        <p:cNvPr id="1" name=""/>
        <p:cNvGrpSpPr/>
        <p:nvPr/>
      </p:nvGrpSpPr>
      <p:grpSpPr>
        <a:xfrm>
          <a:off x="0" y="0"/>
          <a:ext cx="0" cy="0"/>
          <a:chOff x="0" y="0"/>
          <a:chExt cx="0" cy="0"/>
        </a:xfrm>
      </p:grpSpPr>
      <p:sp>
        <p:nvSpPr>
          <p:cNvPr id="2" name="Titre_Secafi"/>
          <p:cNvSpPr>
            <a:spLocks noGrp="1"/>
          </p:cNvSpPr>
          <p:nvPr>
            <p:ph type="title"/>
          </p:nvPr>
        </p:nvSpPr>
        <p:spPr>
          <a:xfrm>
            <a:off x="437301" y="98051"/>
            <a:ext cx="9897808" cy="975163"/>
          </a:xfrm>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293506"/>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437301" y="419585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5483411" y="1293507"/>
            <a:ext cx="4751756" cy="5686419"/>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p>
            <a:fld id="{FD495AF3-2BE3-4F2F-A3F0-65C3F202E4D2}" type="slidenum">
              <a:rPr lang="fr-FR" altLang="fr-FR" smtClean="0"/>
              <a:pPr/>
              <a:t>‹N°›</a:t>
            </a:fld>
            <a:endParaRPr lang="fr-FR" altLang="fr-FR" dirty="0"/>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35202089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 gauche - 2 droite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5483413" y="1283567"/>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5484178" y="419585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436546" y="1283567"/>
            <a:ext cx="4751756" cy="5696359"/>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37479165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 haut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273628"/>
            <a:ext cx="9798631"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437301" y="4187777"/>
            <a:ext cx="97978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7"/>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7"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2108778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 hauts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27362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5483411" y="127362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contenu 2"/>
          <p:cNvSpPr>
            <a:spLocks noGrp="1"/>
          </p:cNvSpPr>
          <p:nvPr>
            <p:ph idx="16"/>
          </p:nvPr>
        </p:nvSpPr>
        <p:spPr>
          <a:xfrm>
            <a:off x="436536" y="4195858"/>
            <a:ext cx="9798631"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8"/>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19058079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2 hauts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409102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5483411" y="409102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contenu 2"/>
          <p:cNvSpPr>
            <a:spLocks noGrp="1"/>
          </p:cNvSpPr>
          <p:nvPr>
            <p:ph idx="16"/>
          </p:nvPr>
        </p:nvSpPr>
        <p:spPr>
          <a:xfrm>
            <a:off x="436536" y="1204180"/>
            <a:ext cx="9798631"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8"/>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16972168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 hauts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7" y="1273628"/>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3743441" y="1273628"/>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contenu 2"/>
          <p:cNvSpPr>
            <a:spLocks noGrp="1"/>
          </p:cNvSpPr>
          <p:nvPr>
            <p:ph idx="16"/>
          </p:nvPr>
        </p:nvSpPr>
        <p:spPr>
          <a:xfrm>
            <a:off x="7040170" y="1273628"/>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437301" y="4195858"/>
            <a:ext cx="97978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13586730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3 hauts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393035" y="4153090"/>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3699939" y="4153090"/>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contenu 2"/>
          <p:cNvSpPr>
            <a:spLocks noGrp="1"/>
          </p:cNvSpPr>
          <p:nvPr>
            <p:ph idx="16"/>
          </p:nvPr>
        </p:nvSpPr>
        <p:spPr>
          <a:xfrm>
            <a:off x="6996668" y="4153090"/>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415168" y="1224058"/>
            <a:ext cx="97978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8129250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3" name="Espace réservé du texte vertical 2"/>
          <p:cNvSpPr>
            <a:spLocks noGrp="1"/>
          </p:cNvSpPr>
          <p:nvPr>
            <p:ph type="body" orient="vert" idx="1"/>
          </p:nvPr>
        </p:nvSpPr>
        <p:spPr/>
        <p:txBody>
          <a:bodyPr vert="eaVert"/>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6"/>
          <p:cNvSpPr>
            <a:spLocks noGrp="1"/>
          </p:cNvSpPr>
          <p:nvPr>
            <p:ph type="sldNum" sz="quarter" idx="11"/>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6"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9449448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4" name="Espace réservé du numéro de diapositive 3"/>
          <p:cNvSpPr>
            <a:spLocks noGrp="1"/>
          </p:cNvSpPr>
          <p:nvPr>
            <p:ph type="sldNum" sz="quarter" idx="11"/>
          </p:nvPr>
        </p:nvSpPr>
        <p:spPr/>
        <p:txBody>
          <a:bodyPr/>
          <a:lstStyle/>
          <a:p>
            <a:fld id="{FD495AF3-2BE3-4F2F-A3F0-65C3F202E4D2}" type="slidenum">
              <a:rPr lang="fr-FR" altLang="fr-FR" smtClean="0"/>
              <a:pPr/>
              <a:t>‹N°›</a:t>
            </a:fld>
            <a:endParaRPr lang="fr-FR" altLang="fr-FR" dirty="0"/>
          </a:p>
        </p:txBody>
      </p:sp>
      <p:sp>
        <p:nvSpPr>
          <p:cNvPr id="6"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7973244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1"/>
          </p:nvPr>
        </p:nvSpPr>
        <p:spPr/>
        <p:txBody>
          <a:bodyPr/>
          <a:lstStyle/>
          <a:p>
            <a:fld id="{FD495AF3-2BE3-4F2F-A3F0-65C3F202E4D2}" type="slidenum">
              <a:rPr lang="fr-FR" altLang="fr-FR" smtClean="0"/>
              <a:pPr/>
              <a:t>‹N°›</a:t>
            </a:fld>
            <a:endParaRPr lang="fr-FR" altLang="fr-FR" dirty="0"/>
          </a:p>
        </p:txBody>
      </p:sp>
      <p:sp>
        <p:nvSpPr>
          <p:cNvPr id="5"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30100726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Horizontal">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4" name="Espace réservé du contenu 17"/>
          <p:cNvSpPr>
            <a:spLocks noGrp="1"/>
          </p:cNvSpPr>
          <p:nvPr>
            <p:ph idx="1"/>
          </p:nvPr>
        </p:nvSpPr>
        <p:spPr>
          <a:xfrm>
            <a:off x="653819" y="1556023"/>
            <a:ext cx="9567079" cy="1103518"/>
          </a:xfrm>
          <a:ln w="19050"/>
        </p:spPr>
        <p:style>
          <a:lnRef idx="2">
            <a:schemeClr val="accent2"/>
          </a:lnRef>
          <a:fillRef idx="1">
            <a:schemeClr val="lt1"/>
          </a:fillRef>
          <a:effectRef idx="0">
            <a:schemeClr val="accent2"/>
          </a:effectRef>
          <a:fontRef idx="none"/>
        </p:style>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9" name="Rectangle 8"/>
          <p:cNvSpPr>
            <a:spLocks noChangeArrowheads="1"/>
          </p:cNvSpPr>
          <p:nvPr userDrawn="1"/>
        </p:nvSpPr>
        <p:spPr bwMode="auto">
          <a:xfrm>
            <a:off x="1161761" y="6435360"/>
            <a:ext cx="8544534" cy="392444"/>
          </a:xfrm>
          <a:prstGeom prst="rect">
            <a:avLst/>
          </a:prstGeom>
          <a:noFill/>
          <a:ln>
            <a:noFill/>
            <a:headEnd/>
            <a:tailEnd/>
          </a:ln>
          <a:effectLst/>
        </p:spPr>
        <p:style>
          <a:lnRef idx="1">
            <a:schemeClr val="accent3"/>
          </a:lnRef>
          <a:fillRef idx="3">
            <a:schemeClr val="accent3"/>
          </a:fillRef>
          <a:effectRef idx="2">
            <a:schemeClr val="accent3"/>
          </a:effectRef>
          <a:fontRef idx="minor">
            <a:schemeClr val="lt1"/>
          </a:fontRef>
        </p:style>
        <p:txBody>
          <a:bodyPr wrap="none" lIns="101371" tIns="50686" rIns="101371" bIns="50686" anchor="ctr"/>
          <a:lstStyle/>
          <a:p>
            <a:pPr algn="ctr" eaLnBrk="0" hangingPunct="0">
              <a:lnSpc>
                <a:spcPct val="90000"/>
              </a:lnSpc>
              <a:defRPr/>
            </a:pPr>
            <a:endParaRPr lang="fr-LU" sz="1900" b="1" dirty="0">
              <a:solidFill>
                <a:schemeClr val="tx1"/>
              </a:solidFill>
              <a:latin typeface="Segoe UI" pitchFamily="34" charset="0"/>
              <a:cs typeface="Segoe UI" pitchFamily="34" charset="0"/>
            </a:endParaRPr>
          </a:p>
        </p:txBody>
      </p:sp>
      <p:sp>
        <p:nvSpPr>
          <p:cNvPr id="14" name="Espace réservé du contenu 17"/>
          <p:cNvSpPr>
            <a:spLocks noGrp="1"/>
          </p:cNvSpPr>
          <p:nvPr>
            <p:ph idx="11"/>
          </p:nvPr>
        </p:nvSpPr>
        <p:spPr>
          <a:xfrm>
            <a:off x="649136" y="1185848"/>
            <a:ext cx="9576683"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Modifiez les styles du texte du masque</a:t>
            </a:r>
          </a:p>
        </p:txBody>
      </p:sp>
      <p:sp>
        <p:nvSpPr>
          <p:cNvPr id="18" name="Espace réservé du contenu 17"/>
          <p:cNvSpPr>
            <a:spLocks noGrp="1"/>
          </p:cNvSpPr>
          <p:nvPr>
            <p:ph idx="15"/>
          </p:nvPr>
        </p:nvSpPr>
        <p:spPr>
          <a:xfrm>
            <a:off x="653819" y="3255936"/>
            <a:ext cx="9567079" cy="1103518"/>
          </a:xfrm>
          <a:ln w="19050"/>
        </p:spPr>
        <p:style>
          <a:lnRef idx="2">
            <a:schemeClr val="accent2"/>
          </a:lnRef>
          <a:fillRef idx="1">
            <a:schemeClr val="lt1"/>
          </a:fillRef>
          <a:effectRef idx="0">
            <a:schemeClr val="accent2"/>
          </a:effectRef>
          <a:fontRef idx="none"/>
        </p:style>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19" name="Espace réservé du contenu 17"/>
          <p:cNvSpPr>
            <a:spLocks noGrp="1"/>
          </p:cNvSpPr>
          <p:nvPr>
            <p:ph idx="16"/>
          </p:nvPr>
        </p:nvSpPr>
        <p:spPr>
          <a:xfrm>
            <a:off x="653819" y="4999914"/>
            <a:ext cx="9567079" cy="1103518"/>
          </a:xfrm>
          <a:ln w="19050"/>
        </p:spPr>
        <p:style>
          <a:lnRef idx="2">
            <a:schemeClr val="accent2"/>
          </a:lnRef>
          <a:fillRef idx="1">
            <a:schemeClr val="lt1"/>
          </a:fillRef>
          <a:effectRef idx="0">
            <a:schemeClr val="accent2"/>
          </a:effectRef>
          <a:fontRef idx="none"/>
        </p:style>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15" name="Espace réservé du contenu 17"/>
          <p:cNvSpPr>
            <a:spLocks noGrp="1"/>
          </p:cNvSpPr>
          <p:nvPr>
            <p:ph idx="12"/>
          </p:nvPr>
        </p:nvSpPr>
        <p:spPr>
          <a:xfrm>
            <a:off x="649136" y="2869205"/>
            <a:ext cx="9576683"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Modifiez les styles du texte du masque</a:t>
            </a:r>
          </a:p>
        </p:txBody>
      </p:sp>
      <p:sp>
        <p:nvSpPr>
          <p:cNvPr id="16" name="Espace réservé du contenu 17"/>
          <p:cNvSpPr>
            <a:spLocks noGrp="1"/>
          </p:cNvSpPr>
          <p:nvPr>
            <p:ph idx="13"/>
          </p:nvPr>
        </p:nvSpPr>
        <p:spPr>
          <a:xfrm>
            <a:off x="649136" y="4635653"/>
            <a:ext cx="9576683"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Modifiez les styles du texte du masque</a:t>
            </a:r>
          </a:p>
        </p:txBody>
      </p:sp>
      <p:sp>
        <p:nvSpPr>
          <p:cNvPr id="23" name="Espace réservé du contenu 17"/>
          <p:cNvSpPr>
            <a:spLocks noGrp="1"/>
          </p:cNvSpPr>
          <p:nvPr>
            <p:ph idx="17"/>
          </p:nvPr>
        </p:nvSpPr>
        <p:spPr>
          <a:xfrm rot="16200000">
            <a:off x="89739" y="1875816"/>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4" name="Espace réservé du contenu 17"/>
          <p:cNvSpPr>
            <a:spLocks noGrp="1"/>
          </p:cNvSpPr>
          <p:nvPr>
            <p:ph idx="18"/>
          </p:nvPr>
        </p:nvSpPr>
        <p:spPr>
          <a:xfrm rot="16200000">
            <a:off x="89739" y="3594916"/>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5" name="Espace réservé du contenu 17"/>
          <p:cNvSpPr>
            <a:spLocks noGrp="1"/>
          </p:cNvSpPr>
          <p:nvPr>
            <p:ph idx="19"/>
          </p:nvPr>
        </p:nvSpPr>
        <p:spPr>
          <a:xfrm rot="16200000">
            <a:off x="89739" y="5196245"/>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6" name="Espace réservé du contenu 17"/>
          <p:cNvSpPr>
            <a:spLocks noGrp="1"/>
          </p:cNvSpPr>
          <p:nvPr>
            <p:ph idx="14" hasCustomPrompt="1"/>
          </p:nvPr>
        </p:nvSpPr>
        <p:spPr>
          <a:xfrm>
            <a:off x="1016294" y="6378324"/>
            <a:ext cx="8782380" cy="656514"/>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2100" b="1" baseline="0">
                <a:solidFill>
                  <a:schemeClr val="tx1"/>
                </a:solidFill>
              </a:defRPr>
            </a:lvl1pPr>
          </a:lstStyle>
          <a:p>
            <a:pPr>
              <a:defRPr/>
            </a:pPr>
            <a:r>
              <a:rPr lang="fr-FR" dirty="0">
                <a:solidFill>
                  <a:srgbClr val="000000"/>
                </a:solidFill>
              </a:rPr>
              <a:t>Conclusion</a:t>
            </a:r>
          </a:p>
        </p:txBody>
      </p:sp>
      <p:sp>
        <p:nvSpPr>
          <p:cNvPr id="17" name="Espace réservé du numéro de diapositive 3"/>
          <p:cNvSpPr>
            <a:spLocks noGrp="1"/>
          </p:cNvSpPr>
          <p:nvPr>
            <p:ph type="sldNum" sz="quarter" idx="20"/>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20"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33316494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Horizontal">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9" name="Espace réservé du contenu 17"/>
          <p:cNvSpPr>
            <a:spLocks noGrp="1"/>
          </p:cNvSpPr>
          <p:nvPr>
            <p:ph idx="1"/>
          </p:nvPr>
        </p:nvSpPr>
        <p:spPr>
          <a:xfrm>
            <a:off x="2389697" y="1188318"/>
            <a:ext cx="7823704" cy="2928013"/>
          </a:xfrm>
          <a:ln w="19050"/>
        </p:spPr>
        <p:style>
          <a:lnRef idx="2">
            <a:schemeClr val="accent2"/>
          </a:lnRef>
          <a:fillRef idx="1">
            <a:schemeClr val="lt1"/>
          </a:fillRef>
          <a:effectRef idx="0">
            <a:schemeClr val="accent2"/>
          </a:effectRef>
          <a:fontRef idx="none"/>
        </p:style>
        <p:txBody>
          <a:bodyPr vert="horz" wrap="square" lIns="100659" tIns="50330" rIns="100659" bIns="50330" numCol="1" anchor="t" anchorCtr="0" compatLnSpc="1">
            <a:prstTxWarp prst="textNoShape">
              <a:avLst/>
            </a:prstTxWarp>
            <a:noAutofit/>
          </a:bodyPr>
          <a:lstStyle>
            <a:lvl1pPr>
              <a:spcBef>
                <a:spcPts val="1200"/>
              </a:spcBef>
              <a:defRPr lang="fr-FR" smtClean="0">
                <a:solidFill>
                  <a:schemeClr val="tx1"/>
                </a:solidFill>
              </a:defRPr>
            </a:lvl1pPr>
          </a:lstStyle>
          <a:p>
            <a:pPr lvl="0"/>
            <a:r>
              <a:rPr lang="fr-FR">
                <a:solidFill>
                  <a:srgbClr val="000000"/>
                </a:solidFill>
              </a:rPr>
              <a:t>Modifiez les styles du texte du masque</a:t>
            </a:r>
          </a:p>
        </p:txBody>
      </p:sp>
      <p:sp>
        <p:nvSpPr>
          <p:cNvPr id="10" name="Espace réservé du contenu 17"/>
          <p:cNvSpPr>
            <a:spLocks noGrp="1"/>
          </p:cNvSpPr>
          <p:nvPr>
            <p:ph idx="11"/>
          </p:nvPr>
        </p:nvSpPr>
        <p:spPr>
          <a:xfrm>
            <a:off x="2389697" y="4456973"/>
            <a:ext cx="7823704" cy="1779307"/>
          </a:xfrm>
          <a:ln w="19050"/>
        </p:spPr>
        <p:style>
          <a:lnRef idx="2">
            <a:schemeClr val="accent2"/>
          </a:lnRef>
          <a:fillRef idx="1">
            <a:schemeClr val="lt1"/>
          </a:fillRef>
          <a:effectRef idx="0">
            <a:schemeClr val="accent2"/>
          </a:effectRef>
          <a:fontRef idx="none"/>
        </p:style>
        <p:txBody>
          <a:bodyPr vert="horz" wrap="square" lIns="100659" tIns="50330" rIns="100659" bIns="50330" numCol="1" anchor="t" anchorCtr="0" compatLnSpc="1">
            <a:prstTxWarp prst="textNoShape">
              <a:avLst/>
            </a:prstTxWarp>
            <a:noAutofit/>
          </a:bodyPr>
          <a:lstStyle>
            <a:lvl1pPr>
              <a:spcBef>
                <a:spcPts val="1200"/>
              </a:spcBef>
              <a:defRPr lang="fr-FR" smtClean="0">
                <a:solidFill>
                  <a:schemeClr val="tx1"/>
                </a:solidFill>
              </a:defRPr>
            </a:lvl1pPr>
          </a:lstStyle>
          <a:p>
            <a:pPr lvl="0"/>
            <a:r>
              <a:rPr lang="fr-FR">
                <a:solidFill>
                  <a:srgbClr val="000000"/>
                </a:solidFill>
              </a:rPr>
              <a:t>Modifiez les styles du texte du masque</a:t>
            </a:r>
          </a:p>
        </p:txBody>
      </p:sp>
      <p:sp>
        <p:nvSpPr>
          <p:cNvPr id="13" name="Espace réservé du contenu 17"/>
          <p:cNvSpPr>
            <a:spLocks noGrp="1"/>
          </p:cNvSpPr>
          <p:nvPr>
            <p:ph idx="15"/>
          </p:nvPr>
        </p:nvSpPr>
        <p:spPr>
          <a:xfrm>
            <a:off x="275882" y="1773761"/>
            <a:ext cx="1955833" cy="1757125"/>
          </a:xfrm>
          <a:prstGeom prst="homePlate">
            <a:avLst>
              <a:gd name="adj" fmla="val 21041"/>
            </a:avLst>
          </a:prstGeom>
          <a:ln/>
        </p:spPr>
        <p:style>
          <a:lnRef idx="0">
            <a:schemeClr val="accent2"/>
          </a:lnRef>
          <a:fillRef idx="3">
            <a:schemeClr val="accent2"/>
          </a:fillRef>
          <a:effectRef idx="3">
            <a:schemeClr val="accent2"/>
          </a:effectRef>
          <a:fontRef idx="none"/>
        </p:style>
        <p:txBody>
          <a:bodyPr anchor="ctr" anchorCtr="0">
            <a:normAutofit/>
          </a:bodyPr>
          <a:lstStyle>
            <a:lvl1pPr marL="0" indent="0" algn="l">
              <a:buFontTx/>
              <a:buNone/>
              <a:defRPr sz="2100" b="1">
                <a:solidFill>
                  <a:schemeClr val="tx1"/>
                </a:solidFill>
              </a:defRPr>
            </a:lvl1pPr>
          </a:lstStyle>
          <a:p>
            <a:pPr lvl="0">
              <a:defRPr/>
            </a:pPr>
            <a:r>
              <a:rPr lang="fr-FR">
                <a:solidFill>
                  <a:srgbClr val="000000"/>
                </a:solidFill>
              </a:rPr>
              <a:t>Modifiez les styles du texte du masque</a:t>
            </a:r>
          </a:p>
        </p:txBody>
      </p:sp>
      <p:sp>
        <p:nvSpPr>
          <p:cNvPr id="18" name="Espace réservé du contenu 17"/>
          <p:cNvSpPr>
            <a:spLocks noGrp="1"/>
          </p:cNvSpPr>
          <p:nvPr>
            <p:ph idx="14" hasCustomPrompt="1"/>
          </p:nvPr>
        </p:nvSpPr>
        <p:spPr>
          <a:xfrm>
            <a:off x="1016294" y="6378324"/>
            <a:ext cx="8782380" cy="656514"/>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2100" b="1" baseline="0">
                <a:solidFill>
                  <a:schemeClr val="tx1"/>
                </a:solidFill>
              </a:defRPr>
            </a:lvl1pPr>
          </a:lstStyle>
          <a:p>
            <a:pPr>
              <a:defRPr/>
            </a:pPr>
            <a:r>
              <a:rPr lang="fr-FR" dirty="0">
                <a:solidFill>
                  <a:srgbClr val="000000"/>
                </a:solidFill>
              </a:rPr>
              <a:t>Conclusion</a:t>
            </a:r>
          </a:p>
        </p:txBody>
      </p:sp>
      <p:sp>
        <p:nvSpPr>
          <p:cNvPr id="11" name="Espace réservé du contenu 17"/>
          <p:cNvSpPr>
            <a:spLocks noGrp="1"/>
          </p:cNvSpPr>
          <p:nvPr>
            <p:ph idx="16"/>
          </p:nvPr>
        </p:nvSpPr>
        <p:spPr>
          <a:xfrm>
            <a:off x="275882" y="4456972"/>
            <a:ext cx="1955833" cy="1757125"/>
          </a:xfrm>
          <a:prstGeom prst="homePlate">
            <a:avLst>
              <a:gd name="adj" fmla="val 21041"/>
            </a:avLst>
          </a:prstGeom>
          <a:ln/>
        </p:spPr>
        <p:style>
          <a:lnRef idx="0">
            <a:schemeClr val="accent2"/>
          </a:lnRef>
          <a:fillRef idx="3">
            <a:schemeClr val="accent2"/>
          </a:fillRef>
          <a:effectRef idx="3">
            <a:schemeClr val="accent2"/>
          </a:effectRef>
          <a:fontRef idx="none"/>
        </p:style>
        <p:txBody>
          <a:bodyPr anchor="ctr" anchorCtr="0">
            <a:normAutofit/>
          </a:bodyPr>
          <a:lstStyle>
            <a:lvl1pPr marL="0" indent="0" algn="l">
              <a:buFontTx/>
              <a:buNone/>
              <a:defRPr sz="2100" b="1">
                <a:solidFill>
                  <a:schemeClr val="tx1"/>
                </a:solidFill>
              </a:defRPr>
            </a:lvl1pPr>
          </a:lstStyle>
          <a:p>
            <a:pPr lvl="0">
              <a:defRPr/>
            </a:pPr>
            <a:r>
              <a:rPr lang="fr-FR">
                <a:solidFill>
                  <a:srgbClr val="000000"/>
                </a:solidFill>
              </a:rPr>
              <a:t>Modifiez les styles du texte du masque</a:t>
            </a:r>
          </a:p>
        </p:txBody>
      </p:sp>
      <p:sp>
        <p:nvSpPr>
          <p:cNvPr id="12" name="Espace réservé du numéro de diapositive 3"/>
          <p:cNvSpPr>
            <a:spLocks noGrp="1"/>
          </p:cNvSpPr>
          <p:nvPr>
            <p:ph type="sldNum" sz="quarter" idx="17"/>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14"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83985262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Gauche_1_Droite">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4" name="Espace réservé du contenu 17"/>
          <p:cNvSpPr>
            <a:spLocks noGrp="1"/>
          </p:cNvSpPr>
          <p:nvPr>
            <p:ph idx="1"/>
          </p:nvPr>
        </p:nvSpPr>
        <p:spPr>
          <a:xfrm>
            <a:off x="225187" y="1498699"/>
            <a:ext cx="4848881" cy="4050933"/>
          </a:xfr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9" name="Espace réservé du contenu 17"/>
          <p:cNvSpPr>
            <a:spLocks noGrp="1"/>
          </p:cNvSpPr>
          <p:nvPr>
            <p:ph idx="12"/>
          </p:nvPr>
        </p:nvSpPr>
        <p:spPr>
          <a:xfrm>
            <a:off x="225187" y="1128522"/>
            <a:ext cx="4848881" cy="386731"/>
          </a:xfrm>
          <a:ln/>
        </p:spPr>
        <p:style>
          <a:lnRef idx="0">
            <a:schemeClr val="accent2"/>
          </a:lnRef>
          <a:fillRef idx="3">
            <a:schemeClr val="accent2"/>
          </a:fillRef>
          <a:effectRef idx="3">
            <a:schemeClr val="accent2"/>
          </a:effectRef>
          <a:fontRef idx="none"/>
        </p:style>
        <p:txBody>
          <a:bodyPr/>
          <a:lstStyle>
            <a:lvl1pPr marL="0" indent="0" algn="ctr">
              <a:buNone/>
              <a:defRPr sz="1900" b="1">
                <a:solidFill>
                  <a:schemeClr val="tx1"/>
                </a:solidFill>
              </a:defRPr>
            </a:lvl1pPr>
          </a:lstStyle>
          <a:p>
            <a:pPr lvl="0">
              <a:defRPr/>
            </a:pPr>
            <a:r>
              <a:rPr lang="fr-FR">
                <a:solidFill>
                  <a:srgbClr val="000000"/>
                </a:solidFill>
              </a:rPr>
              <a:t>Modifiez les styles du texte du masque</a:t>
            </a:r>
          </a:p>
        </p:txBody>
      </p:sp>
      <p:sp>
        <p:nvSpPr>
          <p:cNvPr id="10" name="Espace réservé du contenu 17"/>
          <p:cNvSpPr>
            <a:spLocks noGrp="1"/>
          </p:cNvSpPr>
          <p:nvPr>
            <p:ph idx="13"/>
          </p:nvPr>
        </p:nvSpPr>
        <p:spPr>
          <a:xfrm>
            <a:off x="5321202" y="1498699"/>
            <a:ext cx="4945608" cy="4050933"/>
          </a:xfr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11" name="Espace réservé du contenu 17"/>
          <p:cNvSpPr>
            <a:spLocks noGrp="1"/>
          </p:cNvSpPr>
          <p:nvPr>
            <p:ph idx="14"/>
          </p:nvPr>
        </p:nvSpPr>
        <p:spPr>
          <a:xfrm>
            <a:off x="5321202" y="1128522"/>
            <a:ext cx="4945608" cy="386731"/>
          </a:xfrm>
          <a:ln/>
        </p:spPr>
        <p:style>
          <a:lnRef idx="0">
            <a:schemeClr val="accent2"/>
          </a:lnRef>
          <a:fillRef idx="3">
            <a:schemeClr val="accent2"/>
          </a:fillRef>
          <a:effectRef idx="3">
            <a:schemeClr val="accent2"/>
          </a:effectRef>
          <a:fontRef idx="none"/>
        </p:style>
        <p:txBody>
          <a:bodyPr/>
          <a:lstStyle>
            <a:lvl1pPr marL="0" indent="0" algn="ctr">
              <a:buNone/>
              <a:defRPr sz="1900" b="1">
                <a:solidFill>
                  <a:schemeClr val="tx1"/>
                </a:solidFill>
              </a:defRPr>
            </a:lvl1pPr>
          </a:lstStyle>
          <a:p>
            <a:pPr lvl="0">
              <a:defRPr/>
            </a:pPr>
            <a:r>
              <a:rPr lang="fr-FR">
                <a:solidFill>
                  <a:srgbClr val="000000"/>
                </a:solidFill>
              </a:rPr>
              <a:t>Modifiez les styles du texte du masque</a:t>
            </a:r>
          </a:p>
        </p:txBody>
      </p:sp>
      <p:sp>
        <p:nvSpPr>
          <p:cNvPr id="13" name="Espace réservé du contenu 17"/>
          <p:cNvSpPr>
            <a:spLocks noGrp="1"/>
          </p:cNvSpPr>
          <p:nvPr>
            <p:ph idx="15" hasCustomPrompt="1"/>
          </p:nvPr>
        </p:nvSpPr>
        <p:spPr>
          <a:xfrm>
            <a:off x="1455372" y="6008134"/>
            <a:ext cx="7731659" cy="820839"/>
          </a:xfrm>
          <a:noFill/>
          <a:ln w="19050">
            <a:solidFill>
              <a:schemeClr val="accent2"/>
            </a:solidFill>
          </a:ln>
          <a:effectLst/>
        </p:spPr>
        <p:txBody>
          <a:bodyPr>
            <a:noAutofit/>
          </a:bodyPr>
          <a:lstStyle>
            <a:lvl1pPr marL="310716" indent="-310716">
              <a:buFont typeface="Wingdings" pitchFamily="2" charset="2"/>
              <a:buChar char=""/>
              <a:defRPr sz="1900" b="1">
                <a:solidFill>
                  <a:schemeClr val="tx1"/>
                </a:solidFill>
              </a:defRPr>
            </a:lvl1pPr>
          </a:lstStyle>
          <a:p>
            <a:pPr>
              <a:defRPr/>
            </a:pPr>
            <a:r>
              <a:rPr lang="fr-FR" dirty="0">
                <a:solidFill>
                  <a:srgbClr val="000000"/>
                </a:solidFill>
              </a:rPr>
              <a:t>Conclusion</a:t>
            </a:r>
          </a:p>
        </p:txBody>
      </p:sp>
      <p:sp>
        <p:nvSpPr>
          <p:cNvPr id="15" name="Espace réservé du contenu 17"/>
          <p:cNvSpPr>
            <a:spLocks noGrp="1"/>
          </p:cNvSpPr>
          <p:nvPr>
            <p:ph idx="16"/>
          </p:nvPr>
        </p:nvSpPr>
        <p:spPr>
          <a:xfrm>
            <a:off x="2105730" y="5676567"/>
            <a:ext cx="987302" cy="217488"/>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18" name="Espace réservé du contenu 17"/>
          <p:cNvSpPr>
            <a:spLocks noGrp="1"/>
          </p:cNvSpPr>
          <p:nvPr>
            <p:ph idx="17"/>
          </p:nvPr>
        </p:nvSpPr>
        <p:spPr>
          <a:xfrm>
            <a:off x="7219753" y="5676567"/>
            <a:ext cx="987302" cy="217488"/>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12" name="Espace réservé du numéro de diapositive 3"/>
          <p:cNvSpPr>
            <a:spLocks noGrp="1"/>
          </p:cNvSpPr>
          <p:nvPr>
            <p:ph type="sldNum" sz="quarter" idx="18"/>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16"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36893006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Haut_2_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14" name="Espace réservé du contenu 17"/>
          <p:cNvSpPr>
            <a:spLocks noGrp="1"/>
          </p:cNvSpPr>
          <p:nvPr>
            <p:ph idx="1" hasCustomPrompt="1"/>
          </p:nvPr>
        </p:nvSpPr>
        <p:spPr>
          <a:xfrm>
            <a:off x="225186" y="1544348"/>
            <a:ext cx="4860619" cy="2220816"/>
          </a:xfrm>
          <a:noFill/>
          <a:ln w="19050">
            <a:solidFill>
              <a:schemeClr val="accent2"/>
            </a:solidFill>
          </a:ln>
          <a:effectLst/>
        </p:spPr>
        <p:txBody>
          <a:bodyPr/>
          <a:lstStyle>
            <a:lvl1pPr marL="0" indent="0">
              <a:buNone/>
              <a:defRPr baseline="0">
                <a:solidFill>
                  <a:schemeClr val="tx1"/>
                </a:solidFill>
              </a:defRPr>
            </a:lvl1pPr>
          </a:lstStyle>
          <a:p>
            <a:pPr>
              <a:defRPr/>
            </a:pPr>
            <a:r>
              <a:rPr lang="fr-FR" dirty="0">
                <a:solidFill>
                  <a:srgbClr val="000000"/>
                </a:solidFill>
              </a:rPr>
              <a:t>Insérez une image ou un graphique</a:t>
            </a:r>
          </a:p>
        </p:txBody>
      </p:sp>
      <p:sp>
        <p:nvSpPr>
          <p:cNvPr id="17" name="Espace réservé du contenu 17"/>
          <p:cNvSpPr>
            <a:spLocks noGrp="1"/>
          </p:cNvSpPr>
          <p:nvPr>
            <p:ph idx="16"/>
          </p:nvPr>
        </p:nvSpPr>
        <p:spPr>
          <a:xfrm>
            <a:off x="2092574" y="3870911"/>
            <a:ext cx="987302" cy="217488"/>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18" name="Espace réservé du contenu 17"/>
          <p:cNvSpPr>
            <a:spLocks noGrp="1"/>
          </p:cNvSpPr>
          <p:nvPr>
            <p:ph idx="17"/>
          </p:nvPr>
        </p:nvSpPr>
        <p:spPr>
          <a:xfrm>
            <a:off x="7269117" y="3870911"/>
            <a:ext cx="987302" cy="217488"/>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19" name="Espace réservé du contenu 17"/>
          <p:cNvSpPr>
            <a:spLocks noGrp="1"/>
          </p:cNvSpPr>
          <p:nvPr>
            <p:ph idx="18"/>
          </p:nvPr>
        </p:nvSpPr>
        <p:spPr>
          <a:xfrm>
            <a:off x="225186" y="4164447"/>
            <a:ext cx="4860619" cy="2448973"/>
          </a:xfr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20" name="Espace réservé du contenu 17"/>
          <p:cNvSpPr>
            <a:spLocks noGrp="1"/>
          </p:cNvSpPr>
          <p:nvPr>
            <p:ph idx="19"/>
          </p:nvPr>
        </p:nvSpPr>
        <p:spPr>
          <a:xfrm>
            <a:off x="5385413" y="4164447"/>
            <a:ext cx="4860619" cy="2448973"/>
          </a:xfr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22" name="Espace réservé du contenu 17"/>
          <p:cNvSpPr>
            <a:spLocks noGrp="1"/>
          </p:cNvSpPr>
          <p:nvPr>
            <p:ph idx="20" hasCustomPrompt="1"/>
          </p:nvPr>
        </p:nvSpPr>
        <p:spPr>
          <a:xfrm>
            <a:off x="1016294" y="6702685"/>
            <a:ext cx="8782380" cy="418288"/>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2100" b="1">
                <a:solidFill>
                  <a:schemeClr val="tx1"/>
                </a:solidFill>
              </a:defRPr>
            </a:lvl1pPr>
          </a:lstStyle>
          <a:p>
            <a:pPr>
              <a:defRPr/>
            </a:pPr>
            <a:r>
              <a:rPr lang="fr-FR" dirty="0">
                <a:solidFill>
                  <a:srgbClr val="000000"/>
                </a:solidFill>
              </a:rPr>
              <a:t>Conclusion</a:t>
            </a:r>
          </a:p>
        </p:txBody>
      </p:sp>
      <p:sp>
        <p:nvSpPr>
          <p:cNvPr id="23" name="Espace réservé du contenu 17"/>
          <p:cNvSpPr>
            <a:spLocks noGrp="1"/>
          </p:cNvSpPr>
          <p:nvPr>
            <p:ph idx="21" hasCustomPrompt="1"/>
          </p:nvPr>
        </p:nvSpPr>
        <p:spPr>
          <a:xfrm>
            <a:off x="5385413" y="1544348"/>
            <a:ext cx="4860619" cy="2220816"/>
          </a:xfrm>
          <a:noFill/>
          <a:ln w="19050">
            <a:solidFill>
              <a:schemeClr val="accent2"/>
            </a:solidFill>
          </a:ln>
          <a:effectLst/>
        </p:spPr>
        <p:txBody>
          <a:bodyPr/>
          <a:lstStyle>
            <a:lvl1pPr marL="0" indent="0">
              <a:buNone/>
              <a:defRPr baseline="0">
                <a:solidFill>
                  <a:schemeClr val="tx1"/>
                </a:solidFill>
              </a:defRPr>
            </a:lvl1pPr>
          </a:lstStyle>
          <a:p>
            <a:pPr>
              <a:defRPr/>
            </a:pPr>
            <a:r>
              <a:rPr lang="fr-FR" dirty="0">
                <a:solidFill>
                  <a:srgbClr val="000000"/>
                </a:solidFill>
              </a:rPr>
              <a:t>Insérez une image ou un graphique</a:t>
            </a:r>
          </a:p>
        </p:txBody>
      </p:sp>
      <p:sp>
        <p:nvSpPr>
          <p:cNvPr id="13" name="Espace réservé du contenu 17"/>
          <p:cNvSpPr>
            <a:spLocks noGrp="1"/>
          </p:cNvSpPr>
          <p:nvPr>
            <p:ph idx="12"/>
          </p:nvPr>
        </p:nvSpPr>
        <p:spPr>
          <a:xfrm>
            <a:off x="225186" y="1157616"/>
            <a:ext cx="4860619" cy="386731"/>
          </a:xfrm>
          <a:ln/>
        </p:spPr>
        <p:style>
          <a:lnRef idx="0">
            <a:schemeClr val="accent2"/>
          </a:lnRef>
          <a:fillRef idx="3">
            <a:schemeClr val="accent2"/>
          </a:fillRef>
          <a:effectRef idx="3">
            <a:schemeClr val="accent2"/>
          </a:effectRef>
          <a:fontRef idx="none"/>
        </p:style>
        <p:txBody>
          <a:bodyPr/>
          <a:lstStyle>
            <a:lvl1pPr marL="0" indent="0" algn="ctr">
              <a:buNone/>
              <a:defRPr sz="1900" b="1">
                <a:solidFill>
                  <a:schemeClr val="tx1"/>
                </a:solidFill>
              </a:defRPr>
            </a:lvl1pPr>
          </a:lstStyle>
          <a:p>
            <a:pPr lvl="0">
              <a:defRPr/>
            </a:pPr>
            <a:r>
              <a:rPr lang="fr-FR">
                <a:solidFill>
                  <a:srgbClr val="000000"/>
                </a:solidFill>
              </a:rPr>
              <a:t>Modifiez les styles du texte du masque</a:t>
            </a:r>
          </a:p>
        </p:txBody>
      </p:sp>
      <p:sp>
        <p:nvSpPr>
          <p:cNvPr id="15" name="Espace réservé du contenu 17"/>
          <p:cNvSpPr>
            <a:spLocks noGrp="1"/>
          </p:cNvSpPr>
          <p:nvPr>
            <p:ph idx="13"/>
          </p:nvPr>
        </p:nvSpPr>
        <p:spPr>
          <a:xfrm>
            <a:off x="5385413" y="1157616"/>
            <a:ext cx="4860619" cy="386731"/>
          </a:xfrm>
          <a:ln/>
        </p:spPr>
        <p:style>
          <a:lnRef idx="0">
            <a:schemeClr val="accent2"/>
          </a:lnRef>
          <a:fillRef idx="3">
            <a:schemeClr val="accent2"/>
          </a:fillRef>
          <a:effectRef idx="3">
            <a:schemeClr val="accent2"/>
          </a:effectRef>
          <a:fontRef idx="none"/>
        </p:style>
        <p:txBody>
          <a:bodyPr/>
          <a:lstStyle>
            <a:lvl1pPr marL="0" indent="0" algn="ctr">
              <a:buNone/>
              <a:defRPr sz="1900" b="1">
                <a:solidFill>
                  <a:schemeClr val="tx1"/>
                </a:solidFill>
              </a:defRPr>
            </a:lvl1pPr>
          </a:lstStyle>
          <a:p>
            <a:pPr lvl="0">
              <a:defRPr/>
            </a:pPr>
            <a:r>
              <a:rPr lang="fr-FR">
                <a:solidFill>
                  <a:srgbClr val="000000"/>
                </a:solidFill>
              </a:rPr>
              <a:t>Modifiez les styles du texte du masque</a:t>
            </a:r>
          </a:p>
        </p:txBody>
      </p:sp>
      <p:sp>
        <p:nvSpPr>
          <p:cNvPr id="16" name="Espace réservé du numéro de diapositive 3"/>
          <p:cNvSpPr>
            <a:spLocks noGrp="1"/>
          </p:cNvSpPr>
          <p:nvPr>
            <p:ph type="sldNum" sz="quarter" idx="14"/>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21"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346449997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Gauche_2_Droite">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16" name="Espace réservé du contenu 17"/>
          <p:cNvSpPr>
            <a:spLocks noGrp="1"/>
          </p:cNvSpPr>
          <p:nvPr>
            <p:ph idx="1"/>
          </p:nvPr>
        </p:nvSpPr>
        <p:spPr>
          <a:xfrm>
            <a:off x="346417" y="1584684"/>
            <a:ext cx="4647369" cy="1103518"/>
          </a:xfrm>
          <a:noFill/>
          <a:ln w="19050">
            <a:solidFill>
              <a:schemeClr val="accent2"/>
            </a:solidFill>
          </a:ln>
          <a:effectLst/>
        </p:spPr>
        <p:txBody>
          <a:bodyPr>
            <a:noAutofit/>
          </a:bodyPr>
          <a:lstStyle>
            <a:lvl1pPr>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17" name="Espace réservé du contenu 17"/>
          <p:cNvSpPr>
            <a:spLocks noGrp="1"/>
          </p:cNvSpPr>
          <p:nvPr>
            <p:ph idx="11"/>
          </p:nvPr>
        </p:nvSpPr>
        <p:spPr>
          <a:xfrm>
            <a:off x="341733" y="1214509"/>
            <a:ext cx="4652034"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Modifiez les styles du texte du masque</a:t>
            </a:r>
          </a:p>
        </p:txBody>
      </p:sp>
      <p:sp>
        <p:nvSpPr>
          <p:cNvPr id="18" name="Espace réservé du contenu 17"/>
          <p:cNvSpPr>
            <a:spLocks noGrp="1"/>
          </p:cNvSpPr>
          <p:nvPr>
            <p:ph idx="14" hasCustomPrompt="1"/>
          </p:nvPr>
        </p:nvSpPr>
        <p:spPr>
          <a:xfrm>
            <a:off x="1016294" y="6464310"/>
            <a:ext cx="8782380" cy="656514"/>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1900" b="1" baseline="0">
                <a:solidFill>
                  <a:schemeClr val="tx1"/>
                </a:solidFill>
              </a:defRPr>
            </a:lvl1pPr>
          </a:lstStyle>
          <a:p>
            <a:pPr>
              <a:defRPr/>
            </a:pPr>
            <a:r>
              <a:rPr lang="fr-FR" dirty="0">
                <a:solidFill>
                  <a:srgbClr val="000000"/>
                </a:solidFill>
              </a:rPr>
              <a:t>Conclusion</a:t>
            </a:r>
          </a:p>
        </p:txBody>
      </p:sp>
      <p:sp>
        <p:nvSpPr>
          <p:cNvPr id="19" name="Espace réservé du contenu 17"/>
          <p:cNvSpPr>
            <a:spLocks noGrp="1"/>
          </p:cNvSpPr>
          <p:nvPr>
            <p:ph idx="15"/>
          </p:nvPr>
        </p:nvSpPr>
        <p:spPr>
          <a:xfrm>
            <a:off x="346417" y="3384180"/>
            <a:ext cx="4647369" cy="1103518"/>
          </a:xfrm>
          <a:noFill/>
          <a:ln w="19050">
            <a:solidFill>
              <a:schemeClr val="accent2"/>
            </a:solidFill>
          </a:ln>
          <a:effectLst/>
        </p:spPr>
        <p:txBody>
          <a:bodyPr>
            <a:noAutofit/>
          </a:bodyPr>
          <a:lstStyle>
            <a:lvl1pPr>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20" name="Espace réservé du contenu 17"/>
          <p:cNvSpPr>
            <a:spLocks noGrp="1"/>
          </p:cNvSpPr>
          <p:nvPr>
            <p:ph idx="16"/>
          </p:nvPr>
        </p:nvSpPr>
        <p:spPr>
          <a:xfrm>
            <a:off x="341733" y="5167122"/>
            <a:ext cx="4647369" cy="1103518"/>
          </a:xfrm>
          <a:noFill/>
          <a:ln w="19050">
            <a:solidFill>
              <a:schemeClr val="accent2"/>
            </a:solidFill>
          </a:ln>
          <a:effectLst/>
        </p:spPr>
        <p:txBody>
          <a:bodyPr>
            <a:noAutofit/>
          </a:bodyPr>
          <a:lstStyle>
            <a:lvl1pPr>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21" name="Espace réservé du contenu 17"/>
          <p:cNvSpPr>
            <a:spLocks noGrp="1"/>
          </p:cNvSpPr>
          <p:nvPr>
            <p:ph idx="12"/>
          </p:nvPr>
        </p:nvSpPr>
        <p:spPr>
          <a:xfrm>
            <a:off x="341733" y="3000408"/>
            <a:ext cx="4652034"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Modifiez les styles du texte du masque</a:t>
            </a:r>
          </a:p>
        </p:txBody>
      </p:sp>
      <p:sp>
        <p:nvSpPr>
          <p:cNvPr id="22" name="Espace réservé du contenu 17"/>
          <p:cNvSpPr>
            <a:spLocks noGrp="1"/>
          </p:cNvSpPr>
          <p:nvPr>
            <p:ph idx="13"/>
          </p:nvPr>
        </p:nvSpPr>
        <p:spPr>
          <a:xfrm>
            <a:off x="337049" y="4786306"/>
            <a:ext cx="4652034"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Modifiez les styles du texte du masque</a:t>
            </a:r>
          </a:p>
        </p:txBody>
      </p:sp>
      <p:sp>
        <p:nvSpPr>
          <p:cNvPr id="23" name="Espace réservé du contenu 17"/>
          <p:cNvSpPr>
            <a:spLocks noGrp="1"/>
          </p:cNvSpPr>
          <p:nvPr>
            <p:ph idx="17"/>
          </p:nvPr>
        </p:nvSpPr>
        <p:spPr>
          <a:xfrm rot="16200000">
            <a:off x="4947193" y="1904478"/>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4" name="Espace réservé du contenu 17"/>
          <p:cNvSpPr>
            <a:spLocks noGrp="1"/>
          </p:cNvSpPr>
          <p:nvPr>
            <p:ph idx="18"/>
          </p:nvPr>
        </p:nvSpPr>
        <p:spPr>
          <a:xfrm rot="16200000">
            <a:off x="4947193" y="3564692"/>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5" name="Espace réservé du contenu 17"/>
          <p:cNvSpPr>
            <a:spLocks noGrp="1"/>
          </p:cNvSpPr>
          <p:nvPr>
            <p:ph idx="19"/>
          </p:nvPr>
        </p:nvSpPr>
        <p:spPr>
          <a:xfrm rot="16200000">
            <a:off x="4947193" y="5224907"/>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30" name="Espace réservé du contenu 17"/>
          <p:cNvSpPr>
            <a:spLocks noGrp="1"/>
          </p:cNvSpPr>
          <p:nvPr>
            <p:ph idx="21" hasCustomPrompt="1"/>
          </p:nvPr>
        </p:nvSpPr>
        <p:spPr>
          <a:xfrm>
            <a:off x="5612152" y="1214509"/>
            <a:ext cx="4601248" cy="2463722"/>
          </a:xfrm>
          <a:noFill/>
          <a:ln w="19050">
            <a:solidFill>
              <a:schemeClr val="accent2"/>
            </a:solidFill>
          </a:ln>
          <a:effectLst/>
        </p:spPr>
        <p:txBody>
          <a:bodyPr/>
          <a:lstStyle>
            <a:lvl1pPr marL="0" indent="0">
              <a:buNone/>
              <a:defRPr baseline="0">
                <a:solidFill>
                  <a:schemeClr val="tx1"/>
                </a:solidFill>
              </a:defRPr>
            </a:lvl1pPr>
          </a:lstStyle>
          <a:p>
            <a:pPr>
              <a:defRPr/>
            </a:pPr>
            <a:r>
              <a:rPr lang="fr-FR" dirty="0">
                <a:solidFill>
                  <a:srgbClr val="000000"/>
                </a:solidFill>
              </a:rPr>
              <a:t>Insérez une image ou un graphique</a:t>
            </a:r>
          </a:p>
        </p:txBody>
      </p:sp>
      <p:sp>
        <p:nvSpPr>
          <p:cNvPr id="31" name="Espace réservé du contenu 17"/>
          <p:cNvSpPr>
            <a:spLocks noGrp="1"/>
          </p:cNvSpPr>
          <p:nvPr>
            <p:ph idx="22" hasCustomPrompt="1"/>
          </p:nvPr>
        </p:nvSpPr>
        <p:spPr>
          <a:xfrm>
            <a:off x="5612152" y="3850575"/>
            <a:ext cx="4601248" cy="2463722"/>
          </a:xfrm>
          <a:noFill/>
          <a:ln w="19050">
            <a:solidFill>
              <a:schemeClr val="accent2"/>
            </a:solidFill>
          </a:ln>
          <a:effectLst/>
        </p:spPr>
        <p:txBody>
          <a:bodyPr/>
          <a:lstStyle>
            <a:lvl1pPr marL="0" indent="0">
              <a:buNone/>
              <a:defRPr baseline="0">
                <a:solidFill>
                  <a:schemeClr val="tx1"/>
                </a:solidFill>
              </a:defRPr>
            </a:lvl1pPr>
          </a:lstStyle>
          <a:p>
            <a:pPr>
              <a:defRPr/>
            </a:pPr>
            <a:r>
              <a:rPr lang="fr-FR" dirty="0">
                <a:solidFill>
                  <a:srgbClr val="000000"/>
                </a:solidFill>
              </a:rPr>
              <a:t>Insérez une image ou un graphique</a:t>
            </a:r>
          </a:p>
        </p:txBody>
      </p:sp>
      <p:sp>
        <p:nvSpPr>
          <p:cNvPr id="26" name="Espace réservé du numéro de diapositive 3"/>
          <p:cNvSpPr>
            <a:spLocks noGrp="1"/>
          </p:cNvSpPr>
          <p:nvPr>
            <p:ph type="sldNum" sz="quarter" idx="23"/>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27"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13648270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Une_Question_Une_Réponse">
    <p:spTree>
      <p:nvGrpSpPr>
        <p:cNvPr id="1" name=""/>
        <p:cNvGrpSpPr/>
        <p:nvPr/>
      </p:nvGrpSpPr>
      <p:grpSpPr>
        <a:xfrm>
          <a:off x="0" y="0"/>
          <a:ext cx="0" cy="0"/>
          <a:chOff x="0" y="0"/>
          <a:chExt cx="0" cy="0"/>
        </a:xfrm>
      </p:grpSpPr>
      <p:sp>
        <p:nvSpPr>
          <p:cNvPr id="12" name="Espace réservé du contenu 17"/>
          <p:cNvSpPr>
            <a:spLocks noGrp="1"/>
          </p:cNvSpPr>
          <p:nvPr>
            <p:ph idx="19"/>
          </p:nvPr>
        </p:nvSpPr>
        <p:spPr>
          <a:xfrm>
            <a:off x="2417255" y="2015387"/>
            <a:ext cx="7795176" cy="4362937"/>
          </a:xfrm>
          <a:prstGeom prst="roundRect">
            <a:avLst/>
          </a:prstGeo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2" name="Titre_Secafi"/>
          <p:cNvSpPr>
            <a:spLocks noGrp="1"/>
          </p:cNvSpPr>
          <p:nvPr>
            <p:ph type="title" hasCustomPrompt="1"/>
          </p:nvPr>
        </p:nvSpPr>
        <p:spPr/>
        <p:txBody>
          <a:bodyPr/>
          <a:lstStyle>
            <a:lvl1pPr>
              <a:defRPr>
                <a:solidFill>
                  <a:schemeClr val="tx1"/>
                </a:solidFill>
              </a:defRPr>
            </a:lvl1pPr>
          </a:lstStyle>
          <a:p>
            <a:r>
              <a:rPr lang="fr-FR" dirty="0"/>
              <a:t>Une question, une réponse</a:t>
            </a:r>
          </a:p>
        </p:txBody>
      </p:sp>
      <p:sp>
        <p:nvSpPr>
          <p:cNvPr id="8" name="Espace réservé du contenu 17"/>
          <p:cNvSpPr>
            <a:spLocks noGrp="1"/>
          </p:cNvSpPr>
          <p:nvPr>
            <p:ph idx="17" hasCustomPrompt="1"/>
          </p:nvPr>
        </p:nvSpPr>
        <p:spPr>
          <a:xfrm rot="16200000">
            <a:off x="8974" y="2632195"/>
            <a:ext cx="3767214" cy="3129317"/>
          </a:xfrm>
          <a:prstGeom prst="flowChartMerge">
            <a:avLst/>
          </a:prstGeom>
          <a:ln/>
        </p:spPr>
        <p:style>
          <a:lnRef idx="0">
            <a:schemeClr val="accent2"/>
          </a:lnRef>
          <a:fillRef idx="3">
            <a:schemeClr val="accent2"/>
          </a:fillRef>
          <a:effectRef idx="3">
            <a:schemeClr val="accent2"/>
          </a:effectRef>
          <a:fontRef idx="none"/>
        </p:style>
        <p:txBody>
          <a:bodyPr vert="vert" lIns="37480" tIns="37480" rIns="37480" bIns="37480" anchor="ctr" anchorCtr="1">
            <a:normAutofit/>
          </a:bodyPr>
          <a:lstStyle>
            <a:lvl1pPr marL="0" indent="0">
              <a:buNone/>
              <a:defRPr sz="2900" baseline="0">
                <a:solidFill>
                  <a:schemeClr val="tx1"/>
                </a:solidFill>
              </a:defRPr>
            </a:lvl1pPr>
          </a:lstStyle>
          <a:p>
            <a:pPr>
              <a:defRPr/>
            </a:pPr>
            <a:r>
              <a:rPr lang="fr-FR" sz="2900" dirty="0">
                <a:solidFill>
                  <a:srgbClr val="000000"/>
                </a:solidFill>
              </a:rPr>
              <a:t>Oui/Non</a:t>
            </a:r>
          </a:p>
        </p:txBody>
      </p:sp>
      <p:sp>
        <p:nvSpPr>
          <p:cNvPr id="10" name="Espace réservé du contenu 17"/>
          <p:cNvSpPr>
            <a:spLocks noGrp="1"/>
          </p:cNvSpPr>
          <p:nvPr>
            <p:ph idx="14" hasCustomPrompt="1"/>
          </p:nvPr>
        </p:nvSpPr>
        <p:spPr>
          <a:xfrm>
            <a:off x="1016294" y="6492966"/>
            <a:ext cx="8782380" cy="541871"/>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1900" b="1" baseline="0">
                <a:solidFill>
                  <a:schemeClr val="tx1"/>
                </a:solidFill>
              </a:defRPr>
            </a:lvl1pPr>
          </a:lstStyle>
          <a:p>
            <a:pPr>
              <a:defRPr/>
            </a:pPr>
            <a:r>
              <a:rPr lang="fr-FR" dirty="0">
                <a:solidFill>
                  <a:srgbClr val="000000"/>
                </a:solidFill>
              </a:rPr>
              <a:t>Conclusion</a:t>
            </a:r>
          </a:p>
        </p:txBody>
      </p:sp>
      <p:sp>
        <p:nvSpPr>
          <p:cNvPr id="13" name="Espace réservé du contenu 17"/>
          <p:cNvSpPr>
            <a:spLocks noGrp="1"/>
          </p:cNvSpPr>
          <p:nvPr>
            <p:ph idx="20" hasCustomPrompt="1"/>
          </p:nvPr>
        </p:nvSpPr>
        <p:spPr>
          <a:xfrm>
            <a:off x="949149" y="1310319"/>
            <a:ext cx="8782380" cy="541871"/>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1900" b="1" baseline="0">
                <a:solidFill>
                  <a:schemeClr val="tx1"/>
                </a:solidFill>
              </a:defRPr>
            </a:lvl1pPr>
          </a:lstStyle>
          <a:p>
            <a:pPr>
              <a:defRPr/>
            </a:pPr>
            <a:r>
              <a:rPr lang="fr-FR" dirty="0">
                <a:solidFill>
                  <a:srgbClr val="000000"/>
                </a:solidFill>
              </a:rPr>
              <a:t>Question</a:t>
            </a:r>
          </a:p>
        </p:txBody>
      </p:sp>
      <p:sp>
        <p:nvSpPr>
          <p:cNvPr id="9" name="Espace réservé du numéro de diapositive 3"/>
          <p:cNvSpPr>
            <a:spLocks noGrp="1"/>
          </p:cNvSpPr>
          <p:nvPr>
            <p:ph type="sldNum" sz="quarter" idx="21"/>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11"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12495574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Matrice">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18" name="Espace réservé du contenu 17"/>
          <p:cNvSpPr>
            <a:spLocks noGrp="1"/>
          </p:cNvSpPr>
          <p:nvPr userDrawn="1">
            <p:ph idx="11"/>
          </p:nvPr>
        </p:nvSpPr>
        <p:spPr>
          <a:xfrm>
            <a:off x="3293003" y="1533866"/>
            <a:ext cx="3888461" cy="1522853"/>
          </a:xfrm>
          <a:noFill/>
          <a:ln w="19050">
            <a:solidFill>
              <a:schemeClr val="accent2"/>
            </a:solidFill>
          </a:ln>
          <a:effectLst/>
        </p:spPr>
        <p:txBody>
          <a:bodyPr>
            <a:noAutofit/>
          </a:bodyPr>
          <a:lstStyle>
            <a:lvl1pPr algn="l">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19" name="Espace réservé du contenu 17"/>
          <p:cNvSpPr>
            <a:spLocks noGrp="1"/>
          </p:cNvSpPr>
          <p:nvPr userDrawn="1">
            <p:ph idx="12" hasCustomPrompt="1"/>
          </p:nvPr>
        </p:nvSpPr>
        <p:spPr>
          <a:xfrm>
            <a:off x="3291051" y="1147136"/>
            <a:ext cx="3892365" cy="386730"/>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a:defRPr/>
            </a:pPr>
            <a:r>
              <a:rPr lang="fr-FR" dirty="0">
                <a:solidFill>
                  <a:srgbClr val="000000"/>
                </a:solidFill>
              </a:rPr>
              <a:t>Cliquez pour le titre</a:t>
            </a:r>
          </a:p>
        </p:txBody>
      </p:sp>
      <p:sp>
        <p:nvSpPr>
          <p:cNvPr id="20" name="Espace réservé du contenu 17"/>
          <p:cNvSpPr>
            <a:spLocks noGrp="1"/>
          </p:cNvSpPr>
          <p:nvPr userDrawn="1">
            <p:ph idx="17"/>
          </p:nvPr>
        </p:nvSpPr>
        <p:spPr>
          <a:xfrm rot="16200000">
            <a:off x="2901624" y="3963173"/>
            <a:ext cx="800134"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2" name="Espace réservé du contenu 17"/>
          <p:cNvSpPr>
            <a:spLocks noGrp="1"/>
          </p:cNvSpPr>
          <p:nvPr>
            <p:ph idx="18"/>
          </p:nvPr>
        </p:nvSpPr>
        <p:spPr>
          <a:xfrm>
            <a:off x="3293003" y="5552694"/>
            <a:ext cx="3888461" cy="1549182"/>
          </a:xfrm>
          <a:noFill/>
          <a:ln w="19050">
            <a:solidFill>
              <a:schemeClr val="accent2"/>
            </a:solidFill>
          </a:ln>
          <a:effectLst/>
        </p:spPr>
        <p:txBody>
          <a:bodyPr>
            <a:noAutofit/>
          </a:bodyPr>
          <a:lstStyle>
            <a:lvl1pPr algn="l">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23" name="Espace réservé du contenu 17"/>
          <p:cNvSpPr>
            <a:spLocks noGrp="1"/>
          </p:cNvSpPr>
          <p:nvPr>
            <p:ph idx="19" hasCustomPrompt="1"/>
          </p:nvPr>
        </p:nvSpPr>
        <p:spPr>
          <a:xfrm>
            <a:off x="3291051" y="5165964"/>
            <a:ext cx="3892365" cy="386730"/>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a:defRPr/>
            </a:pPr>
            <a:r>
              <a:rPr lang="fr-FR" dirty="0">
                <a:solidFill>
                  <a:srgbClr val="000000"/>
                </a:solidFill>
              </a:rPr>
              <a:t>Cliquez pour le titre</a:t>
            </a:r>
          </a:p>
        </p:txBody>
      </p:sp>
      <p:sp>
        <p:nvSpPr>
          <p:cNvPr id="24" name="Espace réservé du contenu 17"/>
          <p:cNvSpPr>
            <a:spLocks noGrp="1"/>
          </p:cNvSpPr>
          <p:nvPr>
            <p:ph idx="20"/>
          </p:nvPr>
        </p:nvSpPr>
        <p:spPr>
          <a:xfrm>
            <a:off x="7307135" y="3155592"/>
            <a:ext cx="2947286" cy="2189778"/>
          </a:xfrm>
          <a:noFill/>
          <a:ln w="19050">
            <a:solidFill>
              <a:schemeClr val="accent2"/>
            </a:solidFill>
          </a:ln>
          <a:effectLst/>
        </p:spPr>
        <p:txBody>
          <a:bodyPr>
            <a:noAutofit/>
          </a:bodyPr>
          <a:lstStyle>
            <a:lvl1pPr algn="l">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25" name="Espace réservé du contenu 17"/>
          <p:cNvSpPr>
            <a:spLocks noGrp="1"/>
          </p:cNvSpPr>
          <p:nvPr>
            <p:ph idx="21" hasCustomPrompt="1"/>
          </p:nvPr>
        </p:nvSpPr>
        <p:spPr>
          <a:xfrm>
            <a:off x="7302450" y="2785417"/>
            <a:ext cx="2950245" cy="386730"/>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a:defRPr/>
            </a:pPr>
            <a:r>
              <a:rPr lang="fr-FR" dirty="0">
                <a:solidFill>
                  <a:srgbClr val="000000"/>
                </a:solidFill>
              </a:rPr>
              <a:t>Cliquez pour le titre</a:t>
            </a:r>
          </a:p>
        </p:txBody>
      </p:sp>
      <p:sp>
        <p:nvSpPr>
          <p:cNvPr id="26" name="Espace réservé du contenu 17"/>
          <p:cNvSpPr>
            <a:spLocks noGrp="1"/>
          </p:cNvSpPr>
          <p:nvPr>
            <p:ph idx="22"/>
          </p:nvPr>
        </p:nvSpPr>
        <p:spPr>
          <a:xfrm>
            <a:off x="194348" y="3155593"/>
            <a:ext cx="2947286" cy="2189778"/>
          </a:xfrm>
          <a:noFill/>
          <a:ln w="19050">
            <a:solidFill>
              <a:schemeClr val="accent2"/>
            </a:solidFill>
          </a:ln>
          <a:effectLst/>
        </p:spPr>
        <p:txBody>
          <a:bodyPr>
            <a:noAutofit/>
          </a:bodyPr>
          <a:lstStyle>
            <a:lvl1pPr algn="l">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27" name="Espace réservé du contenu 17"/>
          <p:cNvSpPr>
            <a:spLocks noGrp="1"/>
          </p:cNvSpPr>
          <p:nvPr>
            <p:ph idx="23" hasCustomPrompt="1"/>
          </p:nvPr>
        </p:nvSpPr>
        <p:spPr>
          <a:xfrm>
            <a:off x="189664" y="2785417"/>
            <a:ext cx="2950245" cy="386730"/>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a:defRPr/>
            </a:pPr>
            <a:r>
              <a:rPr lang="fr-FR" dirty="0">
                <a:solidFill>
                  <a:srgbClr val="000000"/>
                </a:solidFill>
              </a:rPr>
              <a:t>Cliquez pour le titre</a:t>
            </a:r>
          </a:p>
        </p:txBody>
      </p:sp>
      <p:sp>
        <p:nvSpPr>
          <p:cNvPr id="28" name="Espace réservé du contenu 17"/>
          <p:cNvSpPr>
            <a:spLocks noGrp="1"/>
          </p:cNvSpPr>
          <p:nvPr>
            <p:ph idx="24"/>
          </p:nvPr>
        </p:nvSpPr>
        <p:spPr>
          <a:xfrm rot="5400000">
            <a:off x="6739265" y="3883161"/>
            <a:ext cx="800134"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9" name="Espace réservé du contenu 17"/>
          <p:cNvSpPr>
            <a:spLocks noGrp="1"/>
          </p:cNvSpPr>
          <p:nvPr>
            <p:ph idx="25"/>
          </p:nvPr>
        </p:nvSpPr>
        <p:spPr>
          <a:xfrm>
            <a:off x="4842946" y="3056719"/>
            <a:ext cx="788575" cy="324806"/>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30" name="Espace réservé du contenu 17"/>
          <p:cNvSpPr>
            <a:spLocks noGrp="1"/>
          </p:cNvSpPr>
          <p:nvPr>
            <p:ph idx="26"/>
          </p:nvPr>
        </p:nvSpPr>
        <p:spPr>
          <a:xfrm rot="10800000">
            <a:off x="4842947" y="4841157"/>
            <a:ext cx="788575" cy="324806"/>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31" name="Espace réservé du contenu 17"/>
          <p:cNvSpPr>
            <a:spLocks noGrp="1"/>
          </p:cNvSpPr>
          <p:nvPr>
            <p:ph idx="27" hasCustomPrompt="1"/>
          </p:nvPr>
        </p:nvSpPr>
        <p:spPr>
          <a:xfrm>
            <a:off x="4109384" y="3643151"/>
            <a:ext cx="2255698" cy="800134"/>
          </a:xfrm>
          <a:prstGeom prst="roundRect">
            <a:avLst/>
          </a:prstGeom>
          <a:ln/>
        </p:spPr>
        <p:style>
          <a:lnRef idx="0">
            <a:schemeClr val="accent2"/>
          </a:lnRef>
          <a:fillRef idx="3">
            <a:schemeClr val="accent2"/>
          </a:fillRef>
          <a:effectRef idx="3">
            <a:schemeClr val="accent2"/>
          </a:effectRef>
          <a:fontRef idx="none"/>
        </p:style>
        <p:txBody>
          <a:bodyPr anchor="ctr" anchorCtr="1">
            <a:normAutofit/>
          </a:bodyPr>
          <a:lstStyle>
            <a:lvl1pPr marL="0" indent="0" algn="ctr">
              <a:buNone/>
              <a:defRPr sz="1700" b="1" baseline="0">
                <a:solidFill>
                  <a:schemeClr val="tx1"/>
                </a:solidFill>
              </a:defRPr>
            </a:lvl1pPr>
          </a:lstStyle>
          <a:p>
            <a:pPr>
              <a:defRPr/>
            </a:pPr>
            <a:r>
              <a:rPr lang="fr-FR" dirty="0">
                <a:solidFill>
                  <a:srgbClr val="000000"/>
                </a:solidFill>
              </a:rPr>
              <a:t>Cliquez pour la cible</a:t>
            </a:r>
          </a:p>
        </p:txBody>
      </p:sp>
      <p:sp>
        <p:nvSpPr>
          <p:cNvPr id="17" name="Espace réservé du numéro de diapositive 3"/>
          <p:cNvSpPr>
            <a:spLocks noGrp="1"/>
          </p:cNvSpPr>
          <p:nvPr>
            <p:ph type="sldNum" sz="quarter" idx="14"/>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21"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100025762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cxnSp>
        <p:nvCxnSpPr>
          <p:cNvPr id="14" name="Connecteur droit 13"/>
          <p:cNvCxnSpPr/>
          <p:nvPr userDrawn="1"/>
        </p:nvCxnSpPr>
        <p:spPr bwMode="auto">
          <a:xfrm>
            <a:off x="484361" y="7349807"/>
            <a:ext cx="8640000" cy="3291"/>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6" name="Picture 4"/>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7106" b="2139"/>
          <a:stretch/>
        </p:blipFill>
        <p:spPr bwMode="auto">
          <a:xfrm>
            <a:off x="-7620" y="4425968"/>
            <a:ext cx="3247287" cy="3150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8" name="Groupe 17"/>
          <p:cNvGrpSpPr/>
          <p:nvPr userDrawn="1"/>
        </p:nvGrpSpPr>
        <p:grpSpPr>
          <a:xfrm flipH="1">
            <a:off x="8784034" y="7140194"/>
            <a:ext cx="335299" cy="421071"/>
            <a:chOff x="422275" y="838200"/>
            <a:chExt cx="332435" cy="370213"/>
          </a:xfrm>
          <a:solidFill>
            <a:srgbClr val="80003B"/>
          </a:solidFill>
        </p:grpSpPr>
        <p:sp>
          <p:nvSpPr>
            <p:cNvPr id="19"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500" b="1" i="1" dirty="0">
                <a:solidFill>
                  <a:srgbClr val="FFFFFF"/>
                </a:solidFill>
                <a:latin typeface="Arial" pitchFamily="34" charset="0"/>
              </a:endParaRPr>
            </a:p>
          </p:txBody>
        </p:sp>
        <p:cxnSp>
          <p:nvCxnSpPr>
            <p:cNvPr id="20" name="Connecteur droit 19"/>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1" name="Connecteur droit 20"/>
            <p:cNvCxnSpPr/>
            <p:nvPr userDrawn="1"/>
          </p:nvCxnSpPr>
          <p:spPr bwMode="auto">
            <a:xfrm flipV="1">
              <a:off x="621506" y="838201"/>
              <a:ext cx="133204" cy="370212"/>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sp>
        <p:nvSpPr>
          <p:cNvPr id="112656" name="Rectangle 16"/>
          <p:cNvSpPr>
            <a:spLocks noGrp="1" noChangeArrowheads="1"/>
          </p:cNvSpPr>
          <p:nvPr>
            <p:ph type="ctrTitle" sz="quarter" hasCustomPrompt="1"/>
          </p:nvPr>
        </p:nvSpPr>
        <p:spPr>
          <a:xfrm>
            <a:off x="2513724" y="3017709"/>
            <a:ext cx="7435095" cy="750602"/>
          </a:xfrm>
        </p:spPr>
        <p:txBody>
          <a:bodyPr lIns="100672" tIns="50337" rIns="100672" bIns="50337" anchor="t"/>
          <a:lstStyle>
            <a:lvl1pPr algn="ctr">
              <a:defRPr sz="4200" b="0" spc="208" baseline="0">
                <a:solidFill>
                  <a:schemeClr val="accent4"/>
                </a:solidFill>
                <a:effectLst/>
                <a:latin typeface="+mj-lt"/>
              </a:defRPr>
            </a:lvl1pPr>
          </a:lstStyle>
          <a:p>
            <a:pPr lvl="0"/>
            <a:r>
              <a:rPr lang="fr-FR" noProof="0" dirty="0"/>
              <a:t>[CLIENT]</a:t>
            </a:r>
          </a:p>
        </p:txBody>
      </p:sp>
      <p:sp>
        <p:nvSpPr>
          <p:cNvPr id="15" name="Text Box 3"/>
          <p:cNvSpPr txBox="1">
            <a:spLocks noChangeArrowheads="1"/>
          </p:cNvSpPr>
          <p:nvPr userDrawn="1"/>
        </p:nvSpPr>
        <p:spPr bwMode="auto">
          <a:xfrm>
            <a:off x="9115360" y="7171149"/>
            <a:ext cx="1590739" cy="357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fr-FR" sz="1400" b="1" dirty="0">
                <a:solidFill>
                  <a:srgbClr val="004070"/>
                </a:solidFill>
                <a:latin typeface="Segoe UI"/>
                <a:ea typeface="Times New Roman"/>
              </a:rPr>
              <a:t>www.secafi.com</a:t>
            </a:r>
            <a:endParaRPr lang="fr-FR" sz="1050" dirty="0">
              <a:latin typeface="Times New Roman"/>
              <a:ea typeface="Times New Roman"/>
            </a:endParaRPr>
          </a:p>
        </p:txBody>
      </p:sp>
      <p:sp>
        <p:nvSpPr>
          <p:cNvPr id="17" name="Text Box 3"/>
          <p:cNvSpPr txBox="1">
            <a:spLocks noChangeArrowheads="1"/>
          </p:cNvSpPr>
          <p:nvPr userDrawn="1"/>
        </p:nvSpPr>
        <p:spPr bwMode="auto">
          <a:xfrm>
            <a:off x="1829927" y="7101843"/>
            <a:ext cx="6976830"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ctr" anchorCtr="0" upright="1">
            <a:noAutofit/>
          </a:bodyPr>
          <a:lstStyle/>
          <a:p>
            <a:pPr>
              <a:spcAft>
                <a:spcPts val="0"/>
              </a:spcAft>
            </a:pPr>
            <a:r>
              <a:rPr lang="fr-FR" sz="1050" b="1" dirty="0">
                <a:solidFill>
                  <a:srgbClr val="004070"/>
                </a:solidFill>
                <a:latin typeface="Segoe UI"/>
                <a:ea typeface="Times New Roman"/>
              </a:rPr>
              <a:t>BORDEAUX </a:t>
            </a:r>
            <a:r>
              <a:rPr lang="fr-FR" sz="1000" b="1" baseline="10000" dirty="0">
                <a:solidFill>
                  <a:srgbClr val="B10057"/>
                </a:solidFill>
                <a:latin typeface="Segoe UI Semilight"/>
                <a:ea typeface="Times New Roman"/>
                <a:cs typeface="Segoe UI Semilight"/>
              </a:rPr>
              <a:t>► </a:t>
            </a:r>
            <a:r>
              <a:rPr lang="fr-FR" sz="1050" b="1" dirty="0">
                <a:solidFill>
                  <a:srgbClr val="004070"/>
                </a:solidFill>
                <a:latin typeface="Segoe UI"/>
                <a:ea typeface="Times New Roman"/>
              </a:rPr>
              <a:t>LILLE </a:t>
            </a:r>
            <a:r>
              <a:rPr lang="fr-FR" sz="1000" b="1" baseline="10000" dirty="0">
                <a:solidFill>
                  <a:srgbClr val="B10057"/>
                </a:solidFill>
                <a:latin typeface="Segoe UI Semilight"/>
                <a:ea typeface="Times New Roman"/>
                <a:cs typeface="Segoe UI Semilight"/>
              </a:rPr>
              <a:t>► </a:t>
            </a:r>
            <a:r>
              <a:rPr lang="fr-FR" sz="1050" b="1" dirty="0">
                <a:solidFill>
                  <a:srgbClr val="004070"/>
                </a:solidFill>
                <a:latin typeface="Segoe UI"/>
                <a:ea typeface="Times New Roman"/>
              </a:rPr>
              <a:t>LYON </a:t>
            </a:r>
            <a:r>
              <a:rPr lang="fr-FR" sz="1000" b="1" baseline="10000" dirty="0">
                <a:solidFill>
                  <a:srgbClr val="B10057"/>
                </a:solidFill>
                <a:latin typeface="Segoe UI Semilight"/>
                <a:ea typeface="Times New Roman"/>
                <a:cs typeface="Segoe UI Semilight"/>
              </a:rPr>
              <a:t>► </a:t>
            </a:r>
            <a:r>
              <a:rPr lang="fr-FR" sz="1050" b="1" dirty="0">
                <a:solidFill>
                  <a:srgbClr val="004070"/>
                </a:solidFill>
                <a:latin typeface="Segoe UI"/>
                <a:ea typeface="Times New Roman"/>
              </a:rPr>
              <a:t>MARSEILLE </a:t>
            </a:r>
            <a:r>
              <a:rPr lang="fr-FR" sz="1000" b="1" baseline="10000" dirty="0">
                <a:solidFill>
                  <a:srgbClr val="B10057"/>
                </a:solidFill>
                <a:latin typeface="Segoe UI Semilight"/>
                <a:ea typeface="Times New Roman"/>
                <a:cs typeface="Segoe UI Semilight"/>
              </a:rPr>
              <a:t>► </a:t>
            </a:r>
            <a:r>
              <a:rPr lang="fr-FR" sz="1050" b="1" dirty="0">
                <a:solidFill>
                  <a:srgbClr val="004070"/>
                </a:solidFill>
                <a:latin typeface="Segoe UI"/>
                <a:ea typeface="Times New Roman"/>
              </a:rPr>
              <a:t>METZ </a:t>
            </a:r>
            <a:r>
              <a:rPr lang="fr-FR" sz="1000" b="1" baseline="10000" dirty="0">
                <a:solidFill>
                  <a:srgbClr val="B10057"/>
                </a:solidFill>
                <a:latin typeface="Segoe UI Semilight"/>
                <a:ea typeface="Times New Roman"/>
                <a:cs typeface="Segoe UI Semilight"/>
              </a:rPr>
              <a:t>► </a:t>
            </a:r>
            <a:r>
              <a:rPr lang="fr-FR" sz="1050" b="1" dirty="0">
                <a:solidFill>
                  <a:srgbClr val="004070"/>
                </a:solidFill>
                <a:latin typeface="Segoe UI"/>
                <a:ea typeface="Times New Roman"/>
              </a:rPr>
              <a:t>MONTPELLIER </a:t>
            </a:r>
            <a:r>
              <a:rPr lang="fr-FR" sz="1000" b="1" baseline="10000" dirty="0">
                <a:solidFill>
                  <a:srgbClr val="B10057"/>
                </a:solidFill>
                <a:latin typeface="Segoe UI Semilight"/>
                <a:ea typeface="Times New Roman"/>
                <a:cs typeface="Segoe UI Semilight"/>
              </a:rPr>
              <a:t>► </a:t>
            </a:r>
            <a:r>
              <a:rPr lang="fr-FR" sz="1050" b="1" dirty="0">
                <a:solidFill>
                  <a:srgbClr val="004070"/>
                </a:solidFill>
                <a:latin typeface="Segoe UI"/>
                <a:ea typeface="Times New Roman"/>
              </a:rPr>
              <a:t>NANTES </a:t>
            </a:r>
            <a:r>
              <a:rPr lang="fr-FR" sz="1000" b="1" baseline="10000" dirty="0">
                <a:solidFill>
                  <a:srgbClr val="B10057"/>
                </a:solidFill>
                <a:latin typeface="Segoe UI Semilight"/>
                <a:ea typeface="Times New Roman"/>
                <a:cs typeface="Segoe UI Semilight"/>
              </a:rPr>
              <a:t>► </a:t>
            </a:r>
            <a:r>
              <a:rPr lang="fr-FR" sz="1050" b="1" dirty="0">
                <a:solidFill>
                  <a:srgbClr val="004070"/>
                </a:solidFill>
                <a:latin typeface="Segoe UI"/>
                <a:ea typeface="Times New Roman"/>
              </a:rPr>
              <a:t>PARIS </a:t>
            </a:r>
            <a:r>
              <a:rPr lang="fr-FR" sz="1000" b="1" baseline="10000" dirty="0">
                <a:solidFill>
                  <a:srgbClr val="B10057"/>
                </a:solidFill>
                <a:latin typeface="Segoe UI Semilight"/>
                <a:ea typeface="Times New Roman"/>
                <a:cs typeface="Segoe UI Semilight"/>
              </a:rPr>
              <a:t>► </a:t>
            </a:r>
            <a:r>
              <a:rPr lang="fr-FR" sz="1050" b="1" dirty="0">
                <a:solidFill>
                  <a:srgbClr val="004070"/>
                </a:solidFill>
                <a:latin typeface="Segoe UI"/>
                <a:ea typeface="Times New Roman"/>
              </a:rPr>
              <a:t>TOULOUSE </a:t>
            </a:r>
            <a:endParaRPr lang="fr-FR" sz="1100" dirty="0">
              <a:solidFill>
                <a:srgbClr val="004070"/>
              </a:solidFill>
              <a:latin typeface="Times New Roman"/>
              <a:ea typeface="Times New Roman"/>
            </a:endParaRPr>
          </a:p>
        </p:txBody>
      </p:sp>
      <p:sp>
        <p:nvSpPr>
          <p:cNvPr id="22" name="Espace réservé du texte 5"/>
          <p:cNvSpPr>
            <a:spLocks noGrp="1"/>
          </p:cNvSpPr>
          <p:nvPr>
            <p:ph type="body" sz="quarter" idx="12" hasCustomPrompt="1"/>
          </p:nvPr>
        </p:nvSpPr>
        <p:spPr>
          <a:xfrm>
            <a:off x="2541765" y="3958861"/>
            <a:ext cx="7379013" cy="1368518"/>
          </a:xfrm>
        </p:spPr>
        <p:txBody>
          <a:bodyPr/>
          <a:lstStyle>
            <a:lvl1pPr marL="0" indent="0" algn="ctr">
              <a:buNone/>
              <a:defRPr sz="2800" b="0" i="0" baseline="0">
                <a:solidFill>
                  <a:schemeClr val="accent6"/>
                </a:solidFill>
              </a:defRPr>
            </a:lvl1pPr>
          </a:lstStyle>
          <a:p>
            <a:pPr lvl="0"/>
            <a:r>
              <a:rPr lang="fr-FR" dirty="0"/>
              <a:t>[Mission, Date]</a:t>
            </a:r>
          </a:p>
        </p:txBody>
      </p:sp>
      <p:pic>
        <p:nvPicPr>
          <p:cNvPr id="13" name="Imag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t="7239"/>
          <a:stretch/>
        </p:blipFill>
        <p:spPr>
          <a:xfrm>
            <a:off x="-12036" y="0"/>
            <a:ext cx="10703287" cy="1600200"/>
          </a:xfrm>
          <a:prstGeom prst="rect">
            <a:avLst/>
          </a:prstGeom>
        </p:spPr>
      </p:pic>
      <p:sp>
        <p:nvSpPr>
          <p:cNvPr id="16" name="Adressage"/>
          <p:cNvSpPr txBox="1">
            <a:spLocks noChangeArrowheads="1"/>
          </p:cNvSpPr>
          <p:nvPr userDrawn="1"/>
        </p:nvSpPr>
        <p:spPr bwMode="auto">
          <a:xfrm>
            <a:off x="-32902" y="4882876"/>
            <a:ext cx="2330450"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lnSpc>
                <a:spcPct val="130000"/>
              </a:lnSpc>
              <a:spcBef>
                <a:spcPts val="1800"/>
              </a:spcBef>
              <a:spcAft>
                <a:spcPts val="0"/>
              </a:spcAft>
              <a:defRPr/>
            </a:pPr>
            <a:r>
              <a:rPr lang="fr-FR" sz="800" b="1" dirty="0">
                <a:solidFill>
                  <a:srgbClr val="FFFFFF"/>
                </a:solidFill>
                <a:latin typeface="Segoe UI"/>
                <a:ea typeface="Times New Roman"/>
                <a:cs typeface="Times New Roman"/>
              </a:rPr>
              <a:t>SECAFI</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Société d’expertise comptable inscrite </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au Tableau de l’Ordre de la région Lorraine</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Cabinet agréé par le Ministère du Travail,</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habilité IPRP et membre de la FIRPS</a:t>
            </a:r>
            <a:endParaRPr lang="fr-FR" sz="1100" dirty="0">
              <a:latin typeface="Book Antiqua"/>
              <a:ea typeface="Times New Roman"/>
              <a:cs typeface="Times New Roman"/>
            </a:endParaRPr>
          </a:p>
          <a:p>
            <a:pPr>
              <a:spcAft>
                <a:spcPts val="0"/>
              </a:spcAft>
              <a:defRPr/>
            </a:pPr>
            <a:endParaRPr lang="fr-FR" sz="1000" b="1" dirty="0">
              <a:solidFill>
                <a:srgbClr val="FFFFFF"/>
              </a:solidFill>
              <a:latin typeface="Segoe UI"/>
              <a:ea typeface="Times New Roman"/>
              <a:cs typeface="Arial"/>
            </a:endParaRPr>
          </a:p>
          <a:p>
            <a:pPr>
              <a:spcAft>
                <a:spcPts val="0"/>
              </a:spcAft>
              <a:defRPr/>
            </a:pPr>
            <a:r>
              <a:rPr lang="fr-FR" sz="800" dirty="0">
                <a:solidFill>
                  <a:srgbClr val="FFFFFF"/>
                </a:solidFill>
                <a:latin typeface="Segoe UI"/>
                <a:ea typeface="Times New Roman"/>
                <a:cs typeface="Arial"/>
              </a:rPr>
              <a:t>Direction régionale Est</a:t>
            </a:r>
            <a:r>
              <a:rPr lang="fr-FR" sz="1000" b="1" dirty="0">
                <a:solidFill>
                  <a:srgbClr val="FFFFFF"/>
                </a:solidFill>
                <a:latin typeface="Segoe UI"/>
                <a:ea typeface="Times New Roman"/>
                <a:cs typeface="Arial"/>
              </a:rPr>
              <a:t/>
            </a:r>
            <a:br>
              <a:rPr lang="fr-FR" sz="1000" b="1" dirty="0">
                <a:solidFill>
                  <a:srgbClr val="FFFFFF"/>
                </a:solidFill>
                <a:latin typeface="Segoe UI"/>
                <a:ea typeface="Times New Roman"/>
                <a:cs typeface="Arial"/>
              </a:rPr>
            </a:br>
            <a:r>
              <a:rPr lang="fr-FR" sz="800" dirty="0">
                <a:solidFill>
                  <a:srgbClr val="FFFFFF"/>
                </a:solidFill>
                <a:latin typeface="Segoe UI"/>
                <a:ea typeface="Times New Roman"/>
                <a:cs typeface="Calibri"/>
              </a:rPr>
              <a:t>8, rue Lafayette – BP 70028</a:t>
            </a:r>
            <a:br>
              <a:rPr lang="fr-FR" sz="800" dirty="0">
                <a:solidFill>
                  <a:srgbClr val="FFFFFF"/>
                </a:solidFill>
                <a:latin typeface="Segoe UI"/>
                <a:ea typeface="Times New Roman"/>
                <a:cs typeface="Calibri"/>
              </a:rPr>
            </a:br>
            <a:r>
              <a:rPr lang="fr-FR" sz="800" dirty="0">
                <a:solidFill>
                  <a:srgbClr val="FFFFFF"/>
                </a:solidFill>
                <a:latin typeface="Segoe UI"/>
                <a:ea typeface="Times New Roman"/>
                <a:cs typeface="Calibri"/>
              </a:rPr>
              <a:t>57003 Metz cedex 01</a:t>
            </a:r>
            <a:br>
              <a:rPr lang="fr-FR" sz="800" dirty="0">
                <a:solidFill>
                  <a:srgbClr val="FFFFFF"/>
                </a:solidFill>
                <a:latin typeface="Segoe UI"/>
                <a:ea typeface="Times New Roman"/>
                <a:cs typeface="Calibri"/>
              </a:rPr>
            </a:br>
            <a:r>
              <a:rPr lang="fr-FR" sz="800" dirty="0">
                <a:solidFill>
                  <a:srgbClr val="FFFFFF"/>
                </a:solidFill>
                <a:latin typeface="Segoe UI"/>
                <a:ea typeface="Times New Roman"/>
                <a:cs typeface="Calibri"/>
              </a:rPr>
              <a:t>Tél 03 87 56 20 00</a:t>
            </a:r>
            <a:endParaRPr lang="fr-FR" sz="1100" dirty="0">
              <a:latin typeface="Book Antiqua"/>
              <a:ea typeface="Times New Roman"/>
              <a:cs typeface="Times New Roman"/>
            </a:endParaRPr>
          </a:p>
          <a:p>
            <a:pPr>
              <a:spcAft>
                <a:spcPts val="0"/>
              </a:spcAft>
              <a:defRPr/>
            </a:pPr>
            <a:r>
              <a:rPr lang="fr-FR" sz="1100" dirty="0">
                <a:latin typeface="Book Antiqua"/>
                <a:ea typeface="Times New Roman"/>
                <a:cs typeface="Times New Roman"/>
              </a:rPr>
              <a:t> </a:t>
            </a:r>
          </a:p>
          <a:p>
            <a:pPr>
              <a:lnSpc>
                <a:spcPct val="130000"/>
              </a:lnSpc>
              <a:spcAft>
                <a:spcPts val="0"/>
              </a:spcAft>
              <a:defRPr/>
            </a:pPr>
            <a:r>
              <a:rPr lang="fr-FR" sz="600" b="1" dirty="0">
                <a:solidFill>
                  <a:srgbClr val="FFFFFF"/>
                </a:solidFill>
                <a:latin typeface="Segoe UI"/>
                <a:ea typeface="Times New Roman"/>
                <a:cs typeface="Calibri"/>
              </a:rPr>
              <a:t>SAS au capital de 3 931 382,50 €</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312 938 483 RCS Paris</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Numéro d’identification intracommunautaire </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FR 88 312 938 483</a:t>
            </a:r>
            <a:endParaRPr lang="fr-FR" sz="1100" dirty="0">
              <a:latin typeface="Book Antiqua"/>
              <a:ea typeface="Times New Roman"/>
              <a:cs typeface="Times New Roman"/>
            </a:endParaRPr>
          </a:p>
        </p:txBody>
      </p:sp>
    </p:spTree>
    <p:extLst>
      <p:ext uri="{BB962C8B-B14F-4D97-AF65-F5344CB8AC3E}">
        <p14:creationId xmlns:p14="http://schemas.microsoft.com/office/powerpoint/2010/main" val="4793471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_Secafi"/>
          <p:cNvSpPr>
            <a:spLocks noGrp="1"/>
          </p:cNvSpPr>
          <p:nvPr>
            <p:ph type="title" hasCustomPrompt="1"/>
          </p:nvPr>
        </p:nvSpPr>
        <p:spPr/>
        <p:txBody>
          <a:bodyPr/>
          <a:lstStyle>
            <a:lvl1pPr algn="r">
              <a:defRPr/>
            </a:lvl1pPr>
          </a:lstStyle>
          <a:p>
            <a:r>
              <a:rPr lang="fr-FR" dirty="0"/>
              <a:t>Sommaire</a:t>
            </a:r>
          </a:p>
        </p:txBody>
      </p:sp>
      <p:sp>
        <p:nvSpPr>
          <p:cNvPr id="3" name="Espace réservé du numéro de diapositive 2"/>
          <p:cNvSpPr>
            <a:spLocks noGrp="1"/>
          </p:cNvSpPr>
          <p:nvPr>
            <p:ph type="sldNum" sz="quarter" idx="10"/>
          </p:nvPr>
        </p:nvSpPr>
        <p:spPr/>
        <p:txBody>
          <a:bodyPr/>
          <a:lstStyle/>
          <a:p>
            <a:r>
              <a:rPr lang="fr-FR" altLang="fr-FR" dirty="0">
                <a:solidFill>
                  <a:srgbClr val="80003B"/>
                </a:solidFill>
              </a:rPr>
              <a:t> </a:t>
            </a:r>
            <a:fld id="{FE988771-A24C-4750-87EC-DE93CBB4921F}" type="slidenum">
              <a:rPr lang="fr-FR" altLang="fr-FR" smtClean="0">
                <a:solidFill>
                  <a:srgbClr val="80003B"/>
                </a:solidFill>
              </a:rPr>
              <a:pPr/>
              <a:t>‹N°›</a:t>
            </a:fld>
            <a:endParaRPr lang="fr-FR" altLang="fr-FR" dirty="0">
              <a:solidFill>
                <a:srgbClr val="80003B"/>
              </a:solidFill>
            </a:endParaRPr>
          </a:p>
        </p:txBody>
      </p:sp>
      <p:sp>
        <p:nvSpPr>
          <p:cNvPr id="5"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143973730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_Partie">
    <p:spTree>
      <p:nvGrpSpPr>
        <p:cNvPr id="1" name=""/>
        <p:cNvGrpSpPr/>
        <p:nvPr/>
      </p:nvGrpSpPr>
      <p:grpSpPr>
        <a:xfrm>
          <a:off x="0" y="0"/>
          <a:ext cx="0" cy="0"/>
          <a:chOff x="0" y="0"/>
          <a:chExt cx="0" cy="0"/>
        </a:xfrm>
      </p:grpSpPr>
      <p:sp>
        <p:nvSpPr>
          <p:cNvPr id="3" name="Rectangle 2"/>
          <p:cNvSpPr/>
          <p:nvPr userDrawn="1"/>
        </p:nvSpPr>
        <p:spPr bwMode="auto">
          <a:xfrm>
            <a:off x="0" y="757050"/>
            <a:ext cx="10545669" cy="812443"/>
          </a:xfrm>
          <a:prstGeom prst="rect">
            <a:avLst/>
          </a:prstGeom>
          <a:solidFill>
            <a:schemeClr val="bg1"/>
          </a:solidFill>
          <a:ln>
            <a:noFill/>
            <a:headEnd/>
            <a:tailEnd/>
          </a:ln>
        </p:spPr>
        <p:style>
          <a:lnRef idx="2">
            <a:schemeClr val="accent2"/>
          </a:lnRef>
          <a:fillRef idx="1">
            <a:schemeClr val="lt1"/>
          </a:fillRef>
          <a:effectRef idx="0">
            <a:schemeClr val="accent2"/>
          </a:effectRef>
          <a:fontRef idx="minor">
            <a:schemeClr val="dk1"/>
          </a:fontRef>
        </p:style>
        <p:txBody>
          <a:bodyPr lIns="87510" tIns="43755" rIns="87510" bIns="43755" rtlCol="0" anchor="ctr"/>
          <a:lstStyle/>
          <a:p>
            <a:pPr algn="ctr" defTabSz="869345" eaLnBrk="0" hangingPunct="0">
              <a:lnSpc>
                <a:spcPct val="90000"/>
              </a:lnSpc>
            </a:pPr>
            <a:endParaRPr lang="fr-FR" sz="1500" b="1" i="1" dirty="0">
              <a:solidFill>
                <a:srgbClr val="FFFFFF"/>
              </a:solidFill>
              <a:latin typeface="Arial" pitchFamily="34" charset="0"/>
            </a:endParaRPr>
          </a:p>
        </p:txBody>
      </p:sp>
      <p:sp>
        <p:nvSpPr>
          <p:cNvPr id="5" name="Espace réservé du texte 4"/>
          <p:cNvSpPr>
            <a:spLocks noGrp="1"/>
          </p:cNvSpPr>
          <p:nvPr>
            <p:ph type="body" sz="quarter" idx="11" hasCustomPrompt="1"/>
          </p:nvPr>
        </p:nvSpPr>
        <p:spPr>
          <a:xfrm>
            <a:off x="1654340" y="2200760"/>
            <a:ext cx="7384721" cy="1648774"/>
          </a:xfrm>
          <a:noFill/>
        </p:spPr>
        <p:txBody>
          <a:bodyPr anchor="b">
            <a:normAutofit/>
          </a:bodyPr>
          <a:lstStyle>
            <a:lvl1pPr marL="0" indent="0" algn="ctr">
              <a:buClr>
                <a:schemeClr val="accent6"/>
              </a:buClr>
              <a:buSzPct val="120000"/>
              <a:buFont typeface="Arial" pitchFamily="34" charset="0"/>
              <a:buNone/>
              <a:defRPr sz="3000" b="0">
                <a:solidFill>
                  <a:schemeClr val="accent4"/>
                </a:solidFill>
                <a:effectLst/>
                <a:latin typeface="+mj-lt"/>
                <a:cs typeface="Segoe UI Semilight" pitchFamily="34" charset="0"/>
              </a:defRPr>
            </a:lvl1pPr>
          </a:lstStyle>
          <a:p>
            <a:pPr lvl="0"/>
            <a:r>
              <a:rPr lang="fr-FR" dirty="0"/>
              <a:t>TITRE PARTIE</a:t>
            </a:r>
          </a:p>
        </p:txBody>
      </p:sp>
      <p:grpSp>
        <p:nvGrpSpPr>
          <p:cNvPr id="7" name="Groupe 6"/>
          <p:cNvGrpSpPr/>
          <p:nvPr userDrawn="1"/>
        </p:nvGrpSpPr>
        <p:grpSpPr>
          <a:xfrm>
            <a:off x="1267760" y="3582402"/>
            <a:ext cx="392288" cy="455963"/>
            <a:chOff x="422275" y="838200"/>
            <a:chExt cx="332435" cy="314325"/>
          </a:xfrm>
          <a:solidFill>
            <a:srgbClr val="80003B"/>
          </a:solidFill>
        </p:grpSpPr>
        <p:sp>
          <p:nvSpPr>
            <p:cNvPr id="8"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500" b="1" i="1" dirty="0">
                <a:solidFill>
                  <a:srgbClr val="FFFFFF"/>
                </a:solidFill>
                <a:latin typeface="Arial" pitchFamily="34" charset="0"/>
              </a:endParaRPr>
            </a:p>
          </p:txBody>
        </p:sp>
        <p:cxnSp>
          <p:nvCxnSpPr>
            <p:cNvPr id="9" name="Connecteur droit 8"/>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 name="Connecteur droit 9"/>
            <p:cNvCxnSpPr/>
            <p:nvPr userDrawn="1"/>
          </p:nvCxnSpPr>
          <p:spPr bwMode="auto">
            <a:xfrm flipV="1">
              <a:off x="621506" y="838200"/>
              <a:ext cx="133204" cy="314325"/>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cxnSp>
        <p:nvCxnSpPr>
          <p:cNvPr id="11" name="Connecteur droit 10"/>
          <p:cNvCxnSpPr/>
          <p:nvPr userDrawn="1"/>
        </p:nvCxnSpPr>
        <p:spPr bwMode="auto">
          <a:xfrm>
            <a:off x="1286359" y="3849533"/>
            <a:ext cx="9022736"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4" name="Espace réservé du numéro de diapositive 3"/>
          <p:cNvSpPr>
            <a:spLocks noGrp="1"/>
          </p:cNvSpPr>
          <p:nvPr>
            <p:ph type="sldNum" sz="quarter" idx="14"/>
          </p:nvPr>
        </p:nvSpPr>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12"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pic>
        <p:nvPicPr>
          <p:cNvPr id="13" name="Picture 2" descr="C:\Users\beckerg\AppData\Local\Microsoft\Windows\Temporary Internet Files\Content.Outlook\M7LQVC6V\FRISE SECAFI verticale (4).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020" y="1582866"/>
            <a:ext cx="1152000" cy="4537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41774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re_Sous_Partie">
    <p:spTree>
      <p:nvGrpSpPr>
        <p:cNvPr id="1" name=""/>
        <p:cNvGrpSpPr/>
        <p:nvPr/>
      </p:nvGrpSpPr>
      <p:grpSpPr>
        <a:xfrm>
          <a:off x="0" y="0"/>
          <a:ext cx="0" cy="0"/>
          <a:chOff x="0" y="0"/>
          <a:chExt cx="0" cy="0"/>
        </a:xfrm>
      </p:grpSpPr>
      <p:sp>
        <p:nvSpPr>
          <p:cNvPr id="3" name="Rectangle 2"/>
          <p:cNvSpPr/>
          <p:nvPr userDrawn="1"/>
        </p:nvSpPr>
        <p:spPr bwMode="auto">
          <a:xfrm>
            <a:off x="0" y="757050"/>
            <a:ext cx="10545669" cy="812443"/>
          </a:xfrm>
          <a:prstGeom prst="rect">
            <a:avLst/>
          </a:prstGeom>
          <a:solidFill>
            <a:schemeClr val="bg1"/>
          </a:solidFill>
          <a:ln>
            <a:noFill/>
            <a:headEnd/>
            <a:tailEnd/>
          </a:ln>
        </p:spPr>
        <p:style>
          <a:lnRef idx="2">
            <a:schemeClr val="accent2"/>
          </a:lnRef>
          <a:fillRef idx="1">
            <a:schemeClr val="lt1"/>
          </a:fillRef>
          <a:effectRef idx="0">
            <a:schemeClr val="accent2"/>
          </a:effectRef>
          <a:fontRef idx="minor">
            <a:schemeClr val="dk1"/>
          </a:fontRef>
        </p:style>
        <p:txBody>
          <a:bodyPr lIns="87510" tIns="43755" rIns="87510" bIns="43755" rtlCol="0" anchor="ctr"/>
          <a:lstStyle/>
          <a:p>
            <a:pPr algn="ctr" defTabSz="869345" eaLnBrk="0" hangingPunct="0">
              <a:lnSpc>
                <a:spcPct val="90000"/>
              </a:lnSpc>
            </a:pPr>
            <a:endParaRPr lang="fr-FR" sz="1500" b="1" i="1" dirty="0">
              <a:solidFill>
                <a:srgbClr val="FFFFFF"/>
              </a:solidFill>
              <a:latin typeface="Arial" pitchFamily="34" charset="0"/>
            </a:endParaRPr>
          </a:p>
        </p:txBody>
      </p:sp>
      <p:sp>
        <p:nvSpPr>
          <p:cNvPr id="5" name="Espace réservé du texte 4"/>
          <p:cNvSpPr>
            <a:spLocks noGrp="1"/>
          </p:cNvSpPr>
          <p:nvPr>
            <p:ph type="body" sz="quarter" idx="11" hasCustomPrompt="1"/>
          </p:nvPr>
        </p:nvSpPr>
        <p:spPr>
          <a:xfrm>
            <a:off x="1654340" y="2200760"/>
            <a:ext cx="7384721" cy="1648774"/>
          </a:xfrm>
          <a:noFill/>
        </p:spPr>
        <p:txBody>
          <a:bodyPr anchor="b">
            <a:normAutofit/>
          </a:bodyPr>
          <a:lstStyle>
            <a:lvl1pPr marL="0" marR="0" indent="0" algn="ctr" defTabSz="1054452" rtl="0" eaLnBrk="1" fontAlgn="base" latinLnBrk="0" hangingPunct="1">
              <a:lnSpc>
                <a:spcPct val="100000"/>
              </a:lnSpc>
              <a:spcBef>
                <a:spcPts val="2000"/>
              </a:spcBef>
              <a:spcAft>
                <a:spcPct val="0"/>
              </a:spcAft>
              <a:buClr>
                <a:schemeClr val="accent6"/>
              </a:buClr>
              <a:buSzPct val="120000"/>
              <a:buFont typeface="Arial" pitchFamily="34" charset="0"/>
              <a:buNone/>
              <a:tabLst/>
              <a:defRPr sz="3000" b="0" baseline="0">
                <a:solidFill>
                  <a:schemeClr val="accent4"/>
                </a:solidFill>
                <a:effectLst/>
                <a:latin typeface="+mj-lt"/>
                <a:cs typeface="Segoe UI Semilight" pitchFamily="34" charset="0"/>
              </a:defRPr>
            </a:lvl1pPr>
          </a:lstStyle>
          <a:p>
            <a:pPr marL="0" marR="0" lvl="0" indent="0" algn="ctr" defTabSz="1054452" rtl="0" eaLnBrk="1" fontAlgn="base" latinLnBrk="0" hangingPunct="1">
              <a:lnSpc>
                <a:spcPct val="100000"/>
              </a:lnSpc>
              <a:spcBef>
                <a:spcPts val="2000"/>
              </a:spcBef>
              <a:spcAft>
                <a:spcPct val="0"/>
              </a:spcAft>
              <a:buClr>
                <a:schemeClr val="accent6"/>
              </a:buClr>
              <a:buSzPct val="120000"/>
              <a:buFont typeface="Arial" pitchFamily="34" charset="0"/>
              <a:buNone/>
              <a:tabLst/>
              <a:defRPr/>
            </a:pPr>
            <a:r>
              <a:rPr lang="fr-FR" dirty="0"/>
              <a:t>Rappel du TITRE PARTIE </a:t>
            </a:r>
          </a:p>
        </p:txBody>
      </p:sp>
      <p:grpSp>
        <p:nvGrpSpPr>
          <p:cNvPr id="7" name="Groupe 6"/>
          <p:cNvGrpSpPr/>
          <p:nvPr userDrawn="1"/>
        </p:nvGrpSpPr>
        <p:grpSpPr>
          <a:xfrm>
            <a:off x="1267760" y="3582402"/>
            <a:ext cx="392288" cy="455963"/>
            <a:chOff x="422275" y="838200"/>
            <a:chExt cx="332435" cy="314325"/>
          </a:xfrm>
          <a:solidFill>
            <a:srgbClr val="80003B"/>
          </a:solidFill>
        </p:grpSpPr>
        <p:sp>
          <p:nvSpPr>
            <p:cNvPr id="8"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200" b="1" i="1" dirty="0">
                <a:solidFill>
                  <a:srgbClr val="FFFFFF"/>
                </a:solidFill>
                <a:latin typeface="Arial" pitchFamily="34" charset="0"/>
              </a:endParaRPr>
            </a:p>
          </p:txBody>
        </p:sp>
        <p:cxnSp>
          <p:nvCxnSpPr>
            <p:cNvPr id="9" name="Connecteur droit 8"/>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 name="Connecteur droit 9"/>
            <p:cNvCxnSpPr/>
            <p:nvPr userDrawn="1"/>
          </p:nvCxnSpPr>
          <p:spPr bwMode="auto">
            <a:xfrm flipV="1">
              <a:off x="621506" y="838200"/>
              <a:ext cx="133204" cy="314325"/>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cxnSp>
        <p:nvCxnSpPr>
          <p:cNvPr id="11" name="Connecteur droit 10"/>
          <p:cNvCxnSpPr/>
          <p:nvPr userDrawn="1"/>
        </p:nvCxnSpPr>
        <p:spPr bwMode="auto">
          <a:xfrm>
            <a:off x="1286359" y="3849533"/>
            <a:ext cx="9022736"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6" name="Espace réservé du texte 5"/>
          <p:cNvSpPr>
            <a:spLocks noGrp="1"/>
          </p:cNvSpPr>
          <p:nvPr>
            <p:ph type="body" sz="quarter" idx="12" hasCustomPrompt="1"/>
          </p:nvPr>
        </p:nvSpPr>
        <p:spPr>
          <a:xfrm>
            <a:off x="1657194" y="3849532"/>
            <a:ext cx="7379013" cy="1128522"/>
          </a:xfrm>
        </p:spPr>
        <p:txBody>
          <a:bodyPr anchor="ctr"/>
          <a:lstStyle>
            <a:lvl1pPr marL="0" indent="0" algn="ctr">
              <a:buNone/>
              <a:defRPr sz="2000" b="0" i="0">
                <a:solidFill>
                  <a:schemeClr val="accent4"/>
                </a:solidFill>
              </a:defRPr>
            </a:lvl1pPr>
          </a:lstStyle>
          <a:p>
            <a:pPr lvl="0"/>
            <a:r>
              <a:rPr lang="fr-FR" dirty="0"/>
              <a:t>TITRE SOUS-PARTIE</a:t>
            </a:r>
          </a:p>
        </p:txBody>
      </p:sp>
      <p:sp>
        <p:nvSpPr>
          <p:cNvPr id="4" name="Espace réservé du numéro de diapositive 3"/>
          <p:cNvSpPr>
            <a:spLocks noGrp="1"/>
          </p:cNvSpPr>
          <p:nvPr>
            <p:ph type="sldNum" sz="quarter" idx="14"/>
          </p:nvPr>
        </p:nvSpPr>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12"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301207752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1"/>
          </p:nvPr>
        </p:nvSpPr>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7" name="Rectangle 22"/>
          <p:cNvSpPr>
            <a:spLocks noGrp="1" noChangeArrowheads="1"/>
          </p:cNvSpPr>
          <p:nvPr>
            <p:ph idx="1"/>
          </p:nvPr>
        </p:nvSpPr>
        <p:spPr bwMode="auto">
          <a:xfrm>
            <a:off x="437002" y="1333556"/>
            <a:ext cx="9900718" cy="5608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a:spcBef>
                <a:spcPts val="1200"/>
              </a:spcBef>
              <a:defRPr/>
            </a:lvl1pPr>
          </a:lstStyle>
          <a:p>
            <a:pPr lvl="0"/>
            <a:r>
              <a:rPr lang="fr-FR" altLang="fr-FR"/>
              <a:t>Modifiez les styles du texte du masque</a:t>
            </a:r>
          </a:p>
          <a:p>
            <a:pPr lvl="1"/>
            <a:r>
              <a:rPr lang="fr-FR" altLang="fr-FR"/>
              <a:t>Deuxième niveau</a:t>
            </a:r>
          </a:p>
          <a:p>
            <a:pPr lvl="2"/>
            <a:r>
              <a:rPr lang="fr-FR" altLang="fr-FR"/>
              <a:t>Troisième niveau</a:t>
            </a:r>
          </a:p>
          <a:p>
            <a:pPr lvl="3"/>
            <a:r>
              <a:rPr lang="fr-FR" altLang="fr-FR"/>
              <a:t>Quatrième niveau</a:t>
            </a:r>
          </a:p>
        </p:txBody>
      </p:sp>
      <p:sp>
        <p:nvSpPr>
          <p:cNvPr id="8"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
        <p:nvSpPr>
          <p:cNvPr id="6" name="Titre_Secafi"/>
          <p:cNvSpPr>
            <a:spLocks noGrp="1"/>
          </p:cNvSpPr>
          <p:nvPr>
            <p:ph type="title"/>
          </p:nvPr>
        </p:nvSpPr>
        <p:spPr>
          <a:xfrm>
            <a:off x="437002" y="98351"/>
            <a:ext cx="9898254" cy="975162"/>
          </a:xfrm>
        </p:spPr>
        <p:txBody>
          <a:bodyPr/>
          <a:lstStyle>
            <a:lvl1pPr algn="r">
              <a:defRPr/>
            </a:lvl1pPr>
          </a:lstStyle>
          <a:p>
            <a:r>
              <a:rPr lang="fr-FR"/>
              <a:t>Modifiez le style du titre</a:t>
            </a:r>
            <a:endParaRPr lang="fr-FR" dirty="0"/>
          </a:p>
        </p:txBody>
      </p:sp>
    </p:spTree>
    <p:extLst>
      <p:ext uri="{BB962C8B-B14F-4D97-AF65-F5344CB8AC3E}">
        <p14:creationId xmlns:p14="http://schemas.microsoft.com/office/powerpoint/2010/main" val="14179321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2 colonne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307454"/>
            <a:ext cx="4843214" cy="5576311"/>
          </a:xfrm>
          <a:prstGeom prst="rect">
            <a:avLst/>
          </a:prstGeom>
          <a:ln>
            <a:noFill/>
          </a:ln>
        </p:spPr>
        <p:style>
          <a:lnRef idx="2">
            <a:schemeClr val="accent6"/>
          </a:lnRef>
          <a:fillRef idx="1">
            <a:schemeClr val="lt1"/>
          </a:fillRef>
          <a:effectRef idx="0">
            <a:schemeClr val="accent6"/>
          </a:effectRef>
          <a:fontRef idx="none"/>
        </p:style>
        <p:txBody>
          <a:bodyPr/>
          <a:lstStyle>
            <a:lvl1pPr>
              <a:spcBef>
                <a:spcPts val="1200"/>
              </a:spcBef>
              <a:defRPr sz="1500">
                <a:solidFill>
                  <a:schemeClr val="tx1"/>
                </a:solidFill>
                <a:latin typeface="+mj-lt"/>
                <a:cs typeface="Segoe UI Semilight" pitchFamily="34" charset="0"/>
              </a:defRPr>
            </a:lvl1pPr>
            <a:lvl2pPr>
              <a:defRPr sz="1500">
                <a:solidFill>
                  <a:schemeClr val="tx1"/>
                </a:solidFill>
                <a:latin typeface="+mj-lt"/>
                <a:cs typeface="Segoe UI Semilight" pitchFamily="34" charset="0"/>
              </a:defRPr>
            </a:lvl2pPr>
            <a:lvl3pPr>
              <a:defRPr sz="1500">
                <a:solidFill>
                  <a:schemeClr val="tx1"/>
                </a:solidFill>
                <a:latin typeface="+mj-lt"/>
                <a:cs typeface="Segoe UI Semilight" pitchFamily="34" charset="0"/>
              </a:defRPr>
            </a:lvl3pPr>
            <a:lvl4pPr>
              <a:defRPr sz="1500">
                <a:solidFill>
                  <a:schemeClr val="tx1"/>
                </a:solidFill>
                <a:latin typeface="+mj-lt"/>
                <a:cs typeface="Segoe UI Semilight" pitchFamily="34" charset="0"/>
              </a:defRPr>
            </a:lvl4pPr>
            <a:lvl5pPr>
              <a:defRPr>
                <a:solidFill>
                  <a:srgbClr val="004070"/>
                </a:solidFill>
                <a:latin typeface="Segoe UI Semilight" pitchFamily="34" charset="0"/>
                <a:cs typeface="Segoe UI Semilight"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2" name="Espace réservé du contenu 2"/>
          <p:cNvSpPr>
            <a:spLocks noGrp="1"/>
          </p:cNvSpPr>
          <p:nvPr>
            <p:ph idx="15"/>
          </p:nvPr>
        </p:nvSpPr>
        <p:spPr>
          <a:xfrm>
            <a:off x="5486657" y="1307454"/>
            <a:ext cx="4848598" cy="5576311"/>
          </a:xfrm>
          <a:prstGeom prst="rect">
            <a:avLst/>
          </a:prstGeom>
          <a:ln>
            <a:noFill/>
          </a:ln>
        </p:spPr>
        <p:style>
          <a:lnRef idx="2">
            <a:schemeClr val="accent6"/>
          </a:lnRef>
          <a:fillRef idx="1">
            <a:schemeClr val="lt1"/>
          </a:fillRef>
          <a:effectRef idx="0">
            <a:schemeClr val="accent6"/>
          </a:effectRef>
          <a:fontRef idx="none"/>
        </p:style>
        <p:txBody>
          <a:bodyPr/>
          <a:lstStyle>
            <a:lvl1pPr>
              <a:spcBef>
                <a:spcPts val="1200"/>
              </a:spcBef>
              <a:defRPr sz="1500">
                <a:solidFill>
                  <a:schemeClr val="tx1"/>
                </a:solidFill>
                <a:latin typeface="+mj-lt"/>
                <a:cs typeface="Segoe UI Semilight" pitchFamily="34" charset="0"/>
              </a:defRPr>
            </a:lvl1pPr>
            <a:lvl2pPr>
              <a:defRPr sz="1500">
                <a:solidFill>
                  <a:schemeClr val="tx1"/>
                </a:solidFill>
                <a:latin typeface="+mj-lt"/>
                <a:cs typeface="Segoe UI Semilight" pitchFamily="34" charset="0"/>
              </a:defRPr>
            </a:lvl2pPr>
            <a:lvl3pPr>
              <a:defRPr sz="1500">
                <a:solidFill>
                  <a:schemeClr val="tx1"/>
                </a:solidFill>
                <a:latin typeface="+mj-lt"/>
                <a:cs typeface="Segoe UI Semilight" pitchFamily="34" charset="0"/>
              </a:defRPr>
            </a:lvl3pPr>
            <a:lvl4pPr>
              <a:defRPr sz="1500">
                <a:solidFill>
                  <a:schemeClr val="tx1"/>
                </a:solidFill>
                <a:latin typeface="+mj-lt"/>
                <a:cs typeface="Segoe UI Semilight" pitchFamily="34" charset="0"/>
              </a:defRPr>
            </a:lvl4pPr>
            <a:lvl5pPr>
              <a:defRPr>
                <a:solidFill>
                  <a:srgbClr val="004070"/>
                </a:solidFill>
                <a:latin typeface="Segoe UI Semilight" pitchFamily="34" charset="0"/>
                <a:cs typeface="Segoe UI Semilight"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4" name="Espace réservé du numéro de diapositive 3"/>
          <p:cNvSpPr>
            <a:spLocks noGrp="1"/>
          </p:cNvSpPr>
          <p:nvPr>
            <p:ph type="sldNum" sz="quarter" idx="17"/>
          </p:nvPr>
        </p:nvSpPr>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7"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403984271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3 gauche - 1/3 droit">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242391"/>
            <a:ext cx="6045039" cy="5747474"/>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6613853" y="1242391"/>
            <a:ext cx="3621314" cy="5747474"/>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7"/>
          </p:nvPr>
        </p:nvSpPr>
        <p:spPr/>
        <p:txBody>
          <a:bodyPr/>
          <a:lstStyle>
            <a:lvl1pPr>
              <a:defRPr>
                <a:solidFill>
                  <a:schemeClr val="accent4"/>
                </a:solidFill>
              </a:defRPr>
            </a:lvl1p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7"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29809548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 zone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12" name="Espace réservé du contenu 2"/>
          <p:cNvSpPr>
            <a:spLocks noGrp="1"/>
          </p:cNvSpPr>
          <p:nvPr>
            <p:ph idx="15"/>
          </p:nvPr>
        </p:nvSpPr>
        <p:spPr>
          <a:xfrm>
            <a:off x="5503289" y="1303445"/>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5503289" y="419585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9" name="Espace réservé du contenu 2"/>
          <p:cNvSpPr>
            <a:spLocks noGrp="1"/>
          </p:cNvSpPr>
          <p:nvPr>
            <p:ph idx="21"/>
          </p:nvPr>
        </p:nvSpPr>
        <p:spPr>
          <a:xfrm>
            <a:off x="447265" y="1303445"/>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contenu 2"/>
          <p:cNvSpPr>
            <a:spLocks noGrp="1"/>
          </p:cNvSpPr>
          <p:nvPr>
            <p:ph idx="22"/>
          </p:nvPr>
        </p:nvSpPr>
        <p:spPr>
          <a:xfrm>
            <a:off x="447265" y="419585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1"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39025529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 gauches - 1 droite">
    <p:spTree>
      <p:nvGrpSpPr>
        <p:cNvPr id="1" name=""/>
        <p:cNvGrpSpPr/>
        <p:nvPr/>
      </p:nvGrpSpPr>
      <p:grpSpPr>
        <a:xfrm>
          <a:off x="0" y="0"/>
          <a:ext cx="0" cy="0"/>
          <a:chOff x="0" y="0"/>
          <a:chExt cx="0" cy="0"/>
        </a:xfrm>
      </p:grpSpPr>
      <p:sp>
        <p:nvSpPr>
          <p:cNvPr id="2" name="Titre_Secafi"/>
          <p:cNvSpPr>
            <a:spLocks noGrp="1"/>
          </p:cNvSpPr>
          <p:nvPr>
            <p:ph type="title"/>
          </p:nvPr>
        </p:nvSpPr>
        <p:spPr>
          <a:xfrm>
            <a:off x="437301" y="98051"/>
            <a:ext cx="9897808" cy="975163"/>
          </a:xfrm>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293506"/>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437301" y="419585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5483411" y="1293507"/>
            <a:ext cx="4751756" cy="5686419"/>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63683089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 gauche - 2 droite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5483413" y="1283567"/>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5484178" y="419585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436546" y="1283567"/>
            <a:ext cx="4751756" cy="5696359"/>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lvl1pPr>
              <a:defRPr>
                <a:solidFill>
                  <a:schemeClr val="accent4"/>
                </a:solidFill>
              </a:defRPr>
            </a:lvl1p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12377224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 haut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273628"/>
            <a:ext cx="9798631"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437301" y="4187777"/>
            <a:ext cx="97978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7"/>
          </p:nvPr>
        </p:nvSpPr>
        <p:spPr/>
        <p:txBody>
          <a:bodyPr/>
          <a:lstStyle>
            <a:lvl1pPr>
              <a:defRPr>
                <a:solidFill>
                  <a:schemeClr val="accent4"/>
                </a:solidFill>
              </a:defRPr>
            </a:lvl1p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7"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270921503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 hauts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27362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5483411" y="127362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contenu 2"/>
          <p:cNvSpPr>
            <a:spLocks noGrp="1"/>
          </p:cNvSpPr>
          <p:nvPr>
            <p:ph idx="16"/>
          </p:nvPr>
        </p:nvSpPr>
        <p:spPr>
          <a:xfrm>
            <a:off x="436536" y="4195858"/>
            <a:ext cx="9798631"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8"/>
          </p:nvPr>
        </p:nvSpPr>
        <p:spPr/>
        <p:txBody>
          <a:bodyPr/>
          <a:lstStyle>
            <a:lvl1pPr>
              <a:defRPr>
                <a:solidFill>
                  <a:schemeClr val="accent4"/>
                </a:solidFill>
              </a:defRPr>
            </a:lvl1p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42078644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2 hauts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409102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5483411" y="409102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contenu 2"/>
          <p:cNvSpPr>
            <a:spLocks noGrp="1"/>
          </p:cNvSpPr>
          <p:nvPr>
            <p:ph idx="16"/>
          </p:nvPr>
        </p:nvSpPr>
        <p:spPr>
          <a:xfrm>
            <a:off x="436536" y="1204180"/>
            <a:ext cx="9798631"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8"/>
          </p:nvPr>
        </p:nvSpPr>
        <p:spPr/>
        <p:txBody>
          <a:bodyPr/>
          <a:lstStyle>
            <a:lvl1pPr>
              <a:defRPr>
                <a:solidFill>
                  <a:schemeClr val="accent4"/>
                </a:solidFill>
              </a:defRPr>
            </a:lvl1p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219716090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 hauts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7" y="1273628"/>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3743441" y="1273628"/>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contenu 2"/>
          <p:cNvSpPr>
            <a:spLocks noGrp="1"/>
          </p:cNvSpPr>
          <p:nvPr>
            <p:ph idx="16"/>
          </p:nvPr>
        </p:nvSpPr>
        <p:spPr>
          <a:xfrm>
            <a:off x="7040170" y="1273628"/>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437301" y="4195858"/>
            <a:ext cx="97978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lvl1pPr>
              <a:defRPr>
                <a:solidFill>
                  <a:schemeClr val="accent4"/>
                </a:solidFill>
              </a:defRPr>
            </a:lvl1p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393731111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3 hauts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393035" y="4153090"/>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3699939" y="4153090"/>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contenu 2"/>
          <p:cNvSpPr>
            <a:spLocks noGrp="1"/>
          </p:cNvSpPr>
          <p:nvPr>
            <p:ph idx="16"/>
          </p:nvPr>
        </p:nvSpPr>
        <p:spPr>
          <a:xfrm>
            <a:off x="6996668" y="4153090"/>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415168" y="1224058"/>
            <a:ext cx="97978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lvl1pPr>
              <a:defRPr>
                <a:solidFill>
                  <a:schemeClr val="accent4"/>
                </a:solidFill>
              </a:defRPr>
            </a:lvl1p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371344384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3" name="Espace réservé du texte vertical 2"/>
          <p:cNvSpPr>
            <a:spLocks noGrp="1"/>
          </p:cNvSpPr>
          <p:nvPr>
            <p:ph type="body" orient="vert" idx="1"/>
          </p:nvPr>
        </p:nvSpPr>
        <p:spPr/>
        <p:txBody>
          <a:bodyPr vert="eaVert"/>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6"/>
          <p:cNvSpPr>
            <a:spLocks noGrp="1"/>
          </p:cNvSpPr>
          <p:nvPr>
            <p:ph type="sldNum" sz="quarter" idx="11"/>
          </p:nvPr>
        </p:nvSpPr>
        <p:spPr/>
        <p:txBody>
          <a:bodyPr/>
          <a:lstStyle>
            <a:lvl1pPr>
              <a:defRPr>
                <a:solidFill>
                  <a:schemeClr val="accent4"/>
                </a:solidFill>
              </a:defRPr>
            </a:lvl1p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6"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356098083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4" name="Espace réservé du numéro de diapositive 3"/>
          <p:cNvSpPr>
            <a:spLocks noGrp="1"/>
          </p:cNvSpPr>
          <p:nvPr>
            <p:ph type="sldNum" sz="quarter" idx="11"/>
          </p:nvPr>
        </p:nvSpPr>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6"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37245464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1"/>
          </p:nvPr>
        </p:nvSpPr>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5"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30007355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Horizontal">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4" name="Espace réservé du contenu 17"/>
          <p:cNvSpPr>
            <a:spLocks noGrp="1"/>
          </p:cNvSpPr>
          <p:nvPr>
            <p:ph idx="1"/>
          </p:nvPr>
        </p:nvSpPr>
        <p:spPr>
          <a:xfrm>
            <a:off x="653819" y="1556023"/>
            <a:ext cx="9567079" cy="1103518"/>
          </a:xfrm>
          <a:ln w="19050"/>
        </p:spPr>
        <p:style>
          <a:lnRef idx="2">
            <a:schemeClr val="accent2"/>
          </a:lnRef>
          <a:fillRef idx="1">
            <a:schemeClr val="lt1"/>
          </a:fillRef>
          <a:effectRef idx="0">
            <a:schemeClr val="accent2"/>
          </a:effectRef>
          <a:fontRef idx="none"/>
        </p:style>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9" name="Rectangle 8"/>
          <p:cNvSpPr>
            <a:spLocks noChangeArrowheads="1"/>
          </p:cNvSpPr>
          <p:nvPr userDrawn="1"/>
        </p:nvSpPr>
        <p:spPr bwMode="auto">
          <a:xfrm>
            <a:off x="1161761" y="6435360"/>
            <a:ext cx="8544534" cy="392444"/>
          </a:xfrm>
          <a:prstGeom prst="rect">
            <a:avLst/>
          </a:prstGeom>
          <a:noFill/>
          <a:ln>
            <a:noFill/>
            <a:headEnd/>
            <a:tailEnd/>
          </a:ln>
          <a:effectLst/>
        </p:spPr>
        <p:style>
          <a:lnRef idx="1">
            <a:schemeClr val="accent3"/>
          </a:lnRef>
          <a:fillRef idx="3">
            <a:schemeClr val="accent3"/>
          </a:fillRef>
          <a:effectRef idx="2">
            <a:schemeClr val="accent3"/>
          </a:effectRef>
          <a:fontRef idx="minor">
            <a:schemeClr val="lt1"/>
          </a:fontRef>
        </p:style>
        <p:txBody>
          <a:bodyPr wrap="none" lIns="101371" tIns="50686" rIns="101371" bIns="50686" anchor="ctr"/>
          <a:lstStyle/>
          <a:p>
            <a:pPr algn="ctr" eaLnBrk="0" hangingPunct="0">
              <a:lnSpc>
                <a:spcPct val="90000"/>
              </a:lnSpc>
              <a:defRPr/>
            </a:pPr>
            <a:endParaRPr lang="fr-LU" sz="1900" b="1" dirty="0">
              <a:solidFill>
                <a:prstClr val="black"/>
              </a:solidFill>
              <a:cs typeface="Segoe UI" pitchFamily="34" charset="0"/>
            </a:endParaRPr>
          </a:p>
        </p:txBody>
      </p:sp>
      <p:sp>
        <p:nvSpPr>
          <p:cNvPr id="14" name="Espace réservé du contenu 17"/>
          <p:cNvSpPr>
            <a:spLocks noGrp="1"/>
          </p:cNvSpPr>
          <p:nvPr>
            <p:ph idx="11"/>
          </p:nvPr>
        </p:nvSpPr>
        <p:spPr>
          <a:xfrm>
            <a:off x="649136" y="1185848"/>
            <a:ext cx="9576683"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Modifiez les styles du texte du masque</a:t>
            </a:r>
          </a:p>
        </p:txBody>
      </p:sp>
      <p:sp>
        <p:nvSpPr>
          <p:cNvPr id="18" name="Espace réservé du contenu 17"/>
          <p:cNvSpPr>
            <a:spLocks noGrp="1"/>
          </p:cNvSpPr>
          <p:nvPr>
            <p:ph idx="15"/>
          </p:nvPr>
        </p:nvSpPr>
        <p:spPr>
          <a:xfrm>
            <a:off x="653819" y="3255936"/>
            <a:ext cx="9567079" cy="1103518"/>
          </a:xfrm>
          <a:ln w="19050"/>
        </p:spPr>
        <p:style>
          <a:lnRef idx="2">
            <a:schemeClr val="accent2"/>
          </a:lnRef>
          <a:fillRef idx="1">
            <a:schemeClr val="lt1"/>
          </a:fillRef>
          <a:effectRef idx="0">
            <a:schemeClr val="accent2"/>
          </a:effectRef>
          <a:fontRef idx="none"/>
        </p:style>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19" name="Espace réservé du contenu 17"/>
          <p:cNvSpPr>
            <a:spLocks noGrp="1"/>
          </p:cNvSpPr>
          <p:nvPr>
            <p:ph idx="16"/>
          </p:nvPr>
        </p:nvSpPr>
        <p:spPr>
          <a:xfrm>
            <a:off x="653819" y="4999914"/>
            <a:ext cx="9567079" cy="1103518"/>
          </a:xfrm>
          <a:ln w="19050"/>
        </p:spPr>
        <p:style>
          <a:lnRef idx="2">
            <a:schemeClr val="accent2"/>
          </a:lnRef>
          <a:fillRef idx="1">
            <a:schemeClr val="lt1"/>
          </a:fillRef>
          <a:effectRef idx="0">
            <a:schemeClr val="accent2"/>
          </a:effectRef>
          <a:fontRef idx="none"/>
        </p:style>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15" name="Espace réservé du contenu 17"/>
          <p:cNvSpPr>
            <a:spLocks noGrp="1"/>
          </p:cNvSpPr>
          <p:nvPr>
            <p:ph idx="12"/>
          </p:nvPr>
        </p:nvSpPr>
        <p:spPr>
          <a:xfrm>
            <a:off x="649136" y="2869205"/>
            <a:ext cx="9576683"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Modifiez les styles du texte du masque</a:t>
            </a:r>
          </a:p>
        </p:txBody>
      </p:sp>
      <p:sp>
        <p:nvSpPr>
          <p:cNvPr id="16" name="Espace réservé du contenu 17"/>
          <p:cNvSpPr>
            <a:spLocks noGrp="1"/>
          </p:cNvSpPr>
          <p:nvPr>
            <p:ph idx="13"/>
          </p:nvPr>
        </p:nvSpPr>
        <p:spPr>
          <a:xfrm>
            <a:off x="649136" y="4635653"/>
            <a:ext cx="9576683"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Modifiez les styles du texte du masque</a:t>
            </a:r>
          </a:p>
        </p:txBody>
      </p:sp>
      <p:sp>
        <p:nvSpPr>
          <p:cNvPr id="23" name="Espace réservé du contenu 17"/>
          <p:cNvSpPr>
            <a:spLocks noGrp="1"/>
          </p:cNvSpPr>
          <p:nvPr>
            <p:ph idx="17"/>
          </p:nvPr>
        </p:nvSpPr>
        <p:spPr>
          <a:xfrm rot="16200000">
            <a:off x="89739" y="1875816"/>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4" name="Espace réservé du contenu 17"/>
          <p:cNvSpPr>
            <a:spLocks noGrp="1"/>
          </p:cNvSpPr>
          <p:nvPr>
            <p:ph idx="18"/>
          </p:nvPr>
        </p:nvSpPr>
        <p:spPr>
          <a:xfrm rot="16200000">
            <a:off x="89739" y="3594916"/>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5" name="Espace réservé du contenu 17"/>
          <p:cNvSpPr>
            <a:spLocks noGrp="1"/>
          </p:cNvSpPr>
          <p:nvPr>
            <p:ph idx="19"/>
          </p:nvPr>
        </p:nvSpPr>
        <p:spPr>
          <a:xfrm rot="16200000">
            <a:off x="89739" y="5196245"/>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6" name="Espace réservé du contenu 17"/>
          <p:cNvSpPr>
            <a:spLocks noGrp="1"/>
          </p:cNvSpPr>
          <p:nvPr>
            <p:ph idx="14" hasCustomPrompt="1"/>
          </p:nvPr>
        </p:nvSpPr>
        <p:spPr>
          <a:xfrm>
            <a:off x="1016294" y="6378324"/>
            <a:ext cx="8782380" cy="656514"/>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2100" b="1" baseline="0">
                <a:solidFill>
                  <a:schemeClr val="tx1"/>
                </a:solidFill>
              </a:defRPr>
            </a:lvl1pPr>
          </a:lstStyle>
          <a:p>
            <a:pPr>
              <a:defRPr/>
            </a:pPr>
            <a:r>
              <a:rPr lang="fr-FR" dirty="0">
                <a:solidFill>
                  <a:srgbClr val="000000"/>
                </a:solidFill>
              </a:rPr>
              <a:t>Conclusion</a:t>
            </a:r>
          </a:p>
        </p:txBody>
      </p:sp>
      <p:sp>
        <p:nvSpPr>
          <p:cNvPr id="17" name="Espace réservé du numéro de diapositive 3"/>
          <p:cNvSpPr>
            <a:spLocks noGrp="1"/>
          </p:cNvSpPr>
          <p:nvPr>
            <p:ph type="sldNum" sz="quarter" idx="20"/>
          </p:nvPr>
        </p:nvSpPr>
        <p:spPr>
          <a:xfrm>
            <a:off x="9865056" y="7023955"/>
            <a:ext cx="470199" cy="179132"/>
          </a:xfrm>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20"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317069802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Horizontal">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9" name="Espace réservé du contenu 17"/>
          <p:cNvSpPr>
            <a:spLocks noGrp="1"/>
          </p:cNvSpPr>
          <p:nvPr>
            <p:ph idx="1"/>
          </p:nvPr>
        </p:nvSpPr>
        <p:spPr>
          <a:xfrm>
            <a:off x="2389697" y="1188318"/>
            <a:ext cx="7823704" cy="2928013"/>
          </a:xfrm>
          <a:ln w="19050"/>
        </p:spPr>
        <p:style>
          <a:lnRef idx="2">
            <a:schemeClr val="accent2"/>
          </a:lnRef>
          <a:fillRef idx="1">
            <a:schemeClr val="lt1"/>
          </a:fillRef>
          <a:effectRef idx="0">
            <a:schemeClr val="accent2"/>
          </a:effectRef>
          <a:fontRef idx="none"/>
        </p:style>
        <p:txBody>
          <a:bodyPr vert="horz" wrap="square" lIns="100659" tIns="50330" rIns="100659" bIns="50330" numCol="1" anchor="t" anchorCtr="0" compatLnSpc="1">
            <a:prstTxWarp prst="textNoShape">
              <a:avLst/>
            </a:prstTxWarp>
            <a:noAutofit/>
          </a:bodyPr>
          <a:lstStyle>
            <a:lvl1pPr>
              <a:spcBef>
                <a:spcPts val="1200"/>
              </a:spcBef>
              <a:defRPr lang="fr-FR" smtClean="0">
                <a:solidFill>
                  <a:schemeClr val="tx1"/>
                </a:solidFill>
              </a:defRPr>
            </a:lvl1pPr>
          </a:lstStyle>
          <a:p>
            <a:pPr lvl="0"/>
            <a:r>
              <a:rPr lang="fr-FR">
                <a:solidFill>
                  <a:srgbClr val="000000"/>
                </a:solidFill>
              </a:rPr>
              <a:t>Modifiez les styles du texte du masque</a:t>
            </a:r>
          </a:p>
        </p:txBody>
      </p:sp>
      <p:sp>
        <p:nvSpPr>
          <p:cNvPr id="10" name="Espace réservé du contenu 17"/>
          <p:cNvSpPr>
            <a:spLocks noGrp="1"/>
          </p:cNvSpPr>
          <p:nvPr>
            <p:ph idx="11"/>
          </p:nvPr>
        </p:nvSpPr>
        <p:spPr>
          <a:xfrm>
            <a:off x="2389697" y="4456973"/>
            <a:ext cx="7823704" cy="1779307"/>
          </a:xfrm>
          <a:ln w="19050"/>
        </p:spPr>
        <p:style>
          <a:lnRef idx="2">
            <a:schemeClr val="accent2"/>
          </a:lnRef>
          <a:fillRef idx="1">
            <a:schemeClr val="lt1"/>
          </a:fillRef>
          <a:effectRef idx="0">
            <a:schemeClr val="accent2"/>
          </a:effectRef>
          <a:fontRef idx="none"/>
        </p:style>
        <p:txBody>
          <a:bodyPr vert="horz" wrap="square" lIns="100659" tIns="50330" rIns="100659" bIns="50330" numCol="1" anchor="t" anchorCtr="0" compatLnSpc="1">
            <a:prstTxWarp prst="textNoShape">
              <a:avLst/>
            </a:prstTxWarp>
            <a:noAutofit/>
          </a:bodyPr>
          <a:lstStyle>
            <a:lvl1pPr>
              <a:spcBef>
                <a:spcPts val="1200"/>
              </a:spcBef>
              <a:defRPr lang="fr-FR" smtClean="0">
                <a:solidFill>
                  <a:schemeClr val="tx1"/>
                </a:solidFill>
              </a:defRPr>
            </a:lvl1pPr>
          </a:lstStyle>
          <a:p>
            <a:pPr lvl="0"/>
            <a:r>
              <a:rPr lang="fr-FR">
                <a:solidFill>
                  <a:srgbClr val="000000"/>
                </a:solidFill>
              </a:rPr>
              <a:t>Modifiez les styles du texte du masque</a:t>
            </a:r>
          </a:p>
        </p:txBody>
      </p:sp>
      <p:sp>
        <p:nvSpPr>
          <p:cNvPr id="13" name="Espace réservé du contenu 17"/>
          <p:cNvSpPr>
            <a:spLocks noGrp="1"/>
          </p:cNvSpPr>
          <p:nvPr>
            <p:ph idx="15"/>
          </p:nvPr>
        </p:nvSpPr>
        <p:spPr>
          <a:xfrm>
            <a:off x="275882" y="1773761"/>
            <a:ext cx="1955833" cy="1757125"/>
          </a:xfrm>
          <a:prstGeom prst="homePlate">
            <a:avLst>
              <a:gd name="adj" fmla="val 21041"/>
            </a:avLst>
          </a:prstGeom>
          <a:ln/>
        </p:spPr>
        <p:style>
          <a:lnRef idx="0">
            <a:schemeClr val="accent2"/>
          </a:lnRef>
          <a:fillRef idx="3">
            <a:schemeClr val="accent2"/>
          </a:fillRef>
          <a:effectRef idx="3">
            <a:schemeClr val="accent2"/>
          </a:effectRef>
          <a:fontRef idx="none"/>
        </p:style>
        <p:txBody>
          <a:bodyPr anchor="ctr" anchorCtr="0">
            <a:normAutofit/>
          </a:bodyPr>
          <a:lstStyle>
            <a:lvl1pPr marL="0" indent="0" algn="l">
              <a:buFontTx/>
              <a:buNone/>
              <a:defRPr sz="2100" b="1">
                <a:solidFill>
                  <a:schemeClr val="tx1"/>
                </a:solidFill>
              </a:defRPr>
            </a:lvl1pPr>
          </a:lstStyle>
          <a:p>
            <a:pPr lvl="0">
              <a:defRPr/>
            </a:pPr>
            <a:r>
              <a:rPr lang="fr-FR">
                <a:solidFill>
                  <a:srgbClr val="000000"/>
                </a:solidFill>
              </a:rPr>
              <a:t>Modifiez les styles du texte du masque</a:t>
            </a:r>
          </a:p>
        </p:txBody>
      </p:sp>
      <p:sp>
        <p:nvSpPr>
          <p:cNvPr id="18" name="Espace réservé du contenu 17"/>
          <p:cNvSpPr>
            <a:spLocks noGrp="1"/>
          </p:cNvSpPr>
          <p:nvPr>
            <p:ph idx="14" hasCustomPrompt="1"/>
          </p:nvPr>
        </p:nvSpPr>
        <p:spPr>
          <a:xfrm>
            <a:off x="1016294" y="6378324"/>
            <a:ext cx="8782380" cy="656514"/>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2100" b="1" baseline="0">
                <a:solidFill>
                  <a:schemeClr val="tx1"/>
                </a:solidFill>
              </a:defRPr>
            </a:lvl1pPr>
          </a:lstStyle>
          <a:p>
            <a:pPr>
              <a:defRPr/>
            </a:pPr>
            <a:r>
              <a:rPr lang="fr-FR" dirty="0">
                <a:solidFill>
                  <a:srgbClr val="000000"/>
                </a:solidFill>
              </a:rPr>
              <a:t>Conclusion</a:t>
            </a:r>
          </a:p>
        </p:txBody>
      </p:sp>
      <p:sp>
        <p:nvSpPr>
          <p:cNvPr id="11" name="Espace réservé du contenu 17"/>
          <p:cNvSpPr>
            <a:spLocks noGrp="1"/>
          </p:cNvSpPr>
          <p:nvPr>
            <p:ph idx="16"/>
          </p:nvPr>
        </p:nvSpPr>
        <p:spPr>
          <a:xfrm>
            <a:off x="275882" y="4456972"/>
            <a:ext cx="1955833" cy="1757125"/>
          </a:xfrm>
          <a:prstGeom prst="homePlate">
            <a:avLst>
              <a:gd name="adj" fmla="val 21041"/>
            </a:avLst>
          </a:prstGeom>
          <a:ln/>
        </p:spPr>
        <p:style>
          <a:lnRef idx="0">
            <a:schemeClr val="accent2"/>
          </a:lnRef>
          <a:fillRef idx="3">
            <a:schemeClr val="accent2"/>
          </a:fillRef>
          <a:effectRef idx="3">
            <a:schemeClr val="accent2"/>
          </a:effectRef>
          <a:fontRef idx="none"/>
        </p:style>
        <p:txBody>
          <a:bodyPr anchor="ctr" anchorCtr="0">
            <a:normAutofit/>
          </a:bodyPr>
          <a:lstStyle>
            <a:lvl1pPr marL="0" indent="0" algn="l">
              <a:buFontTx/>
              <a:buNone/>
              <a:defRPr sz="2100" b="1">
                <a:solidFill>
                  <a:schemeClr val="tx1"/>
                </a:solidFill>
              </a:defRPr>
            </a:lvl1pPr>
          </a:lstStyle>
          <a:p>
            <a:pPr lvl="0">
              <a:defRPr/>
            </a:pPr>
            <a:r>
              <a:rPr lang="fr-FR">
                <a:solidFill>
                  <a:srgbClr val="000000"/>
                </a:solidFill>
              </a:rPr>
              <a:t>Modifiez les styles du texte du masque</a:t>
            </a:r>
          </a:p>
        </p:txBody>
      </p:sp>
      <p:sp>
        <p:nvSpPr>
          <p:cNvPr id="12" name="Espace réservé du numéro de diapositive 3"/>
          <p:cNvSpPr>
            <a:spLocks noGrp="1"/>
          </p:cNvSpPr>
          <p:nvPr>
            <p:ph type="sldNum" sz="quarter" idx="17"/>
          </p:nvPr>
        </p:nvSpPr>
        <p:spPr>
          <a:xfrm>
            <a:off x="9865056" y="7023955"/>
            <a:ext cx="470199" cy="179132"/>
          </a:xfrm>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14"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28657197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Gauche_1_Droite">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4" name="Espace réservé du contenu 17"/>
          <p:cNvSpPr>
            <a:spLocks noGrp="1"/>
          </p:cNvSpPr>
          <p:nvPr>
            <p:ph idx="1"/>
          </p:nvPr>
        </p:nvSpPr>
        <p:spPr>
          <a:xfrm>
            <a:off x="225187" y="1498699"/>
            <a:ext cx="4848881" cy="4050933"/>
          </a:xfr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9" name="Espace réservé du contenu 17"/>
          <p:cNvSpPr>
            <a:spLocks noGrp="1"/>
          </p:cNvSpPr>
          <p:nvPr>
            <p:ph idx="12"/>
          </p:nvPr>
        </p:nvSpPr>
        <p:spPr>
          <a:xfrm>
            <a:off x="225187" y="1128522"/>
            <a:ext cx="4848881" cy="386731"/>
          </a:xfrm>
          <a:ln/>
        </p:spPr>
        <p:style>
          <a:lnRef idx="0">
            <a:schemeClr val="accent2"/>
          </a:lnRef>
          <a:fillRef idx="3">
            <a:schemeClr val="accent2"/>
          </a:fillRef>
          <a:effectRef idx="3">
            <a:schemeClr val="accent2"/>
          </a:effectRef>
          <a:fontRef idx="none"/>
        </p:style>
        <p:txBody>
          <a:bodyPr/>
          <a:lstStyle>
            <a:lvl1pPr marL="0" indent="0" algn="ctr">
              <a:buNone/>
              <a:defRPr sz="1900" b="1">
                <a:solidFill>
                  <a:schemeClr val="tx1"/>
                </a:solidFill>
              </a:defRPr>
            </a:lvl1pPr>
          </a:lstStyle>
          <a:p>
            <a:pPr lvl="0">
              <a:defRPr/>
            </a:pPr>
            <a:r>
              <a:rPr lang="fr-FR">
                <a:solidFill>
                  <a:srgbClr val="000000"/>
                </a:solidFill>
              </a:rPr>
              <a:t>Modifiez les styles du texte du masque</a:t>
            </a:r>
          </a:p>
        </p:txBody>
      </p:sp>
      <p:sp>
        <p:nvSpPr>
          <p:cNvPr id="10" name="Espace réservé du contenu 17"/>
          <p:cNvSpPr>
            <a:spLocks noGrp="1"/>
          </p:cNvSpPr>
          <p:nvPr>
            <p:ph idx="13"/>
          </p:nvPr>
        </p:nvSpPr>
        <p:spPr>
          <a:xfrm>
            <a:off x="5321202" y="1498699"/>
            <a:ext cx="4945608" cy="4050933"/>
          </a:xfr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11" name="Espace réservé du contenu 17"/>
          <p:cNvSpPr>
            <a:spLocks noGrp="1"/>
          </p:cNvSpPr>
          <p:nvPr>
            <p:ph idx="14"/>
          </p:nvPr>
        </p:nvSpPr>
        <p:spPr>
          <a:xfrm>
            <a:off x="5321202" y="1128522"/>
            <a:ext cx="4945608" cy="386731"/>
          </a:xfrm>
          <a:ln/>
        </p:spPr>
        <p:style>
          <a:lnRef idx="0">
            <a:schemeClr val="accent2"/>
          </a:lnRef>
          <a:fillRef idx="3">
            <a:schemeClr val="accent2"/>
          </a:fillRef>
          <a:effectRef idx="3">
            <a:schemeClr val="accent2"/>
          </a:effectRef>
          <a:fontRef idx="none"/>
        </p:style>
        <p:txBody>
          <a:bodyPr/>
          <a:lstStyle>
            <a:lvl1pPr marL="0" indent="0" algn="ctr">
              <a:buNone/>
              <a:defRPr sz="1900" b="1">
                <a:solidFill>
                  <a:schemeClr val="tx1"/>
                </a:solidFill>
              </a:defRPr>
            </a:lvl1pPr>
          </a:lstStyle>
          <a:p>
            <a:pPr lvl="0">
              <a:defRPr/>
            </a:pPr>
            <a:r>
              <a:rPr lang="fr-FR">
                <a:solidFill>
                  <a:srgbClr val="000000"/>
                </a:solidFill>
              </a:rPr>
              <a:t>Modifiez les styles du texte du masque</a:t>
            </a:r>
          </a:p>
        </p:txBody>
      </p:sp>
      <p:sp>
        <p:nvSpPr>
          <p:cNvPr id="13" name="Espace réservé du contenu 17"/>
          <p:cNvSpPr>
            <a:spLocks noGrp="1"/>
          </p:cNvSpPr>
          <p:nvPr>
            <p:ph idx="15" hasCustomPrompt="1"/>
          </p:nvPr>
        </p:nvSpPr>
        <p:spPr>
          <a:xfrm>
            <a:off x="1455372" y="6008134"/>
            <a:ext cx="7731659" cy="820839"/>
          </a:xfrm>
          <a:noFill/>
          <a:ln w="19050">
            <a:solidFill>
              <a:schemeClr val="accent2"/>
            </a:solidFill>
          </a:ln>
          <a:effectLst/>
        </p:spPr>
        <p:txBody>
          <a:bodyPr>
            <a:noAutofit/>
          </a:bodyPr>
          <a:lstStyle>
            <a:lvl1pPr marL="310716" indent="-310716">
              <a:buFont typeface="Wingdings" pitchFamily="2" charset="2"/>
              <a:buChar char=""/>
              <a:defRPr sz="1900" b="1">
                <a:solidFill>
                  <a:schemeClr val="tx1"/>
                </a:solidFill>
              </a:defRPr>
            </a:lvl1pPr>
          </a:lstStyle>
          <a:p>
            <a:pPr>
              <a:defRPr/>
            </a:pPr>
            <a:r>
              <a:rPr lang="fr-FR" dirty="0">
                <a:solidFill>
                  <a:srgbClr val="000000"/>
                </a:solidFill>
              </a:rPr>
              <a:t>Conclusion</a:t>
            </a:r>
          </a:p>
        </p:txBody>
      </p:sp>
      <p:sp>
        <p:nvSpPr>
          <p:cNvPr id="15" name="Espace réservé du contenu 17"/>
          <p:cNvSpPr>
            <a:spLocks noGrp="1"/>
          </p:cNvSpPr>
          <p:nvPr>
            <p:ph idx="16"/>
          </p:nvPr>
        </p:nvSpPr>
        <p:spPr>
          <a:xfrm>
            <a:off x="2105730" y="5676567"/>
            <a:ext cx="987302" cy="217488"/>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18" name="Espace réservé du contenu 17"/>
          <p:cNvSpPr>
            <a:spLocks noGrp="1"/>
          </p:cNvSpPr>
          <p:nvPr>
            <p:ph idx="17"/>
          </p:nvPr>
        </p:nvSpPr>
        <p:spPr>
          <a:xfrm>
            <a:off x="7219753" y="5676567"/>
            <a:ext cx="987302" cy="217488"/>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12" name="Espace réservé du numéro de diapositive 3"/>
          <p:cNvSpPr>
            <a:spLocks noGrp="1"/>
          </p:cNvSpPr>
          <p:nvPr>
            <p:ph type="sldNum" sz="quarter" idx="18"/>
          </p:nvPr>
        </p:nvSpPr>
        <p:spPr>
          <a:xfrm>
            <a:off x="9865056" y="7023955"/>
            <a:ext cx="470199" cy="179132"/>
          </a:xfrm>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16"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273920487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Haut_2_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14" name="Espace réservé du contenu 17"/>
          <p:cNvSpPr>
            <a:spLocks noGrp="1"/>
          </p:cNvSpPr>
          <p:nvPr>
            <p:ph idx="1" hasCustomPrompt="1"/>
          </p:nvPr>
        </p:nvSpPr>
        <p:spPr>
          <a:xfrm>
            <a:off x="225186" y="1544348"/>
            <a:ext cx="4860619" cy="2220816"/>
          </a:xfrm>
          <a:noFill/>
          <a:ln w="19050">
            <a:solidFill>
              <a:schemeClr val="accent2"/>
            </a:solidFill>
          </a:ln>
          <a:effectLst/>
        </p:spPr>
        <p:txBody>
          <a:bodyPr/>
          <a:lstStyle>
            <a:lvl1pPr marL="0" indent="0">
              <a:buNone/>
              <a:defRPr baseline="0">
                <a:solidFill>
                  <a:schemeClr val="tx1"/>
                </a:solidFill>
              </a:defRPr>
            </a:lvl1pPr>
          </a:lstStyle>
          <a:p>
            <a:pPr>
              <a:defRPr/>
            </a:pPr>
            <a:r>
              <a:rPr lang="fr-FR" dirty="0">
                <a:solidFill>
                  <a:srgbClr val="000000"/>
                </a:solidFill>
              </a:rPr>
              <a:t>Insérez une image ou un graphique</a:t>
            </a:r>
          </a:p>
        </p:txBody>
      </p:sp>
      <p:sp>
        <p:nvSpPr>
          <p:cNvPr id="17" name="Espace réservé du contenu 17"/>
          <p:cNvSpPr>
            <a:spLocks noGrp="1"/>
          </p:cNvSpPr>
          <p:nvPr>
            <p:ph idx="16"/>
          </p:nvPr>
        </p:nvSpPr>
        <p:spPr>
          <a:xfrm>
            <a:off x="2092574" y="3870911"/>
            <a:ext cx="987302" cy="217488"/>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18" name="Espace réservé du contenu 17"/>
          <p:cNvSpPr>
            <a:spLocks noGrp="1"/>
          </p:cNvSpPr>
          <p:nvPr>
            <p:ph idx="17"/>
          </p:nvPr>
        </p:nvSpPr>
        <p:spPr>
          <a:xfrm>
            <a:off x="7269117" y="3870911"/>
            <a:ext cx="987302" cy="217488"/>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19" name="Espace réservé du contenu 17"/>
          <p:cNvSpPr>
            <a:spLocks noGrp="1"/>
          </p:cNvSpPr>
          <p:nvPr>
            <p:ph idx="18"/>
          </p:nvPr>
        </p:nvSpPr>
        <p:spPr>
          <a:xfrm>
            <a:off x="225186" y="4164447"/>
            <a:ext cx="4860619" cy="2448973"/>
          </a:xfr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20" name="Espace réservé du contenu 17"/>
          <p:cNvSpPr>
            <a:spLocks noGrp="1"/>
          </p:cNvSpPr>
          <p:nvPr>
            <p:ph idx="19"/>
          </p:nvPr>
        </p:nvSpPr>
        <p:spPr>
          <a:xfrm>
            <a:off x="5385413" y="4164447"/>
            <a:ext cx="4860619" cy="2448973"/>
          </a:xfr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22" name="Espace réservé du contenu 17"/>
          <p:cNvSpPr>
            <a:spLocks noGrp="1"/>
          </p:cNvSpPr>
          <p:nvPr>
            <p:ph idx="20" hasCustomPrompt="1"/>
          </p:nvPr>
        </p:nvSpPr>
        <p:spPr>
          <a:xfrm>
            <a:off x="1016294" y="6702685"/>
            <a:ext cx="8782380" cy="418288"/>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2100" b="1">
                <a:solidFill>
                  <a:schemeClr val="tx1"/>
                </a:solidFill>
              </a:defRPr>
            </a:lvl1pPr>
          </a:lstStyle>
          <a:p>
            <a:pPr>
              <a:defRPr/>
            </a:pPr>
            <a:r>
              <a:rPr lang="fr-FR" dirty="0">
                <a:solidFill>
                  <a:srgbClr val="000000"/>
                </a:solidFill>
              </a:rPr>
              <a:t>Conclusion</a:t>
            </a:r>
          </a:p>
        </p:txBody>
      </p:sp>
      <p:sp>
        <p:nvSpPr>
          <p:cNvPr id="23" name="Espace réservé du contenu 17"/>
          <p:cNvSpPr>
            <a:spLocks noGrp="1"/>
          </p:cNvSpPr>
          <p:nvPr>
            <p:ph idx="21" hasCustomPrompt="1"/>
          </p:nvPr>
        </p:nvSpPr>
        <p:spPr>
          <a:xfrm>
            <a:off x="5385413" y="1544348"/>
            <a:ext cx="4860619" cy="2220816"/>
          </a:xfrm>
          <a:noFill/>
          <a:ln w="19050">
            <a:solidFill>
              <a:schemeClr val="accent2"/>
            </a:solidFill>
          </a:ln>
          <a:effectLst/>
        </p:spPr>
        <p:txBody>
          <a:bodyPr/>
          <a:lstStyle>
            <a:lvl1pPr marL="0" indent="0">
              <a:buNone/>
              <a:defRPr baseline="0">
                <a:solidFill>
                  <a:schemeClr val="tx1"/>
                </a:solidFill>
              </a:defRPr>
            </a:lvl1pPr>
          </a:lstStyle>
          <a:p>
            <a:pPr>
              <a:defRPr/>
            </a:pPr>
            <a:r>
              <a:rPr lang="fr-FR" dirty="0">
                <a:solidFill>
                  <a:srgbClr val="000000"/>
                </a:solidFill>
              </a:rPr>
              <a:t>Insérez une image ou un graphique</a:t>
            </a:r>
          </a:p>
        </p:txBody>
      </p:sp>
      <p:sp>
        <p:nvSpPr>
          <p:cNvPr id="13" name="Espace réservé du contenu 17"/>
          <p:cNvSpPr>
            <a:spLocks noGrp="1"/>
          </p:cNvSpPr>
          <p:nvPr>
            <p:ph idx="12"/>
          </p:nvPr>
        </p:nvSpPr>
        <p:spPr>
          <a:xfrm>
            <a:off x="225186" y="1157616"/>
            <a:ext cx="4860619" cy="386731"/>
          </a:xfrm>
          <a:ln/>
        </p:spPr>
        <p:style>
          <a:lnRef idx="0">
            <a:schemeClr val="accent2"/>
          </a:lnRef>
          <a:fillRef idx="3">
            <a:schemeClr val="accent2"/>
          </a:fillRef>
          <a:effectRef idx="3">
            <a:schemeClr val="accent2"/>
          </a:effectRef>
          <a:fontRef idx="none"/>
        </p:style>
        <p:txBody>
          <a:bodyPr/>
          <a:lstStyle>
            <a:lvl1pPr marL="0" indent="0" algn="ctr">
              <a:buNone/>
              <a:defRPr sz="1900" b="1">
                <a:solidFill>
                  <a:schemeClr val="tx1"/>
                </a:solidFill>
              </a:defRPr>
            </a:lvl1pPr>
          </a:lstStyle>
          <a:p>
            <a:pPr lvl="0">
              <a:defRPr/>
            </a:pPr>
            <a:r>
              <a:rPr lang="fr-FR">
                <a:solidFill>
                  <a:srgbClr val="000000"/>
                </a:solidFill>
              </a:rPr>
              <a:t>Modifiez les styles du texte du masque</a:t>
            </a:r>
          </a:p>
        </p:txBody>
      </p:sp>
      <p:sp>
        <p:nvSpPr>
          <p:cNvPr id="15" name="Espace réservé du contenu 17"/>
          <p:cNvSpPr>
            <a:spLocks noGrp="1"/>
          </p:cNvSpPr>
          <p:nvPr>
            <p:ph idx="13"/>
          </p:nvPr>
        </p:nvSpPr>
        <p:spPr>
          <a:xfrm>
            <a:off x="5385413" y="1157616"/>
            <a:ext cx="4860619" cy="386731"/>
          </a:xfrm>
          <a:ln/>
        </p:spPr>
        <p:style>
          <a:lnRef idx="0">
            <a:schemeClr val="accent2"/>
          </a:lnRef>
          <a:fillRef idx="3">
            <a:schemeClr val="accent2"/>
          </a:fillRef>
          <a:effectRef idx="3">
            <a:schemeClr val="accent2"/>
          </a:effectRef>
          <a:fontRef idx="none"/>
        </p:style>
        <p:txBody>
          <a:bodyPr/>
          <a:lstStyle>
            <a:lvl1pPr marL="0" indent="0" algn="ctr">
              <a:buNone/>
              <a:defRPr sz="1900" b="1">
                <a:solidFill>
                  <a:schemeClr val="tx1"/>
                </a:solidFill>
              </a:defRPr>
            </a:lvl1pPr>
          </a:lstStyle>
          <a:p>
            <a:pPr lvl="0">
              <a:defRPr/>
            </a:pPr>
            <a:r>
              <a:rPr lang="fr-FR">
                <a:solidFill>
                  <a:srgbClr val="000000"/>
                </a:solidFill>
              </a:rPr>
              <a:t>Modifiez les styles du texte du masque</a:t>
            </a:r>
          </a:p>
        </p:txBody>
      </p:sp>
      <p:sp>
        <p:nvSpPr>
          <p:cNvPr id="16" name="Espace réservé du numéro de diapositive 3"/>
          <p:cNvSpPr>
            <a:spLocks noGrp="1"/>
          </p:cNvSpPr>
          <p:nvPr>
            <p:ph type="sldNum" sz="quarter" idx="14"/>
          </p:nvPr>
        </p:nvSpPr>
        <p:spPr>
          <a:xfrm>
            <a:off x="9865056" y="7023955"/>
            <a:ext cx="470199" cy="179132"/>
          </a:xfrm>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21"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216832849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_Gauche_2_Droite">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16" name="Espace réservé du contenu 17"/>
          <p:cNvSpPr>
            <a:spLocks noGrp="1"/>
          </p:cNvSpPr>
          <p:nvPr>
            <p:ph idx="1"/>
          </p:nvPr>
        </p:nvSpPr>
        <p:spPr>
          <a:xfrm>
            <a:off x="346417" y="1584684"/>
            <a:ext cx="4647369" cy="1103518"/>
          </a:xfrm>
          <a:noFill/>
          <a:ln w="19050">
            <a:solidFill>
              <a:schemeClr val="accent2"/>
            </a:solidFill>
          </a:ln>
          <a:effectLst/>
        </p:spPr>
        <p:txBody>
          <a:bodyPr>
            <a:noAutofit/>
          </a:bodyPr>
          <a:lstStyle>
            <a:lvl1pPr>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17" name="Espace réservé du contenu 17"/>
          <p:cNvSpPr>
            <a:spLocks noGrp="1"/>
          </p:cNvSpPr>
          <p:nvPr>
            <p:ph idx="11"/>
          </p:nvPr>
        </p:nvSpPr>
        <p:spPr>
          <a:xfrm>
            <a:off x="341733" y="1214509"/>
            <a:ext cx="4652034"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Modifiez les styles du texte du masque</a:t>
            </a:r>
          </a:p>
        </p:txBody>
      </p:sp>
      <p:sp>
        <p:nvSpPr>
          <p:cNvPr id="18" name="Espace réservé du contenu 17"/>
          <p:cNvSpPr>
            <a:spLocks noGrp="1"/>
          </p:cNvSpPr>
          <p:nvPr>
            <p:ph idx="14" hasCustomPrompt="1"/>
          </p:nvPr>
        </p:nvSpPr>
        <p:spPr>
          <a:xfrm>
            <a:off x="1016294" y="6464310"/>
            <a:ext cx="8782380" cy="656514"/>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1900" b="1" baseline="0">
                <a:solidFill>
                  <a:schemeClr val="tx1"/>
                </a:solidFill>
              </a:defRPr>
            </a:lvl1pPr>
          </a:lstStyle>
          <a:p>
            <a:pPr>
              <a:defRPr/>
            </a:pPr>
            <a:r>
              <a:rPr lang="fr-FR" dirty="0">
                <a:solidFill>
                  <a:srgbClr val="000000"/>
                </a:solidFill>
              </a:rPr>
              <a:t>Conclusion</a:t>
            </a:r>
          </a:p>
        </p:txBody>
      </p:sp>
      <p:sp>
        <p:nvSpPr>
          <p:cNvPr id="19" name="Espace réservé du contenu 17"/>
          <p:cNvSpPr>
            <a:spLocks noGrp="1"/>
          </p:cNvSpPr>
          <p:nvPr>
            <p:ph idx="15"/>
          </p:nvPr>
        </p:nvSpPr>
        <p:spPr>
          <a:xfrm>
            <a:off x="346417" y="3384180"/>
            <a:ext cx="4647369" cy="1103518"/>
          </a:xfrm>
          <a:noFill/>
          <a:ln w="19050">
            <a:solidFill>
              <a:schemeClr val="accent2"/>
            </a:solidFill>
          </a:ln>
          <a:effectLst/>
        </p:spPr>
        <p:txBody>
          <a:bodyPr>
            <a:noAutofit/>
          </a:bodyPr>
          <a:lstStyle>
            <a:lvl1pPr>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20" name="Espace réservé du contenu 17"/>
          <p:cNvSpPr>
            <a:spLocks noGrp="1"/>
          </p:cNvSpPr>
          <p:nvPr>
            <p:ph idx="16"/>
          </p:nvPr>
        </p:nvSpPr>
        <p:spPr>
          <a:xfrm>
            <a:off x="341733" y="5167122"/>
            <a:ext cx="4647369" cy="1103518"/>
          </a:xfrm>
          <a:noFill/>
          <a:ln w="19050">
            <a:solidFill>
              <a:schemeClr val="accent2"/>
            </a:solidFill>
          </a:ln>
          <a:effectLst/>
        </p:spPr>
        <p:txBody>
          <a:bodyPr>
            <a:noAutofit/>
          </a:bodyPr>
          <a:lstStyle>
            <a:lvl1pPr>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21" name="Espace réservé du contenu 17"/>
          <p:cNvSpPr>
            <a:spLocks noGrp="1"/>
          </p:cNvSpPr>
          <p:nvPr>
            <p:ph idx="12"/>
          </p:nvPr>
        </p:nvSpPr>
        <p:spPr>
          <a:xfrm>
            <a:off x="341733" y="3000408"/>
            <a:ext cx="4652034"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Modifiez les styles du texte du masque</a:t>
            </a:r>
          </a:p>
        </p:txBody>
      </p:sp>
      <p:sp>
        <p:nvSpPr>
          <p:cNvPr id="22" name="Espace réservé du contenu 17"/>
          <p:cNvSpPr>
            <a:spLocks noGrp="1"/>
          </p:cNvSpPr>
          <p:nvPr>
            <p:ph idx="13"/>
          </p:nvPr>
        </p:nvSpPr>
        <p:spPr>
          <a:xfrm>
            <a:off x="337049" y="4786306"/>
            <a:ext cx="4652034"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Modifiez les styles du texte du masque</a:t>
            </a:r>
          </a:p>
        </p:txBody>
      </p:sp>
      <p:sp>
        <p:nvSpPr>
          <p:cNvPr id="23" name="Espace réservé du contenu 17"/>
          <p:cNvSpPr>
            <a:spLocks noGrp="1"/>
          </p:cNvSpPr>
          <p:nvPr>
            <p:ph idx="17"/>
          </p:nvPr>
        </p:nvSpPr>
        <p:spPr>
          <a:xfrm rot="16200000">
            <a:off x="4947193" y="1904478"/>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4" name="Espace réservé du contenu 17"/>
          <p:cNvSpPr>
            <a:spLocks noGrp="1"/>
          </p:cNvSpPr>
          <p:nvPr>
            <p:ph idx="18"/>
          </p:nvPr>
        </p:nvSpPr>
        <p:spPr>
          <a:xfrm rot="16200000">
            <a:off x="4947193" y="3564692"/>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5" name="Espace réservé du contenu 17"/>
          <p:cNvSpPr>
            <a:spLocks noGrp="1"/>
          </p:cNvSpPr>
          <p:nvPr>
            <p:ph idx="19"/>
          </p:nvPr>
        </p:nvSpPr>
        <p:spPr>
          <a:xfrm rot="16200000">
            <a:off x="4947193" y="5224907"/>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30" name="Espace réservé du contenu 17"/>
          <p:cNvSpPr>
            <a:spLocks noGrp="1"/>
          </p:cNvSpPr>
          <p:nvPr>
            <p:ph idx="21" hasCustomPrompt="1"/>
          </p:nvPr>
        </p:nvSpPr>
        <p:spPr>
          <a:xfrm>
            <a:off x="5612152" y="1214509"/>
            <a:ext cx="4601248" cy="2463722"/>
          </a:xfrm>
          <a:noFill/>
          <a:ln w="19050">
            <a:solidFill>
              <a:schemeClr val="accent2"/>
            </a:solidFill>
          </a:ln>
          <a:effectLst/>
        </p:spPr>
        <p:txBody>
          <a:bodyPr/>
          <a:lstStyle>
            <a:lvl1pPr marL="0" indent="0">
              <a:buNone/>
              <a:defRPr baseline="0">
                <a:solidFill>
                  <a:schemeClr val="tx1"/>
                </a:solidFill>
              </a:defRPr>
            </a:lvl1pPr>
          </a:lstStyle>
          <a:p>
            <a:pPr>
              <a:defRPr/>
            </a:pPr>
            <a:r>
              <a:rPr lang="fr-FR" dirty="0">
                <a:solidFill>
                  <a:srgbClr val="000000"/>
                </a:solidFill>
              </a:rPr>
              <a:t>Insérez une image ou un graphique</a:t>
            </a:r>
          </a:p>
        </p:txBody>
      </p:sp>
      <p:sp>
        <p:nvSpPr>
          <p:cNvPr id="31" name="Espace réservé du contenu 17"/>
          <p:cNvSpPr>
            <a:spLocks noGrp="1"/>
          </p:cNvSpPr>
          <p:nvPr>
            <p:ph idx="22" hasCustomPrompt="1"/>
          </p:nvPr>
        </p:nvSpPr>
        <p:spPr>
          <a:xfrm>
            <a:off x="5612152" y="3850575"/>
            <a:ext cx="4601248" cy="2463722"/>
          </a:xfrm>
          <a:noFill/>
          <a:ln w="19050">
            <a:solidFill>
              <a:schemeClr val="accent2"/>
            </a:solidFill>
          </a:ln>
          <a:effectLst/>
        </p:spPr>
        <p:txBody>
          <a:bodyPr/>
          <a:lstStyle>
            <a:lvl1pPr marL="0" indent="0">
              <a:buNone/>
              <a:defRPr baseline="0">
                <a:solidFill>
                  <a:schemeClr val="tx1"/>
                </a:solidFill>
              </a:defRPr>
            </a:lvl1pPr>
          </a:lstStyle>
          <a:p>
            <a:pPr>
              <a:defRPr/>
            </a:pPr>
            <a:r>
              <a:rPr lang="fr-FR" dirty="0">
                <a:solidFill>
                  <a:srgbClr val="000000"/>
                </a:solidFill>
              </a:rPr>
              <a:t>Insérez une image ou un graphique</a:t>
            </a:r>
          </a:p>
        </p:txBody>
      </p:sp>
      <p:sp>
        <p:nvSpPr>
          <p:cNvPr id="26" name="Espace réservé du numéro de diapositive 3"/>
          <p:cNvSpPr>
            <a:spLocks noGrp="1"/>
          </p:cNvSpPr>
          <p:nvPr>
            <p:ph type="sldNum" sz="quarter" idx="23"/>
          </p:nvPr>
        </p:nvSpPr>
        <p:spPr>
          <a:xfrm>
            <a:off x="9865056" y="7023955"/>
            <a:ext cx="470199" cy="179132"/>
          </a:xfrm>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27"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206821918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Une_Question_Une_Réponse">
    <p:spTree>
      <p:nvGrpSpPr>
        <p:cNvPr id="1" name=""/>
        <p:cNvGrpSpPr/>
        <p:nvPr/>
      </p:nvGrpSpPr>
      <p:grpSpPr>
        <a:xfrm>
          <a:off x="0" y="0"/>
          <a:ext cx="0" cy="0"/>
          <a:chOff x="0" y="0"/>
          <a:chExt cx="0" cy="0"/>
        </a:xfrm>
      </p:grpSpPr>
      <p:sp>
        <p:nvSpPr>
          <p:cNvPr id="12" name="Espace réservé du contenu 17"/>
          <p:cNvSpPr>
            <a:spLocks noGrp="1"/>
          </p:cNvSpPr>
          <p:nvPr>
            <p:ph idx="19"/>
          </p:nvPr>
        </p:nvSpPr>
        <p:spPr>
          <a:xfrm>
            <a:off x="2417255" y="2015387"/>
            <a:ext cx="7795176" cy="4362937"/>
          </a:xfrm>
          <a:prstGeom prst="roundRect">
            <a:avLst/>
          </a:prstGeo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2" name="Titre_Secafi"/>
          <p:cNvSpPr>
            <a:spLocks noGrp="1"/>
          </p:cNvSpPr>
          <p:nvPr>
            <p:ph type="title" hasCustomPrompt="1"/>
          </p:nvPr>
        </p:nvSpPr>
        <p:spPr/>
        <p:txBody>
          <a:bodyPr/>
          <a:lstStyle>
            <a:lvl1pPr>
              <a:defRPr>
                <a:solidFill>
                  <a:schemeClr val="tx1"/>
                </a:solidFill>
              </a:defRPr>
            </a:lvl1pPr>
          </a:lstStyle>
          <a:p>
            <a:r>
              <a:rPr lang="fr-FR" dirty="0"/>
              <a:t>Une question, une réponse</a:t>
            </a:r>
          </a:p>
        </p:txBody>
      </p:sp>
      <p:sp>
        <p:nvSpPr>
          <p:cNvPr id="8" name="Espace réservé du contenu 17"/>
          <p:cNvSpPr>
            <a:spLocks noGrp="1"/>
          </p:cNvSpPr>
          <p:nvPr>
            <p:ph idx="17" hasCustomPrompt="1"/>
          </p:nvPr>
        </p:nvSpPr>
        <p:spPr>
          <a:xfrm rot="16200000">
            <a:off x="8974" y="2632195"/>
            <a:ext cx="3767214" cy="3129317"/>
          </a:xfrm>
          <a:prstGeom prst="flowChartMerge">
            <a:avLst/>
          </a:prstGeom>
          <a:ln/>
        </p:spPr>
        <p:style>
          <a:lnRef idx="0">
            <a:schemeClr val="accent2"/>
          </a:lnRef>
          <a:fillRef idx="3">
            <a:schemeClr val="accent2"/>
          </a:fillRef>
          <a:effectRef idx="3">
            <a:schemeClr val="accent2"/>
          </a:effectRef>
          <a:fontRef idx="none"/>
        </p:style>
        <p:txBody>
          <a:bodyPr vert="vert" lIns="37480" tIns="37480" rIns="37480" bIns="37480" anchor="ctr" anchorCtr="1">
            <a:normAutofit/>
          </a:bodyPr>
          <a:lstStyle>
            <a:lvl1pPr marL="0" indent="0">
              <a:buNone/>
              <a:defRPr sz="2900" baseline="0">
                <a:solidFill>
                  <a:schemeClr val="tx1"/>
                </a:solidFill>
              </a:defRPr>
            </a:lvl1pPr>
          </a:lstStyle>
          <a:p>
            <a:pPr>
              <a:defRPr/>
            </a:pPr>
            <a:r>
              <a:rPr lang="fr-FR" sz="2900" dirty="0">
                <a:solidFill>
                  <a:srgbClr val="000000"/>
                </a:solidFill>
              </a:rPr>
              <a:t>Oui/Non</a:t>
            </a:r>
          </a:p>
        </p:txBody>
      </p:sp>
      <p:sp>
        <p:nvSpPr>
          <p:cNvPr id="10" name="Espace réservé du contenu 17"/>
          <p:cNvSpPr>
            <a:spLocks noGrp="1"/>
          </p:cNvSpPr>
          <p:nvPr>
            <p:ph idx="14" hasCustomPrompt="1"/>
          </p:nvPr>
        </p:nvSpPr>
        <p:spPr>
          <a:xfrm>
            <a:off x="1016294" y="6492966"/>
            <a:ext cx="8782380" cy="541871"/>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1900" b="1" baseline="0">
                <a:solidFill>
                  <a:schemeClr val="tx1"/>
                </a:solidFill>
              </a:defRPr>
            </a:lvl1pPr>
          </a:lstStyle>
          <a:p>
            <a:pPr>
              <a:defRPr/>
            </a:pPr>
            <a:r>
              <a:rPr lang="fr-FR" dirty="0">
                <a:solidFill>
                  <a:srgbClr val="000000"/>
                </a:solidFill>
              </a:rPr>
              <a:t>Conclusion</a:t>
            </a:r>
          </a:p>
        </p:txBody>
      </p:sp>
      <p:sp>
        <p:nvSpPr>
          <p:cNvPr id="13" name="Espace réservé du contenu 17"/>
          <p:cNvSpPr>
            <a:spLocks noGrp="1"/>
          </p:cNvSpPr>
          <p:nvPr>
            <p:ph idx="20" hasCustomPrompt="1"/>
          </p:nvPr>
        </p:nvSpPr>
        <p:spPr>
          <a:xfrm>
            <a:off x="949149" y="1310319"/>
            <a:ext cx="8782380" cy="541871"/>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1900" b="1" baseline="0">
                <a:solidFill>
                  <a:schemeClr val="tx1"/>
                </a:solidFill>
              </a:defRPr>
            </a:lvl1pPr>
          </a:lstStyle>
          <a:p>
            <a:pPr>
              <a:defRPr/>
            </a:pPr>
            <a:r>
              <a:rPr lang="fr-FR" dirty="0">
                <a:solidFill>
                  <a:srgbClr val="000000"/>
                </a:solidFill>
              </a:rPr>
              <a:t>Question</a:t>
            </a:r>
          </a:p>
        </p:txBody>
      </p:sp>
      <p:sp>
        <p:nvSpPr>
          <p:cNvPr id="9" name="Espace réservé du numéro de diapositive 3"/>
          <p:cNvSpPr>
            <a:spLocks noGrp="1"/>
          </p:cNvSpPr>
          <p:nvPr>
            <p:ph type="sldNum" sz="quarter" idx="21"/>
          </p:nvPr>
        </p:nvSpPr>
        <p:spPr>
          <a:xfrm>
            <a:off x="9865056" y="7023955"/>
            <a:ext cx="470199" cy="179132"/>
          </a:xfrm>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11"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74304339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Matrice">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18" name="Espace réservé du contenu 17"/>
          <p:cNvSpPr>
            <a:spLocks noGrp="1"/>
          </p:cNvSpPr>
          <p:nvPr userDrawn="1">
            <p:ph idx="11"/>
          </p:nvPr>
        </p:nvSpPr>
        <p:spPr>
          <a:xfrm>
            <a:off x="3293003" y="1533866"/>
            <a:ext cx="3888461" cy="1522853"/>
          </a:xfrm>
          <a:noFill/>
          <a:ln w="19050">
            <a:solidFill>
              <a:schemeClr val="accent2"/>
            </a:solidFill>
          </a:ln>
          <a:effectLst/>
        </p:spPr>
        <p:txBody>
          <a:bodyPr>
            <a:noAutofit/>
          </a:bodyPr>
          <a:lstStyle>
            <a:lvl1pPr algn="l">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19" name="Espace réservé du contenu 17"/>
          <p:cNvSpPr>
            <a:spLocks noGrp="1"/>
          </p:cNvSpPr>
          <p:nvPr userDrawn="1">
            <p:ph idx="12" hasCustomPrompt="1"/>
          </p:nvPr>
        </p:nvSpPr>
        <p:spPr>
          <a:xfrm>
            <a:off x="3291051" y="1147136"/>
            <a:ext cx="3892365" cy="386730"/>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a:defRPr/>
            </a:pPr>
            <a:r>
              <a:rPr lang="fr-FR" dirty="0">
                <a:solidFill>
                  <a:srgbClr val="000000"/>
                </a:solidFill>
              </a:rPr>
              <a:t>Cliquez pour le titre</a:t>
            </a:r>
          </a:p>
        </p:txBody>
      </p:sp>
      <p:sp>
        <p:nvSpPr>
          <p:cNvPr id="20" name="Espace réservé du contenu 17"/>
          <p:cNvSpPr>
            <a:spLocks noGrp="1"/>
          </p:cNvSpPr>
          <p:nvPr userDrawn="1">
            <p:ph idx="17"/>
          </p:nvPr>
        </p:nvSpPr>
        <p:spPr>
          <a:xfrm rot="16200000">
            <a:off x="2901624" y="3963173"/>
            <a:ext cx="800134"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2" name="Espace réservé du contenu 17"/>
          <p:cNvSpPr>
            <a:spLocks noGrp="1"/>
          </p:cNvSpPr>
          <p:nvPr>
            <p:ph idx="18"/>
          </p:nvPr>
        </p:nvSpPr>
        <p:spPr>
          <a:xfrm>
            <a:off x="3293003" y="5552694"/>
            <a:ext cx="3888461" cy="1549182"/>
          </a:xfrm>
          <a:noFill/>
          <a:ln w="19050">
            <a:solidFill>
              <a:schemeClr val="accent2"/>
            </a:solidFill>
          </a:ln>
          <a:effectLst/>
        </p:spPr>
        <p:txBody>
          <a:bodyPr>
            <a:noAutofit/>
          </a:bodyPr>
          <a:lstStyle>
            <a:lvl1pPr algn="l">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23" name="Espace réservé du contenu 17"/>
          <p:cNvSpPr>
            <a:spLocks noGrp="1"/>
          </p:cNvSpPr>
          <p:nvPr>
            <p:ph idx="19" hasCustomPrompt="1"/>
          </p:nvPr>
        </p:nvSpPr>
        <p:spPr>
          <a:xfrm>
            <a:off x="3291051" y="5165964"/>
            <a:ext cx="3892365" cy="386730"/>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a:defRPr/>
            </a:pPr>
            <a:r>
              <a:rPr lang="fr-FR" dirty="0">
                <a:solidFill>
                  <a:srgbClr val="000000"/>
                </a:solidFill>
              </a:rPr>
              <a:t>Cliquez pour le titre</a:t>
            </a:r>
          </a:p>
        </p:txBody>
      </p:sp>
      <p:sp>
        <p:nvSpPr>
          <p:cNvPr id="24" name="Espace réservé du contenu 17"/>
          <p:cNvSpPr>
            <a:spLocks noGrp="1"/>
          </p:cNvSpPr>
          <p:nvPr>
            <p:ph idx="20"/>
          </p:nvPr>
        </p:nvSpPr>
        <p:spPr>
          <a:xfrm>
            <a:off x="7307135" y="3155592"/>
            <a:ext cx="2947286" cy="2189778"/>
          </a:xfrm>
          <a:noFill/>
          <a:ln w="19050">
            <a:solidFill>
              <a:schemeClr val="accent2"/>
            </a:solidFill>
          </a:ln>
          <a:effectLst/>
        </p:spPr>
        <p:txBody>
          <a:bodyPr>
            <a:noAutofit/>
          </a:bodyPr>
          <a:lstStyle>
            <a:lvl1pPr algn="l">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25" name="Espace réservé du contenu 17"/>
          <p:cNvSpPr>
            <a:spLocks noGrp="1"/>
          </p:cNvSpPr>
          <p:nvPr>
            <p:ph idx="21" hasCustomPrompt="1"/>
          </p:nvPr>
        </p:nvSpPr>
        <p:spPr>
          <a:xfrm>
            <a:off x="7302450" y="2785417"/>
            <a:ext cx="2950245" cy="386730"/>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a:defRPr/>
            </a:pPr>
            <a:r>
              <a:rPr lang="fr-FR" dirty="0">
                <a:solidFill>
                  <a:srgbClr val="000000"/>
                </a:solidFill>
              </a:rPr>
              <a:t>Cliquez pour le titre</a:t>
            </a:r>
          </a:p>
        </p:txBody>
      </p:sp>
      <p:sp>
        <p:nvSpPr>
          <p:cNvPr id="26" name="Espace réservé du contenu 17"/>
          <p:cNvSpPr>
            <a:spLocks noGrp="1"/>
          </p:cNvSpPr>
          <p:nvPr>
            <p:ph idx="22"/>
          </p:nvPr>
        </p:nvSpPr>
        <p:spPr>
          <a:xfrm>
            <a:off x="194348" y="3155593"/>
            <a:ext cx="2947286" cy="2189778"/>
          </a:xfrm>
          <a:noFill/>
          <a:ln w="19050">
            <a:solidFill>
              <a:schemeClr val="accent2"/>
            </a:solidFill>
          </a:ln>
          <a:effectLst/>
        </p:spPr>
        <p:txBody>
          <a:bodyPr>
            <a:noAutofit/>
          </a:bodyPr>
          <a:lstStyle>
            <a:lvl1pPr algn="l">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27" name="Espace réservé du contenu 17"/>
          <p:cNvSpPr>
            <a:spLocks noGrp="1"/>
          </p:cNvSpPr>
          <p:nvPr>
            <p:ph idx="23" hasCustomPrompt="1"/>
          </p:nvPr>
        </p:nvSpPr>
        <p:spPr>
          <a:xfrm>
            <a:off x="189664" y="2785417"/>
            <a:ext cx="2950245" cy="386730"/>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a:defRPr/>
            </a:pPr>
            <a:r>
              <a:rPr lang="fr-FR" dirty="0">
                <a:solidFill>
                  <a:srgbClr val="000000"/>
                </a:solidFill>
              </a:rPr>
              <a:t>Cliquez pour le titre</a:t>
            </a:r>
          </a:p>
        </p:txBody>
      </p:sp>
      <p:sp>
        <p:nvSpPr>
          <p:cNvPr id="28" name="Espace réservé du contenu 17"/>
          <p:cNvSpPr>
            <a:spLocks noGrp="1"/>
          </p:cNvSpPr>
          <p:nvPr>
            <p:ph idx="24"/>
          </p:nvPr>
        </p:nvSpPr>
        <p:spPr>
          <a:xfrm rot="5400000">
            <a:off x="6739265" y="3883161"/>
            <a:ext cx="800134"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9" name="Espace réservé du contenu 17"/>
          <p:cNvSpPr>
            <a:spLocks noGrp="1"/>
          </p:cNvSpPr>
          <p:nvPr>
            <p:ph idx="25"/>
          </p:nvPr>
        </p:nvSpPr>
        <p:spPr>
          <a:xfrm>
            <a:off x="4842946" y="3056719"/>
            <a:ext cx="788575" cy="324806"/>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30" name="Espace réservé du contenu 17"/>
          <p:cNvSpPr>
            <a:spLocks noGrp="1"/>
          </p:cNvSpPr>
          <p:nvPr>
            <p:ph idx="26"/>
          </p:nvPr>
        </p:nvSpPr>
        <p:spPr>
          <a:xfrm rot="10800000">
            <a:off x="4842947" y="4841157"/>
            <a:ext cx="788575" cy="324806"/>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31" name="Espace réservé du contenu 17"/>
          <p:cNvSpPr>
            <a:spLocks noGrp="1"/>
          </p:cNvSpPr>
          <p:nvPr>
            <p:ph idx="27" hasCustomPrompt="1"/>
          </p:nvPr>
        </p:nvSpPr>
        <p:spPr>
          <a:xfrm>
            <a:off x="4109384" y="3643151"/>
            <a:ext cx="2255698" cy="800134"/>
          </a:xfrm>
          <a:prstGeom prst="roundRect">
            <a:avLst/>
          </a:prstGeom>
          <a:ln/>
        </p:spPr>
        <p:style>
          <a:lnRef idx="0">
            <a:schemeClr val="accent2"/>
          </a:lnRef>
          <a:fillRef idx="3">
            <a:schemeClr val="accent2"/>
          </a:fillRef>
          <a:effectRef idx="3">
            <a:schemeClr val="accent2"/>
          </a:effectRef>
          <a:fontRef idx="none"/>
        </p:style>
        <p:txBody>
          <a:bodyPr anchor="ctr" anchorCtr="1">
            <a:normAutofit/>
          </a:bodyPr>
          <a:lstStyle>
            <a:lvl1pPr marL="0" indent="0" algn="ctr">
              <a:buNone/>
              <a:defRPr sz="1700" b="1" baseline="0">
                <a:solidFill>
                  <a:schemeClr val="tx1"/>
                </a:solidFill>
              </a:defRPr>
            </a:lvl1pPr>
          </a:lstStyle>
          <a:p>
            <a:pPr>
              <a:defRPr/>
            </a:pPr>
            <a:r>
              <a:rPr lang="fr-FR" dirty="0">
                <a:solidFill>
                  <a:srgbClr val="000000"/>
                </a:solidFill>
              </a:rPr>
              <a:t>Cliquez pour la cible</a:t>
            </a:r>
          </a:p>
        </p:txBody>
      </p:sp>
      <p:sp>
        <p:nvSpPr>
          <p:cNvPr id="17" name="Espace réservé du numéro de diapositive 3"/>
          <p:cNvSpPr>
            <a:spLocks noGrp="1"/>
          </p:cNvSpPr>
          <p:nvPr>
            <p:ph type="sldNum" sz="quarter" idx="14"/>
          </p:nvPr>
        </p:nvSpPr>
        <p:spPr>
          <a:xfrm>
            <a:off x="9865056" y="7023955"/>
            <a:ext cx="470199" cy="179132"/>
          </a:xfrm>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21"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369812339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cxnSp>
        <p:nvCxnSpPr>
          <p:cNvPr id="14" name="Connecteur droit 13"/>
          <p:cNvCxnSpPr/>
          <p:nvPr userDrawn="1"/>
        </p:nvCxnSpPr>
        <p:spPr bwMode="auto">
          <a:xfrm>
            <a:off x="484361" y="7349807"/>
            <a:ext cx="8640000" cy="3291"/>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6" name="Picture 4"/>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7106" b="2139"/>
          <a:stretch/>
        </p:blipFill>
        <p:spPr bwMode="auto">
          <a:xfrm>
            <a:off x="-7620" y="4425968"/>
            <a:ext cx="3247287" cy="3150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8" name="Groupe 17"/>
          <p:cNvGrpSpPr/>
          <p:nvPr userDrawn="1"/>
        </p:nvGrpSpPr>
        <p:grpSpPr>
          <a:xfrm flipH="1">
            <a:off x="8784034" y="7140194"/>
            <a:ext cx="335299" cy="421071"/>
            <a:chOff x="422275" y="838200"/>
            <a:chExt cx="332435" cy="370213"/>
          </a:xfrm>
          <a:solidFill>
            <a:srgbClr val="80003B"/>
          </a:solidFill>
        </p:grpSpPr>
        <p:sp>
          <p:nvSpPr>
            <p:cNvPr id="19"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500" b="1" i="1" dirty="0">
                <a:solidFill>
                  <a:schemeClr val="bg1"/>
                </a:solidFill>
                <a:latin typeface="Arial" pitchFamily="34" charset="0"/>
              </a:endParaRPr>
            </a:p>
          </p:txBody>
        </p:sp>
        <p:cxnSp>
          <p:nvCxnSpPr>
            <p:cNvPr id="20" name="Connecteur droit 19"/>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1" name="Connecteur droit 20"/>
            <p:cNvCxnSpPr/>
            <p:nvPr userDrawn="1"/>
          </p:nvCxnSpPr>
          <p:spPr bwMode="auto">
            <a:xfrm flipV="1">
              <a:off x="621506" y="838201"/>
              <a:ext cx="133204" cy="370212"/>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sp>
        <p:nvSpPr>
          <p:cNvPr id="112656" name="Rectangle 16"/>
          <p:cNvSpPr>
            <a:spLocks noGrp="1" noChangeArrowheads="1"/>
          </p:cNvSpPr>
          <p:nvPr>
            <p:ph type="ctrTitle" sz="quarter" hasCustomPrompt="1"/>
          </p:nvPr>
        </p:nvSpPr>
        <p:spPr>
          <a:xfrm>
            <a:off x="2513724" y="3017709"/>
            <a:ext cx="7435095" cy="750602"/>
          </a:xfrm>
        </p:spPr>
        <p:txBody>
          <a:bodyPr lIns="100672" tIns="50337" rIns="100672" bIns="50337" anchor="t"/>
          <a:lstStyle>
            <a:lvl1pPr algn="ctr">
              <a:defRPr sz="4200" b="0" spc="208" baseline="0">
                <a:solidFill>
                  <a:schemeClr val="accent4"/>
                </a:solidFill>
                <a:effectLst/>
                <a:latin typeface="+mj-lt"/>
              </a:defRPr>
            </a:lvl1pPr>
          </a:lstStyle>
          <a:p>
            <a:pPr lvl="0"/>
            <a:r>
              <a:rPr lang="fr-FR" noProof="0" dirty="0"/>
              <a:t>[CLIENT]</a:t>
            </a:r>
          </a:p>
        </p:txBody>
      </p:sp>
      <p:sp>
        <p:nvSpPr>
          <p:cNvPr id="15" name="Text Box 3"/>
          <p:cNvSpPr txBox="1">
            <a:spLocks noChangeArrowheads="1"/>
          </p:cNvSpPr>
          <p:nvPr userDrawn="1"/>
        </p:nvSpPr>
        <p:spPr bwMode="auto">
          <a:xfrm>
            <a:off x="9115360" y="7171149"/>
            <a:ext cx="1590739" cy="357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fr-FR" sz="1400" b="1" dirty="0">
                <a:solidFill>
                  <a:srgbClr val="004070"/>
                </a:solidFill>
                <a:effectLst/>
                <a:latin typeface="Segoe UI"/>
                <a:ea typeface="Times New Roman"/>
              </a:rPr>
              <a:t>www.secafi.com</a:t>
            </a:r>
            <a:endParaRPr lang="fr-FR" sz="1050" dirty="0">
              <a:effectLst/>
              <a:latin typeface="Times New Roman"/>
              <a:ea typeface="Times New Roman"/>
            </a:endParaRPr>
          </a:p>
        </p:txBody>
      </p:sp>
      <p:sp>
        <p:nvSpPr>
          <p:cNvPr id="17" name="Text Box 3"/>
          <p:cNvSpPr txBox="1">
            <a:spLocks noChangeArrowheads="1"/>
          </p:cNvSpPr>
          <p:nvPr userDrawn="1"/>
        </p:nvSpPr>
        <p:spPr bwMode="auto">
          <a:xfrm>
            <a:off x="1829927" y="7101843"/>
            <a:ext cx="6976830"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ctr" anchorCtr="0" upright="1">
            <a:noAutofit/>
          </a:bodyPr>
          <a:lstStyle/>
          <a:p>
            <a:pPr>
              <a:spcAft>
                <a:spcPts val="0"/>
              </a:spcAft>
            </a:pPr>
            <a:r>
              <a:rPr lang="fr-FR" sz="1050" b="1" dirty="0">
                <a:solidFill>
                  <a:schemeClr val="accent6"/>
                </a:solidFill>
                <a:effectLst/>
                <a:latin typeface="Segoe UI"/>
                <a:ea typeface="Times New Roman"/>
              </a:rPr>
              <a:t>BORDEAUX </a:t>
            </a:r>
            <a:r>
              <a:rPr lang="fr-FR" sz="1000" b="1" baseline="10000" dirty="0">
                <a:solidFill>
                  <a:schemeClr val="accent3"/>
                </a:solidFill>
                <a:effectLst/>
                <a:latin typeface="Segoe UI Semilight"/>
                <a:ea typeface="Times New Roman"/>
                <a:cs typeface="Segoe UI Semilight"/>
              </a:rPr>
              <a:t>► </a:t>
            </a:r>
            <a:r>
              <a:rPr lang="fr-FR" sz="1050" b="1" dirty="0">
                <a:solidFill>
                  <a:schemeClr val="accent6"/>
                </a:solidFill>
                <a:effectLst/>
                <a:latin typeface="Segoe UI"/>
                <a:ea typeface="Times New Roman"/>
              </a:rPr>
              <a:t>LILLE </a:t>
            </a:r>
            <a:r>
              <a:rPr lang="fr-FR" sz="1000" b="1" baseline="10000" dirty="0">
                <a:solidFill>
                  <a:schemeClr val="accent3"/>
                </a:solidFill>
                <a:effectLst/>
                <a:latin typeface="Segoe UI Semilight"/>
                <a:ea typeface="Times New Roman"/>
                <a:cs typeface="Segoe UI Semilight"/>
              </a:rPr>
              <a:t>► </a:t>
            </a:r>
            <a:r>
              <a:rPr lang="fr-FR" sz="1050" b="1" dirty="0">
                <a:solidFill>
                  <a:schemeClr val="accent6"/>
                </a:solidFill>
                <a:effectLst/>
                <a:latin typeface="Segoe UI"/>
                <a:ea typeface="Times New Roman"/>
              </a:rPr>
              <a:t>LYON </a:t>
            </a:r>
            <a:r>
              <a:rPr lang="fr-FR" sz="1000" b="1" baseline="10000" dirty="0">
                <a:solidFill>
                  <a:schemeClr val="accent3"/>
                </a:solidFill>
                <a:effectLst/>
                <a:latin typeface="Segoe UI Semilight"/>
                <a:ea typeface="Times New Roman"/>
                <a:cs typeface="Segoe UI Semilight"/>
              </a:rPr>
              <a:t>► </a:t>
            </a:r>
            <a:r>
              <a:rPr lang="fr-FR" sz="1050" b="1" dirty="0">
                <a:solidFill>
                  <a:schemeClr val="accent6"/>
                </a:solidFill>
                <a:effectLst/>
                <a:latin typeface="Segoe UI"/>
                <a:ea typeface="Times New Roman"/>
              </a:rPr>
              <a:t>MARSEILLE </a:t>
            </a:r>
            <a:r>
              <a:rPr lang="fr-FR" sz="1000" b="1" baseline="10000" dirty="0">
                <a:solidFill>
                  <a:schemeClr val="accent3"/>
                </a:solidFill>
                <a:effectLst/>
                <a:latin typeface="Segoe UI Semilight"/>
                <a:ea typeface="Times New Roman"/>
                <a:cs typeface="Segoe UI Semilight"/>
              </a:rPr>
              <a:t>► </a:t>
            </a:r>
            <a:r>
              <a:rPr lang="fr-FR" sz="1050" b="1" dirty="0">
                <a:solidFill>
                  <a:schemeClr val="accent6"/>
                </a:solidFill>
                <a:effectLst/>
                <a:latin typeface="Segoe UI"/>
                <a:ea typeface="Times New Roman"/>
              </a:rPr>
              <a:t>METZ </a:t>
            </a:r>
            <a:r>
              <a:rPr lang="fr-FR" sz="1000" b="1" baseline="10000" dirty="0">
                <a:solidFill>
                  <a:schemeClr val="accent3"/>
                </a:solidFill>
                <a:effectLst/>
                <a:latin typeface="Segoe UI Semilight"/>
                <a:ea typeface="Times New Roman"/>
                <a:cs typeface="Segoe UI Semilight"/>
              </a:rPr>
              <a:t>► </a:t>
            </a:r>
            <a:r>
              <a:rPr lang="fr-FR" sz="1050" b="1" dirty="0">
                <a:solidFill>
                  <a:schemeClr val="accent6"/>
                </a:solidFill>
                <a:effectLst/>
                <a:latin typeface="Segoe UI"/>
                <a:ea typeface="Times New Roman"/>
              </a:rPr>
              <a:t>MONTPELLIER </a:t>
            </a:r>
            <a:r>
              <a:rPr lang="fr-FR" sz="1000" b="1" baseline="10000" dirty="0">
                <a:solidFill>
                  <a:schemeClr val="accent3"/>
                </a:solidFill>
                <a:effectLst/>
                <a:latin typeface="Segoe UI Semilight"/>
                <a:ea typeface="Times New Roman"/>
                <a:cs typeface="Segoe UI Semilight"/>
              </a:rPr>
              <a:t>► </a:t>
            </a:r>
            <a:r>
              <a:rPr lang="fr-FR" sz="1050" b="1" dirty="0">
                <a:solidFill>
                  <a:schemeClr val="accent6"/>
                </a:solidFill>
                <a:effectLst/>
                <a:latin typeface="Segoe UI"/>
                <a:ea typeface="Times New Roman"/>
              </a:rPr>
              <a:t>NANTES </a:t>
            </a:r>
            <a:r>
              <a:rPr lang="fr-FR" sz="1000" b="1" baseline="10000" dirty="0">
                <a:solidFill>
                  <a:schemeClr val="accent3"/>
                </a:solidFill>
                <a:effectLst/>
                <a:latin typeface="Segoe UI Semilight"/>
                <a:ea typeface="Times New Roman"/>
                <a:cs typeface="Segoe UI Semilight"/>
              </a:rPr>
              <a:t>► </a:t>
            </a:r>
            <a:r>
              <a:rPr lang="fr-FR" sz="1050" b="1" dirty="0">
                <a:solidFill>
                  <a:schemeClr val="accent6"/>
                </a:solidFill>
                <a:effectLst/>
                <a:latin typeface="Segoe UI"/>
                <a:ea typeface="Times New Roman"/>
              </a:rPr>
              <a:t>PARIS </a:t>
            </a:r>
            <a:r>
              <a:rPr lang="fr-FR" sz="1000" b="1" baseline="10000" dirty="0">
                <a:solidFill>
                  <a:schemeClr val="accent3"/>
                </a:solidFill>
                <a:effectLst/>
                <a:latin typeface="Segoe UI Semilight"/>
                <a:ea typeface="Times New Roman"/>
                <a:cs typeface="Segoe UI Semilight"/>
              </a:rPr>
              <a:t>► </a:t>
            </a:r>
            <a:r>
              <a:rPr lang="fr-FR" sz="1050" b="1" dirty="0">
                <a:solidFill>
                  <a:schemeClr val="accent6"/>
                </a:solidFill>
                <a:effectLst/>
                <a:latin typeface="Segoe UI"/>
                <a:ea typeface="Times New Roman"/>
              </a:rPr>
              <a:t>TOULOUSE </a:t>
            </a:r>
            <a:endParaRPr lang="fr-FR" sz="1100" dirty="0">
              <a:solidFill>
                <a:schemeClr val="accent6"/>
              </a:solidFill>
              <a:effectLst/>
              <a:latin typeface="Times New Roman"/>
              <a:ea typeface="Times New Roman"/>
            </a:endParaRPr>
          </a:p>
        </p:txBody>
      </p:sp>
      <p:sp>
        <p:nvSpPr>
          <p:cNvPr id="22" name="Espace réservé du texte 5"/>
          <p:cNvSpPr>
            <a:spLocks noGrp="1"/>
          </p:cNvSpPr>
          <p:nvPr>
            <p:ph type="body" sz="quarter" idx="12" hasCustomPrompt="1"/>
          </p:nvPr>
        </p:nvSpPr>
        <p:spPr>
          <a:xfrm>
            <a:off x="2541765" y="3958861"/>
            <a:ext cx="7379013" cy="1368518"/>
          </a:xfrm>
        </p:spPr>
        <p:txBody>
          <a:bodyPr/>
          <a:lstStyle>
            <a:lvl1pPr marL="0" indent="0" algn="ctr">
              <a:buNone/>
              <a:defRPr sz="2800" b="0" i="0" baseline="0">
                <a:solidFill>
                  <a:schemeClr val="accent6"/>
                </a:solidFill>
              </a:defRPr>
            </a:lvl1pPr>
          </a:lstStyle>
          <a:p>
            <a:pPr lvl="0"/>
            <a:r>
              <a:rPr lang="fr-FR" dirty="0"/>
              <a:t>[Mission, Date]</a:t>
            </a:r>
          </a:p>
        </p:txBody>
      </p:sp>
      <p:pic>
        <p:nvPicPr>
          <p:cNvPr id="13" name="Imag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t="7239"/>
          <a:stretch/>
        </p:blipFill>
        <p:spPr>
          <a:xfrm>
            <a:off x="-12036" y="0"/>
            <a:ext cx="10703287" cy="1600200"/>
          </a:xfrm>
          <a:prstGeom prst="rect">
            <a:avLst/>
          </a:prstGeom>
        </p:spPr>
      </p:pic>
      <p:sp>
        <p:nvSpPr>
          <p:cNvPr id="16" name="Adressage"/>
          <p:cNvSpPr txBox="1">
            <a:spLocks noChangeArrowheads="1"/>
          </p:cNvSpPr>
          <p:nvPr userDrawn="1"/>
        </p:nvSpPr>
        <p:spPr bwMode="auto">
          <a:xfrm>
            <a:off x="-32902" y="4882876"/>
            <a:ext cx="2330450"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lvl="0" indent="0" algn="just" defTabSz="914400" rtl="0" eaLnBrk="1" fontAlgn="base" latinLnBrk="0" hangingPunct="1">
              <a:lnSpc>
                <a:spcPct val="130000"/>
              </a:lnSpc>
              <a:spcBef>
                <a:spcPts val="1800"/>
              </a:spcBef>
              <a:spcAft>
                <a:spcPts val="0"/>
              </a:spcAft>
              <a:buClrTx/>
              <a:buSzTx/>
              <a:buFontTx/>
              <a:buNone/>
              <a:tabLst/>
              <a:defRPr/>
            </a:pPr>
            <a:r>
              <a:rPr kumimoji="0" lang="fr-FR" sz="800" b="1" i="0" u="none" strike="noStrike" kern="1200" cap="none" spc="0" normalizeH="0" baseline="0" noProof="0">
                <a:ln>
                  <a:noFill/>
                </a:ln>
                <a:solidFill>
                  <a:srgbClr val="FFFFFF"/>
                </a:solidFill>
                <a:effectLst/>
                <a:uLnTx/>
                <a:uFillTx/>
                <a:latin typeface="Segoe UI"/>
                <a:ea typeface="Times New Roman"/>
                <a:cs typeface="Times New Roman"/>
              </a:rPr>
              <a:t>SECAFI</a:t>
            </a:r>
            <a:endParaRPr kumimoji="0" lang="fr-FR" sz="1100" b="0" i="0" u="none" strike="noStrike" kern="1200" cap="none" spc="0" normalizeH="0" baseline="0" noProof="0">
              <a:ln>
                <a:noFill/>
              </a:ln>
              <a:solidFill>
                <a:srgbClr val="000000"/>
              </a:solidFill>
              <a:effectLst/>
              <a:uLnTx/>
              <a:uFillTx/>
              <a:latin typeface="Book Antiqua"/>
              <a:ea typeface="Times New Roman"/>
              <a:cs typeface="Times New Roman"/>
            </a:endParaRPr>
          </a:p>
          <a:p>
            <a:pPr marL="0" marR="0" lvl="0" indent="0" algn="just" defTabSz="914400" rtl="0" eaLnBrk="1" fontAlgn="base" latinLnBrk="0" hangingPunct="1">
              <a:lnSpc>
                <a:spcPct val="130000"/>
              </a:lnSpc>
              <a:spcBef>
                <a:spcPct val="0"/>
              </a:spcBef>
              <a:spcAft>
                <a:spcPts val="0"/>
              </a:spcAft>
              <a:buClrTx/>
              <a:buSzTx/>
              <a:buFontTx/>
              <a:buNone/>
              <a:tabLst/>
              <a:defRPr/>
            </a:pPr>
            <a:r>
              <a:rPr kumimoji="0" lang="fr-FR" sz="800" b="0" i="0" u="none" strike="noStrike" kern="1200" cap="none" spc="0" normalizeH="0" baseline="0" noProof="0">
                <a:ln>
                  <a:noFill/>
                </a:ln>
                <a:solidFill>
                  <a:srgbClr val="FFFFFF"/>
                </a:solidFill>
                <a:effectLst/>
                <a:uLnTx/>
                <a:uFillTx/>
                <a:latin typeface="Segoe UI"/>
                <a:ea typeface="Times New Roman"/>
                <a:cs typeface="Times New Roman"/>
              </a:rPr>
              <a:t>Société d’expertise comptable inscrite </a:t>
            </a:r>
            <a:endParaRPr kumimoji="0" lang="fr-FR" sz="1100" b="0" i="0" u="none" strike="noStrike" kern="1200" cap="none" spc="0" normalizeH="0" baseline="0" noProof="0">
              <a:ln>
                <a:noFill/>
              </a:ln>
              <a:solidFill>
                <a:srgbClr val="000000"/>
              </a:solidFill>
              <a:effectLst/>
              <a:uLnTx/>
              <a:uFillTx/>
              <a:latin typeface="Book Antiqua"/>
              <a:ea typeface="Times New Roman"/>
              <a:cs typeface="Times New Roman"/>
            </a:endParaRPr>
          </a:p>
          <a:p>
            <a:pPr marL="0" marR="0" lvl="0" indent="0" algn="just" defTabSz="914400" rtl="0" eaLnBrk="1" fontAlgn="base" latinLnBrk="0" hangingPunct="1">
              <a:lnSpc>
                <a:spcPct val="130000"/>
              </a:lnSpc>
              <a:spcBef>
                <a:spcPct val="0"/>
              </a:spcBef>
              <a:spcAft>
                <a:spcPts val="0"/>
              </a:spcAft>
              <a:buClrTx/>
              <a:buSzTx/>
              <a:buFontTx/>
              <a:buNone/>
              <a:tabLst/>
              <a:defRPr/>
            </a:pPr>
            <a:r>
              <a:rPr kumimoji="0" lang="fr-FR" sz="800" b="0" i="0" u="none" strike="noStrike" kern="1200" cap="none" spc="0" normalizeH="0" baseline="0" noProof="0">
                <a:ln>
                  <a:noFill/>
                </a:ln>
                <a:solidFill>
                  <a:srgbClr val="FFFFFF"/>
                </a:solidFill>
                <a:effectLst/>
                <a:uLnTx/>
                <a:uFillTx/>
                <a:latin typeface="Segoe UI"/>
                <a:ea typeface="Times New Roman"/>
                <a:cs typeface="Times New Roman"/>
              </a:rPr>
              <a:t>au Tableau de l’Ordre de la région Lorraine</a:t>
            </a:r>
            <a:endParaRPr kumimoji="0" lang="fr-FR" sz="1100" b="0" i="0" u="none" strike="noStrike" kern="1200" cap="none" spc="0" normalizeH="0" baseline="0" noProof="0">
              <a:ln>
                <a:noFill/>
              </a:ln>
              <a:solidFill>
                <a:srgbClr val="000000"/>
              </a:solidFill>
              <a:effectLst/>
              <a:uLnTx/>
              <a:uFillTx/>
              <a:latin typeface="Book Antiqua"/>
              <a:ea typeface="Times New Roman"/>
              <a:cs typeface="Times New Roman"/>
            </a:endParaRPr>
          </a:p>
          <a:p>
            <a:pPr marL="0" marR="0" lvl="0" indent="0" algn="just" defTabSz="914400" rtl="0" eaLnBrk="1" fontAlgn="base" latinLnBrk="0" hangingPunct="1">
              <a:lnSpc>
                <a:spcPct val="130000"/>
              </a:lnSpc>
              <a:spcBef>
                <a:spcPct val="0"/>
              </a:spcBef>
              <a:spcAft>
                <a:spcPts val="0"/>
              </a:spcAft>
              <a:buClrTx/>
              <a:buSzTx/>
              <a:buFontTx/>
              <a:buNone/>
              <a:tabLst/>
              <a:defRPr/>
            </a:pPr>
            <a:r>
              <a:rPr kumimoji="0" lang="fr-FR" sz="800" b="0" i="0" u="none" strike="noStrike" kern="1200" cap="none" spc="0" normalizeH="0" baseline="0" noProof="0">
                <a:ln>
                  <a:noFill/>
                </a:ln>
                <a:solidFill>
                  <a:srgbClr val="FFFFFF"/>
                </a:solidFill>
                <a:effectLst/>
                <a:uLnTx/>
                <a:uFillTx/>
                <a:latin typeface="Segoe UI"/>
                <a:ea typeface="Times New Roman"/>
                <a:cs typeface="Times New Roman"/>
              </a:rPr>
              <a:t>Cabinet agréé par le Ministère du Travail,</a:t>
            </a:r>
            <a:endParaRPr kumimoji="0" lang="fr-FR" sz="1100" b="0" i="0" u="none" strike="noStrike" kern="1200" cap="none" spc="0" normalizeH="0" baseline="0" noProof="0">
              <a:ln>
                <a:noFill/>
              </a:ln>
              <a:solidFill>
                <a:srgbClr val="000000"/>
              </a:solidFill>
              <a:effectLst/>
              <a:uLnTx/>
              <a:uFillTx/>
              <a:latin typeface="Book Antiqua"/>
              <a:ea typeface="Times New Roman"/>
              <a:cs typeface="Times New Roman"/>
            </a:endParaRPr>
          </a:p>
          <a:p>
            <a:pPr marL="0" marR="0" lvl="0" indent="0" algn="just" defTabSz="914400" rtl="0" eaLnBrk="1" fontAlgn="base" latinLnBrk="0" hangingPunct="1">
              <a:lnSpc>
                <a:spcPct val="130000"/>
              </a:lnSpc>
              <a:spcBef>
                <a:spcPct val="0"/>
              </a:spcBef>
              <a:spcAft>
                <a:spcPts val="0"/>
              </a:spcAft>
              <a:buClrTx/>
              <a:buSzTx/>
              <a:buFontTx/>
              <a:buNone/>
              <a:tabLst/>
              <a:defRPr/>
            </a:pPr>
            <a:r>
              <a:rPr kumimoji="0" lang="fr-FR" sz="800" b="0" i="0" u="none" strike="noStrike" kern="1200" cap="none" spc="0" normalizeH="0" baseline="0" noProof="0">
                <a:ln>
                  <a:noFill/>
                </a:ln>
                <a:solidFill>
                  <a:srgbClr val="FFFFFF"/>
                </a:solidFill>
                <a:effectLst/>
                <a:uLnTx/>
                <a:uFillTx/>
                <a:latin typeface="Segoe UI"/>
                <a:ea typeface="Times New Roman"/>
                <a:cs typeface="Times New Roman"/>
              </a:rPr>
              <a:t>habilité IPRP et membre de la FIRPS</a:t>
            </a:r>
            <a:endParaRPr kumimoji="0" lang="fr-FR" sz="1100" b="0" i="0" u="none" strike="noStrike" kern="1200" cap="none" spc="0" normalizeH="0" baseline="0" noProof="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00000"/>
              </a:lnSpc>
              <a:spcBef>
                <a:spcPct val="0"/>
              </a:spcBef>
              <a:spcAft>
                <a:spcPts val="0"/>
              </a:spcAft>
              <a:buClrTx/>
              <a:buSzTx/>
              <a:buFontTx/>
              <a:buNone/>
              <a:tabLst/>
              <a:defRPr/>
            </a:pPr>
            <a:endParaRPr kumimoji="0" lang="fr-FR" sz="1000" b="1" i="0" u="none" strike="noStrike" kern="1200" cap="none" spc="0" normalizeH="0" baseline="0" noProof="0">
              <a:ln>
                <a:noFill/>
              </a:ln>
              <a:solidFill>
                <a:srgbClr val="FFFFFF"/>
              </a:solidFill>
              <a:effectLst/>
              <a:uLnTx/>
              <a:uFillTx/>
              <a:latin typeface="Segoe UI"/>
              <a:ea typeface="Times New Roman"/>
              <a:cs typeface="Arial"/>
            </a:endParaRP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fr-FR" sz="800" b="0" i="0" u="none" strike="noStrike" kern="1200" cap="none" spc="0" normalizeH="0" baseline="0" noProof="0">
                <a:ln>
                  <a:noFill/>
                </a:ln>
                <a:solidFill>
                  <a:srgbClr val="FFFFFF"/>
                </a:solidFill>
                <a:effectLst/>
                <a:uLnTx/>
                <a:uFillTx/>
                <a:latin typeface="Segoe UI"/>
                <a:ea typeface="Times New Roman"/>
                <a:cs typeface="Arial"/>
              </a:rPr>
              <a:t>Direction régionale Est</a:t>
            </a:r>
            <a:r>
              <a:rPr kumimoji="0" lang="fr-FR" sz="1000" b="1" i="0" u="none" strike="noStrike" kern="1200" cap="none" spc="0" normalizeH="0" baseline="0" noProof="0">
                <a:ln>
                  <a:noFill/>
                </a:ln>
                <a:solidFill>
                  <a:srgbClr val="FFFFFF"/>
                </a:solidFill>
                <a:effectLst/>
                <a:uLnTx/>
                <a:uFillTx/>
                <a:latin typeface="Segoe UI"/>
                <a:ea typeface="Times New Roman"/>
                <a:cs typeface="Arial"/>
              </a:rPr>
              <a:t/>
            </a:r>
            <a:br>
              <a:rPr kumimoji="0" lang="fr-FR" sz="1000" b="1" i="0" u="none" strike="noStrike" kern="1200" cap="none" spc="0" normalizeH="0" baseline="0" noProof="0">
                <a:ln>
                  <a:noFill/>
                </a:ln>
                <a:solidFill>
                  <a:srgbClr val="FFFFFF"/>
                </a:solidFill>
                <a:effectLst/>
                <a:uLnTx/>
                <a:uFillTx/>
                <a:latin typeface="Segoe UI"/>
                <a:ea typeface="Times New Roman"/>
                <a:cs typeface="Arial"/>
              </a:rPr>
            </a:br>
            <a:r>
              <a:rPr kumimoji="0" lang="fr-FR" sz="800" b="0" i="0" u="none" strike="noStrike" kern="1200" cap="none" spc="0" normalizeH="0" baseline="0" noProof="0">
                <a:ln>
                  <a:noFill/>
                </a:ln>
                <a:solidFill>
                  <a:srgbClr val="FFFFFF"/>
                </a:solidFill>
                <a:effectLst/>
                <a:uLnTx/>
                <a:uFillTx/>
                <a:latin typeface="Segoe UI"/>
                <a:ea typeface="Times New Roman"/>
                <a:cs typeface="Calibri"/>
              </a:rPr>
              <a:t>8, rue Lafayette – BP 70028</a:t>
            </a:r>
            <a:br>
              <a:rPr kumimoji="0" lang="fr-FR" sz="800" b="0" i="0" u="none" strike="noStrike" kern="1200" cap="none" spc="0" normalizeH="0" baseline="0" noProof="0">
                <a:ln>
                  <a:noFill/>
                </a:ln>
                <a:solidFill>
                  <a:srgbClr val="FFFFFF"/>
                </a:solidFill>
                <a:effectLst/>
                <a:uLnTx/>
                <a:uFillTx/>
                <a:latin typeface="Segoe UI"/>
                <a:ea typeface="Times New Roman"/>
                <a:cs typeface="Calibri"/>
              </a:rPr>
            </a:br>
            <a:r>
              <a:rPr kumimoji="0" lang="fr-FR" sz="800" b="0" i="0" u="none" strike="noStrike" kern="1200" cap="none" spc="0" normalizeH="0" baseline="0" noProof="0">
                <a:ln>
                  <a:noFill/>
                </a:ln>
                <a:solidFill>
                  <a:srgbClr val="FFFFFF"/>
                </a:solidFill>
                <a:effectLst/>
                <a:uLnTx/>
                <a:uFillTx/>
                <a:latin typeface="Segoe UI"/>
                <a:ea typeface="Times New Roman"/>
                <a:cs typeface="Calibri"/>
              </a:rPr>
              <a:t>57003 Metz cedex 01</a:t>
            </a:r>
            <a:br>
              <a:rPr kumimoji="0" lang="fr-FR" sz="800" b="0" i="0" u="none" strike="noStrike" kern="1200" cap="none" spc="0" normalizeH="0" baseline="0" noProof="0">
                <a:ln>
                  <a:noFill/>
                </a:ln>
                <a:solidFill>
                  <a:srgbClr val="FFFFFF"/>
                </a:solidFill>
                <a:effectLst/>
                <a:uLnTx/>
                <a:uFillTx/>
                <a:latin typeface="Segoe UI"/>
                <a:ea typeface="Times New Roman"/>
                <a:cs typeface="Calibri"/>
              </a:rPr>
            </a:br>
            <a:r>
              <a:rPr kumimoji="0" lang="fr-FR" sz="800" b="0" i="0" u="none" strike="noStrike" kern="1200" cap="none" spc="0" normalizeH="0" baseline="0" noProof="0">
                <a:ln>
                  <a:noFill/>
                </a:ln>
                <a:solidFill>
                  <a:srgbClr val="FFFFFF"/>
                </a:solidFill>
                <a:effectLst/>
                <a:uLnTx/>
                <a:uFillTx/>
                <a:latin typeface="Segoe UI"/>
                <a:ea typeface="Times New Roman"/>
                <a:cs typeface="Calibri"/>
              </a:rPr>
              <a:t>Tél 03 87 56 20 00</a:t>
            </a:r>
            <a:endParaRPr kumimoji="0" lang="fr-FR" sz="1100" b="0" i="0" u="none" strike="noStrike" kern="1200" cap="none" spc="0" normalizeH="0" baseline="0" noProof="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fr-FR" sz="1100" b="0" i="0" u="none" strike="noStrike" kern="1200" cap="none" spc="0" normalizeH="0" baseline="0" noProof="0">
                <a:ln>
                  <a:noFill/>
                </a:ln>
                <a:solidFill>
                  <a:srgbClr val="000000"/>
                </a:solidFill>
                <a:effectLst/>
                <a:uLnTx/>
                <a:uFillTx/>
                <a:latin typeface="Book Antiqua"/>
                <a:ea typeface="Times New Roman"/>
                <a:cs typeface="Times New Roman"/>
              </a:rPr>
              <a:t> </a:t>
            </a:r>
          </a:p>
          <a:p>
            <a:pPr marL="0" marR="0" lvl="0" indent="0" algn="l" defTabSz="914400" rtl="0" eaLnBrk="1" fontAlgn="base" latinLnBrk="0" hangingPunct="1">
              <a:lnSpc>
                <a:spcPct val="130000"/>
              </a:lnSpc>
              <a:spcBef>
                <a:spcPct val="0"/>
              </a:spcBef>
              <a:spcAft>
                <a:spcPts val="0"/>
              </a:spcAft>
              <a:buClrTx/>
              <a:buSzTx/>
              <a:buFontTx/>
              <a:buNone/>
              <a:tabLst/>
              <a:defRPr/>
            </a:pPr>
            <a:r>
              <a:rPr kumimoji="0" lang="fr-FR" sz="600" b="1" i="0" u="none" strike="noStrike" kern="1200" cap="none" spc="0" normalizeH="0" baseline="0" noProof="0">
                <a:ln>
                  <a:noFill/>
                </a:ln>
                <a:solidFill>
                  <a:srgbClr val="FFFFFF"/>
                </a:solidFill>
                <a:effectLst/>
                <a:uLnTx/>
                <a:uFillTx/>
                <a:latin typeface="Segoe UI"/>
                <a:ea typeface="Times New Roman"/>
                <a:cs typeface="Calibri"/>
              </a:rPr>
              <a:t>SAS au capital de 3 931 382,50 €</a:t>
            </a:r>
            <a:endParaRPr kumimoji="0" lang="fr-FR" sz="1100" b="0" i="0" u="none" strike="noStrike" kern="1200" cap="none" spc="0" normalizeH="0" baseline="0" noProof="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30000"/>
              </a:lnSpc>
              <a:spcBef>
                <a:spcPct val="0"/>
              </a:spcBef>
              <a:spcAft>
                <a:spcPts val="0"/>
              </a:spcAft>
              <a:buClrTx/>
              <a:buSzTx/>
              <a:buFontTx/>
              <a:buNone/>
              <a:tabLst/>
              <a:defRPr/>
            </a:pPr>
            <a:r>
              <a:rPr kumimoji="0" lang="fr-FR" sz="600" b="1" i="0" u="none" strike="noStrike" kern="1200" cap="none" spc="0" normalizeH="0" baseline="0" noProof="0">
                <a:ln>
                  <a:noFill/>
                </a:ln>
                <a:solidFill>
                  <a:srgbClr val="FFFFFF"/>
                </a:solidFill>
                <a:effectLst/>
                <a:uLnTx/>
                <a:uFillTx/>
                <a:latin typeface="Segoe UI"/>
                <a:ea typeface="Times New Roman"/>
                <a:cs typeface="Calibri"/>
              </a:rPr>
              <a:t>312 938 483 RCS Paris</a:t>
            </a:r>
            <a:endParaRPr kumimoji="0" lang="fr-FR" sz="1100" b="0" i="0" u="none" strike="noStrike" kern="1200" cap="none" spc="0" normalizeH="0" baseline="0" noProof="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30000"/>
              </a:lnSpc>
              <a:spcBef>
                <a:spcPct val="0"/>
              </a:spcBef>
              <a:spcAft>
                <a:spcPts val="0"/>
              </a:spcAft>
              <a:buClrTx/>
              <a:buSzTx/>
              <a:buFontTx/>
              <a:buNone/>
              <a:tabLst/>
              <a:defRPr/>
            </a:pPr>
            <a:r>
              <a:rPr kumimoji="0" lang="fr-FR" sz="600" b="1" i="0" u="none" strike="noStrike" kern="1200" cap="none" spc="0" normalizeH="0" baseline="0" noProof="0">
                <a:ln>
                  <a:noFill/>
                </a:ln>
                <a:solidFill>
                  <a:srgbClr val="FFFFFF"/>
                </a:solidFill>
                <a:effectLst/>
                <a:uLnTx/>
                <a:uFillTx/>
                <a:latin typeface="Segoe UI"/>
                <a:ea typeface="Times New Roman"/>
                <a:cs typeface="Calibri"/>
              </a:rPr>
              <a:t>Numéro d’identification intracommunautaire </a:t>
            </a:r>
            <a:endParaRPr kumimoji="0" lang="fr-FR" sz="1100" b="0" i="0" u="none" strike="noStrike" kern="1200" cap="none" spc="0" normalizeH="0" baseline="0" noProof="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30000"/>
              </a:lnSpc>
              <a:spcBef>
                <a:spcPct val="0"/>
              </a:spcBef>
              <a:spcAft>
                <a:spcPts val="0"/>
              </a:spcAft>
              <a:buClrTx/>
              <a:buSzTx/>
              <a:buFontTx/>
              <a:buNone/>
              <a:tabLst/>
              <a:defRPr/>
            </a:pPr>
            <a:r>
              <a:rPr kumimoji="0" lang="fr-FR" sz="600" b="1" i="0" u="none" strike="noStrike" kern="1200" cap="none" spc="0" normalizeH="0" baseline="0" noProof="0">
                <a:ln>
                  <a:noFill/>
                </a:ln>
                <a:solidFill>
                  <a:srgbClr val="FFFFFF"/>
                </a:solidFill>
                <a:effectLst/>
                <a:uLnTx/>
                <a:uFillTx/>
                <a:latin typeface="Segoe UI"/>
                <a:ea typeface="Times New Roman"/>
                <a:cs typeface="Calibri"/>
              </a:rPr>
              <a:t>FR 88 312 938 483</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p:txBody>
      </p:sp>
    </p:spTree>
    <p:extLst>
      <p:ext uri="{BB962C8B-B14F-4D97-AF65-F5344CB8AC3E}">
        <p14:creationId xmlns:p14="http://schemas.microsoft.com/office/powerpoint/2010/main" val="43218109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_Secafi"/>
          <p:cNvSpPr>
            <a:spLocks noGrp="1"/>
          </p:cNvSpPr>
          <p:nvPr>
            <p:ph type="title" hasCustomPrompt="1"/>
          </p:nvPr>
        </p:nvSpPr>
        <p:spPr/>
        <p:txBody>
          <a:bodyPr/>
          <a:lstStyle>
            <a:lvl1pPr algn="r">
              <a:defRPr/>
            </a:lvl1pPr>
          </a:lstStyle>
          <a:p>
            <a:r>
              <a:rPr lang="fr-FR" dirty="0"/>
              <a:t>Sommaire</a:t>
            </a:r>
          </a:p>
        </p:txBody>
      </p:sp>
      <p:sp>
        <p:nvSpPr>
          <p:cNvPr id="3" name="Espace réservé du numéro de diapositive 2"/>
          <p:cNvSpPr>
            <a:spLocks noGrp="1"/>
          </p:cNvSpPr>
          <p:nvPr>
            <p:ph type="sldNum" sz="quarter" idx="10"/>
          </p:nvPr>
        </p:nvSpPr>
        <p:spPr/>
        <p:txBody>
          <a:bodyPr/>
          <a:lstStyle/>
          <a:p>
            <a:r>
              <a:rPr lang="fr-FR" altLang="fr-FR" dirty="0"/>
              <a:t> </a:t>
            </a:r>
            <a:fld id="{FE988771-A24C-4750-87EC-DE93CBB4921F}" type="slidenum">
              <a:rPr lang="fr-FR" altLang="fr-FR" smtClean="0"/>
              <a:pPr/>
              <a:t>‹N°›</a:t>
            </a:fld>
            <a:endParaRPr lang="fr-FR" altLang="fr-FR" dirty="0"/>
          </a:p>
        </p:txBody>
      </p:sp>
      <p:sp>
        <p:nvSpPr>
          <p:cNvPr id="5"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72170929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re_Partie">
    <p:spTree>
      <p:nvGrpSpPr>
        <p:cNvPr id="1" name=""/>
        <p:cNvGrpSpPr/>
        <p:nvPr/>
      </p:nvGrpSpPr>
      <p:grpSpPr>
        <a:xfrm>
          <a:off x="0" y="0"/>
          <a:ext cx="0" cy="0"/>
          <a:chOff x="0" y="0"/>
          <a:chExt cx="0" cy="0"/>
        </a:xfrm>
      </p:grpSpPr>
      <p:sp>
        <p:nvSpPr>
          <p:cNvPr id="3" name="Rectangle 2"/>
          <p:cNvSpPr/>
          <p:nvPr userDrawn="1"/>
        </p:nvSpPr>
        <p:spPr bwMode="auto">
          <a:xfrm>
            <a:off x="0" y="757050"/>
            <a:ext cx="10545669" cy="812443"/>
          </a:xfrm>
          <a:prstGeom prst="rect">
            <a:avLst/>
          </a:prstGeom>
          <a:solidFill>
            <a:schemeClr val="bg1"/>
          </a:solidFill>
          <a:ln>
            <a:noFill/>
            <a:headEnd/>
            <a:tailEnd/>
          </a:ln>
        </p:spPr>
        <p:style>
          <a:lnRef idx="2">
            <a:schemeClr val="accent2"/>
          </a:lnRef>
          <a:fillRef idx="1">
            <a:schemeClr val="lt1"/>
          </a:fillRef>
          <a:effectRef idx="0">
            <a:schemeClr val="accent2"/>
          </a:effectRef>
          <a:fontRef idx="minor">
            <a:schemeClr val="dk1"/>
          </a:fontRef>
        </p:style>
        <p:txBody>
          <a:bodyPr lIns="87510" tIns="43755" rIns="87510" bIns="43755" rtlCol="0" anchor="ctr"/>
          <a:lstStyle/>
          <a:p>
            <a:pPr algn="ctr" defTabSz="869345" eaLnBrk="0" hangingPunct="0">
              <a:lnSpc>
                <a:spcPct val="90000"/>
              </a:lnSpc>
            </a:pPr>
            <a:endParaRPr lang="fr-FR" sz="1500" b="1" i="1" dirty="0">
              <a:solidFill>
                <a:schemeClr val="bg1"/>
              </a:solidFill>
              <a:latin typeface="Arial" pitchFamily="34" charset="0"/>
            </a:endParaRPr>
          </a:p>
        </p:txBody>
      </p:sp>
      <p:sp>
        <p:nvSpPr>
          <p:cNvPr id="5" name="Espace réservé du texte 4"/>
          <p:cNvSpPr>
            <a:spLocks noGrp="1"/>
          </p:cNvSpPr>
          <p:nvPr>
            <p:ph type="body" sz="quarter" idx="11" hasCustomPrompt="1"/>
          </p:nvPr>
        </p:nvSpPr>
        <p:spPr>
          <a:xfrm>
            <a:off x="1654340" y="2200760"/>
            <a:ext cx="7384721" cy="1648774"/>
          </a:xfrm>
          <a:noFill/>
        </p:spPr>
        <p:txBody>
          <a:bodyPr anchor="b">
            <a:normAutofit/>
          </a:bodyPr>
          <a:lstStyle>
            <a:lvl1pPr marL="0" indent="0" algn="ctr">
              <a:buClr>
                <a:schemeClr val="accent6"/>
              </a:buClr>
              <a:buSzPct val="120000"/>
              <a:buFont typeface="Arial" pitchFamily="34" charset="0"/>
              <a:buNone/>
              <a:defRPr sz="3000" b="0">
                <a:solidFill>
                  <a:schemeClr val="accent4"/>
                </a:solidFill>
                <a:effectLst/>
                <a:latin typeface="+mj-lt"/>
                <a:cs typeface="Segoe UI Semilight" pitchFamily="34" charset="0"/>
              </a:defRPr>
            </a:lvl1pPr>
          </a:lstStyle>
          <a:p>
            <a:pPr lvl="0"/>
            <a:r>
              <a:rPr lang="fr-FR" dirty="0"/>
              <a:t>TITRE PARTIE</a:t>
            </a:r>
          </a:p>
        </p:txBody>
      </p:sp>
      <p:grpSp>
        <p:nvGrpSpPr>
          <p:cNvPr id="7" name="Groupe 6"/>
          <p:cNvGrpSpPr/>
          <p:nvPr userDrawn="1"/>
        </p:nvGrpSpPr>
        <p:grpSpPr>
          <a:xfrm>
            <a:off x="1267760" y="3582402"/>
            <a:ext cx="392288" cy="455963"/>
            <a:chOff x="422275" y="838200"/>
            <a:chExt cx="332435" cy="314325"/>
          </a:xfrm>
          <a:solidFill>
            <a:srgbClr val="80003B"/>
          </a:solidFill>
        </p:grpSpPr>
        <p:sp>
          <p:nvSpPr>
            <p:cNvPr id="8"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500" b="1" i="1" dirty="0">
                <a:solidFill>
                  <a:schemeClr val="bg1"/>
                </a:solidFill>
                <a:latin typeface="Arial" pitchFamily="34" charset="0"/>
              </a:endParaRPr>
            </a:p>
          </p:txBody>
        </p:sp>
        <p:cxnSp>
          <p:nvCxnSpPr>
            <p:cNvPr id="9" name="Connecteur droit 8"/>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 name="Connecteur droit 9"/>
            <p:cNvCxnSpPr/>
            <p:nvPr userDrawn="1"/>
          </p:nvCxnSpPr>
          <p:spPr bwMode="auto">
            <a:xfrm flipV="1">
              <a:off x="621506" y="838200"/>
              <a:ext cx="133204" cy="314325"/>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cxnSp>
        <p:nvCxnSpPr>
          <p:cNvPr id="11" name="Connecteur droit 10"/>
          <p:cNvCxnSpPr/>
          <p:nvPr userDrawn="1"/>
        </p:nvCxnSpPr>
        <p:spPr bwMode="auto">
          <a:xfrm>
            <a:off x="1286359" y="3849533"/>
            <a:ext cx="9022736"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4" name="Espace réservé du numéro de diapositive 3"/>
          <p:cNvSpPr>
            <a:spLocks noGrp="1"/>
          </p:cNvSpPr>
          <p:nvPr>
            <p:ph type="sldNum" sz="quarter" idx="14"/>
          </p:nvPr>
        </p:nvSpPr>
        <p:spPr/>
        <p:txBody>
          <a:bodyPr/>
          <a:lstStyle/>
          <a:p>
            <a:fld id="{FD495AF3-2BE3-4F2F-A3F0-65C3F202E4D2}" type="slidenum">
              <a:rPr lang="fr-FR" altLang="fr-FR" smtClean="0"/>
              <a:pPr/>
              <a:t>‹N°›</a:t>
            </a:fld>
            <a:endParaRPr lang="fr-FR" altLang="fr-FR" dirty="0"/>
          </a:p>
        </p:txBody>
      </p:sp>
      <p:sp>
        <p:nvSpPr>
          <p:cNvPr id="12"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pic>
        <p:nvPicPr>
          <p:cNvPr id="13" name="Picture 2" descr="C:\Users\beckerg\AppData\Local\Microsoft\Windows\Temporary Internet Files\Content.Outlook\M7LQVC6V\FRISE SECAFI verticale (4).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020" y="1582866"/>
            <a:ext cx="1152000" cy="4537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558771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re_Sous_Partie">
    <p:spTree>
      <p:nvGrpSpPr>
        <p:cNvPr id="1" name=""/>
        <p:cNvGrpSpPr/>
        <p:nvPr/>
      </p:nvGrpSpPr>
      <p:grpSpPr>
        <a:xfrm>
          <a:off x="0" y="0"/>
          <a:ext cx="0" cy="0"/>
          <a:chOff x="0" y="0"/>
          <a:chExt cx="0" cy="0"/>
        </a:xfrm>
      </p:grpSpPr>
      <p:sp>
        <p:nvSpPr>
          <p:cNvPr id="3" name="Rectangle 2"/>
          <p:cNvSpPr/>
          <p:nvPr userDrawn="1"/>
        </p:nvSpPr>
        <p:spPr bwMode="auto">
          <a:xfrm>
            <a:off x="0" y="757050"/>
            <a:ext cx="10545669" cy="812443"/>
          </a:xfrm>
          <a:prstGeom prst="rect">
            <a:avLst/>
          </a:prstGeom>
          <a:solidFill>
            <a:schemeClr val="bg1"/>
          </a:solidFill>
          <a:ln>
            <a:noFill/>
            <a:headEnd/>
            <a:tailEnd/>
          </a:ln>
        </p:spPr>
        <p:style>
          <a:lnRef idx="2">
            <a:schemeClr val="accent2"/>
          </a:lnRef>
          <a:fillRef idx="1">
            <a:schemeClr val="lt1"/>
          </a:fillRef>
          <a:effectRef idx="0">
            <a:schemeClr val="accent2"/>
          </a:effectRef>
          <a:fontRef idx="minor">
            <a:schemeClr val="dk1"/>
          </a:fontRef>
        </p:style>
        <p:txBody>
          <a:bodyPr lIns="87510" tIns="43755" rIns="87510" bIns="43755" rtlCol="0" anchor="ctr"/>
          <a:lstStyle/>
          <a:p>
            <a:pPr algn="ctr" defTabSz="869345" eaLnBrk="0" hangingPunct="0">
              <a:lnSpc>
                <a:spcPct val="90000"/>
              </a:lnSpc>
            </a:pPr>
            <a:endParaRPr lang="fr-FR" sz="1500" b="1" i="1" dirty="0">
              <a:solidFill>
                <a:schemeClr val="bg1"/>
              </a:solidFill>
              <a:latin typeface="Arial" pitchFamily="34" charset="0"/>
            </a:endParaRPr>
          </a:p>
        </p:txBody>
      </p:sp>
      <p:sp>
        <p:nvSpPr>
          <p:cNvPr id="5" name="Espace réservé du texte 4"/>
          <p:cNvSpPr>
            <a:spLocks noGrp="1"/>
          </p:cNvSpPr>
          <p:nvPr>
            <p:ph type="body" sz="quarter" idx="11" hasCustomPrompt="1"/>
          </p:nvPr>
        </p:nvSpPr>
        <p:spPr>
          <a:xfrm>
            <a:off x="1654340" y="2200760"/>
            <a:ext cx="7384721" cy="1648774"/>
          </a:xfrm>
          <a:noFill/>
        </p:spPr>
        <p:txBody>
          <a:bodyPr anchor="b">
            <a:normAutofit/>
          </a:bodyPr>
          <a:lstStyle>
            <a:lvl1pPr marL="0" marR="0" indent="0" algn="ctr" defTabSz="1054452" rtl="0" eaLnBrk="1" fontAlgn="base" latinLnBrk="0" hangingPunct="1">
              <a:lnSpc>
                <a:spcPct val="100000"/>
              </a:lnSpc>
              <a:spcBef>
                <a:spcPts val="2000"/>
              </a:spcBef>
              <a:spcAft>
                <a:spcPct val="0"/>
              </a:spcAft>
              <a:buClr>
                <a:schemeClr val="accent6"/>
              </a:buClr>
              <a:buSzPct val="120000"/>
              <a:buFont typeface="Arial" pitchFamily="34" charset="0"/>
              <a:buNone/>
              <a:tabLst/>
              <a:defRPr sz="3000" b="0" baseline="0">
                <a:solidFill>
                  <a:schemeClr val="accent4"/>
                </a:solidFill>
                <a:effectLst/>
                <a:latin typeface="+mj-lt"/>
                <a:cs typeface="Segoe UI Semilight" pitchFamily="34" charset="0"/>
              </a:defRPr>
            </a:lvl1pPr>
          </a:lstStyle>
          <a:p>
            <a:pPr marL="0" marR="0" lvl="0" indent="0" algn="ctr" defTabSz="1054452" rtl="0" eaLnBrk="1" fontAlgn="base" latinLnBrk="0" hangingPunct="1">
              <a:lnSpc>
                <a:spcPct val="100000"/>
              </a:lnSpc>
              <a:spcBef>
                <a:spcPts val="2000"/>
              </a:spcBef>
              <a:spcAft>
                <a:spcPct val="0"/>
              </a:spcAft>
              <a:buClr>
                <a:schemeClr val="accent6"/>
              </a:buClr>
              <a:buSzPct val="120000"/>
              <a:buFont typeface="Arial" pitchFamily="34" charset="0"/>
              <a:buNone/>
              <a:tabLst/>
              <a:defRPr/>
            </a:pPr>
            <a:r>
              <a:rPr lang="fr-FR" dirty="0"/>
              <a:t>Rappel du TITRE PARTIE </a:t>
            </a:r>
          </a:p>
        </p:txBody>
      </p:sp>
      <p:grpSp>
        <p:nvGrpSpPr>
          <p:cNvPr id="7" name="Groupe 6"/>
          <p:cNvGrpSpPr/>
          <p:nvPr userDrawn="1"/>
        </p:nvGrpSpPr>
        <p:grpSpPr>
          <a:xfrm>
            <a:off x="1267760" y="3582402"/>
            <a:ext cx="392288" cy="455963"/>
            <a:chOff x="422275" y="838200"/>
            <a:chExt cx="332435" cy="314325"/>
          </a:xfrm>
          <a:solidFill>
            <a:srgbClr val="80003B"/>
          </a:solidFill>
        </p:grpSpPr>
        <p:sp>
          <p:nvSpPr>
            <p:cNvPr id="8"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200" b="1" i="1" dirty="0">
                <a:solidFill>
                  <a:schemeClr val="bg1"/>
                </a:solidFill>
                <a:latin typeface="Arial" pitchFamily="34" charset="0"/>
              </a:endParaRPr>
            </a:p>
          </p:txBody>
        </p:sp>
        <p:cxnSp>
          <p:nvCxnSpPr>
            <p:cNvPr id="9" name="Connecteur droit 8"/>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 name="Connecteur droit 9"/>
            <p:cNvCxnSpPr/>
            <p:nvPr userDrawn="1"/>
          </p:nvCxnSpPr>
          <p:spPr bwMode="auto">
            <a:xfrm flipV="1">
              <a:off x="621506" y="838200"/>
              <a:ext cx="133204" cy="314325"/>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cxnSp>
        <p:nvCxnSpPr>
          <p:cNvPr id="11" name="Connecteur droit 10"/>
          <p:cNvCxnSpPr/>
          <p:nvPr userDrawn="1"/>
        </p:nvCxnSpPr>
        <p:spPr bwMode="auto">
          <a:xfrm>
            <a:off x="1286359" y="3849533"/>
            <a:ext cx="9022736"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6" name="Espace réservé du texte 5"/>
          <p:cNvSpPr>
            <a:spLocks noGrp="1"/>
          </p:cNvSpPr>
          <p:nvPr>
            <p:ph type="body" sz="quarter" idx="12" hasCustomPrompt="1"/>
          </p:nvPr>
        </p:nvSpPr>
        <p:spPr>
          <a:xfrm>
            <a:off x="1657194" y="3849532"/>
            <a:ext cx="7379013" cy="1128522"/>
          </a:xfrm>
        </p:spPr>
        <p:txBody>
          <a:bodyPr anchor="ctr"/>
          <a:lstStyle>
            <a:lvl1pPr marL="0" indent="0" algn="ctr">
              <a:buNone/>
              <a:defRPr sz="2000" b="0" i="0">
                <a:solidFill>
                  <a:schemeClr val="accent4"/>
                </a:solidFill>
              </a:defRPr>
            </a:lvl1pPr>
          </a:lstStyle>
          <a:p>
            <a:pPr lvl="0"/>
            <a:r>
              <a:rPr lang="fr-FR" dirty="0"/>
              <a:t>TITRE SOUS-PARTIE</a:t>
            </a:r>
          </a:p>
        </p:txBody>
      </p:sp>
      <p:sp>
        <p:nvSpPr>
          <p:cNvPr id="4" name="Espace réservé du numéro de diapositive 3"/>
          <p:cNvSpPr>
            <a:spLocks noGrp="1"/>
          </p:cNvSpPr>
          <p:nvPr>
            <p:ph type="sldNum" sz="quarter" idx="14"/>
          </p:nvPr>
        </p:nvSpPr>
        <p:spPr/>
        <p:txBody>
          <a:bodyPr/>
          <a:lstStyle/>
          <a:p>
            <a:fld id="{FD495AF3-2BE3-4F2F-A3F0-65C3F202E4D2}" type="slidenum">
              <a:rPr lang="fr-FR" altLang="fr-FR" smtClean="0"/>
              <a:pPr/>
              <a:t>‹N°›</a:t>
            </a:fld>
            <a:endParaRPr lang="fr-FR" altLang="fr-FR" dirty="0"/>
          </a:p>
        </p:txBody>
      </p:sp>
      <p:sp>
        <p:nvSpPr>
          <p:cNvPr id="12"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86927752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1"/>
          </p:nvPr>
        </p:nvSpPr>
        <p:spPr/>
        <p:txBody>
          <a:bodyPr/>
          <a:lstStyle/>
          <a:p>
            <a:fld id="{FD495AF3-2BE3-4F2F-A3F0-65C3F202E4D2}" type="slidenum">
              <a:rPr lang="fr-FR" altLang="fr-FR" smtClean="0"/>
              <a:pPr/>
              <a:t>‹N°›</a:t>
            </a:fld>
            <a:endParaRPr lang="fr-FR" altLang="fr-FR" dirty="0"/>
          </a:p>
        </p:txBody>
      </p:sp>
      <p:sp>
        <p:nvSpPr>
          <p:cNvPr id="7" name="Rectangle 22"/>
          <p:cNvSpPr>
            <a:spLocks noGrp="1" noChangeArrowheads="1"/>
          </p:cNvSpPr>
          <p:nvPr>
            <p:ph idx="1"/>
          </p:nvPr>
        </p:nvSpPr>
        <p:spPr bwMode="auto">
          <a:xfrm>
            <a:off x="437002" y="1333556"/>
            <a:ext cx="9900718" cy="5608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a:spcBef>
                <a:spcPts val="1200"/>
              </a:spcBef>
              <a:defRPr/>
            </a:lvl1pPr>
          </a:lstStyle>
          <a:p>
            <a:pPr lvl="0"/>
            <a:r>
              <a:rPr lang="fr-FR" altLang="fr-FR"/>
              <a:t>Modifiez les styles du texte du masque</a:t>
            </a:r>
          </a:p>
          <a:p>
            <a:pPr lvl="1"/>
            <a:r>
              <a:rPr lang="fr-FR" altLang="fr-FR"/>
              <a:t>Deuxième niveau</a:t>
            </a:r>
          </a:p>
          <a:p>
            <a:pPr lvl="2"/>
            <a:r>
              <a:rPr lang="fr-FR" altLang="fr-FR"/>
              <a:t>Troisième niveau</a:t>
            </a:r>
          </a:p>
          <a:p>
            <a:pPr lvl="3"/>
            <a:r>
              <a:rPr lang="fr-FR" altLang="fr-FR"/>
              <a:t>Quatrième niveau</a:t>
            </a:r>
          </a:p>
        </p:txBody>
      </p:sp>
      <p:sp>
        <p:nvSpPr>
          <p:cNvPr id="8"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
        <p:nvSpPr>
          <p:cNvPr id="6" name="Titre_Secafi"/>
          <p:cNvSpPr>
            <a:spLocks noGrp="1"/>
          </p:cNvSpPr>
          <p:nvPr>
            <p:ph type="title"/>
          </p:nvPr>
        </p:nvSpPr>
        <p:spPr>
          <a:xfrm>
            <a:off x="437002" y="98351"/>
            <a:ext cx="9898254" cy="975162"/>
          </a:xfrm>
        </p:spPr>
        <p:txBody>
          <a:bodyPr/>
          <a:lstStyle>
            <a:lvl1pPr algn="r">
              <a:defRPr/>
            </a:lvl1pPr>
          </a:lstStyle>
          <a:p>
            <a:r>
              <a:rPr lang="fr-FR"/>
              <a:t>Modifiez le style du titre</a:t>
            </a:r>
            <a:endParaRPr lang="fr-FR" dirty="0"/>
          </a:p>
        </p:txBody>
      </p:sp>
    </p:spTree>
    <p:extLst>
      <p:ext uri="{BB962C8B-B14F-4D97-AF65-F5344CB8AC3E}">
        <p14:creationId xmlns:p14="http://schemas.microsoft.com/office/powerpoint/2010/main" val="31675562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2 colonne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307454"/>
            <a:ext cx="4843214" cy="5576311"/>
          </a:xfrm>
          <a:prstGeom prst="rect">
            <a:avLst/>
          </a:prstGeom>
          <a:ln>
            <a:noFill/>
          </a:ln>
        </p:spPr>
        <p:style>
          <a:lnRef idx="2">
            <a:schemeClr val="accent6"/>
          </a:lnRef>
          <a:fillRef idx="1">
            <a:schemeClr val="lt1"/>
          </a:fillRef>
          <a:effectRef idx="0">
            <a:schemeClr val="accent6"/>
          </a:effectRef>
          <a:fontRef idx="none"/>
        </p:style>
        <p:txBody>
          <a:bodyPr/>
          <a:lstStyle>
            <a:lvl1pPr>
              <a:spcBef>
                <a:spcPts val="1200"/>
              </a:spcBef>
              <a:defRPr sz="1500">
                <a:solidFill>
                  <a:schemeClr val="tx1"/>
                </a:solidFill>
                <a:latin typeface="+mj-lt"/>
                <a:cs typeface="Segoe UI Semilight" pitchFamily="34" charset="0"/>
              </a:defRPr>
            </a:lvl1pPr>
            <a:lvl2pPr>
              <a:defRPr sz="1500">
                <a:solidFill>
                  <a:schemeClr val="tx1"/>
                </a:solidFill>
                <a:latin typeface="+mj-lt"/>
                <a:cs typeface="Segoe UI Semilight" pitchFamily="34" charset="0"/>
              </a:defRPr>
            </a:lvl2pPr>
            <a:lvl3pPr>
              <a:defRPr sz="1500">
                <a:solidFill>
                  <a:schemeClr val="tx1"/>
                </a:solidFill>
                <a:latin typeface="+mj-lt"/>
                <a:cs typeface="Segoe UI Semilight" pitchFamily="34" charset="0"/>
              </a:defRPr>
            </a:lvl3pPr>
            <a:lvl4pPr>
              <a:defRPr sz="1500">
                <a:solidFill>
                  <a:schemeClr val="tx1"/>
                </a:solidFill>
                <a:latin typeface="+mj-lt"/>
                <a:cs typeface="Segoe UI Semilight" pitchFamily="34" charset="0"/>
              </a:defRPr>
            </a:lvl4pPr>
            <a:lvl5pPr>
              <a:defRPr>
                <a:solidFill>
                  <a:srgbClr val="004070"/>
                </a:solidFill>
                <a:latin typeface="Segoe UI Semilight" pitchFamily="34" charset="0"/>
                <a:cs typeface="Segoe UI Semilight"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2" name="Espace réservé du contenu 2"/>
          <p:cNvSpPr>
            <a:spLocks noGrp="1"/>
          </p:cNvSpPr>
          <p:nvPr>
            <p:ph idx="15"/>
          </p:nvPr>
        </p:nvSpPr>
        <p:spPr>
          <a:xfrm>
            <a:off x="5486657" y="1307454"/>
            <a:ext cx="4848598" cy="5576311"/>
          </a:xfrm>
          <a:prstGeom prst="rect">
            <a:avLst/>
          </a:prstGeom>
          <a:ln>
            <a:noFill/>
          </a:ln>
        </p:spPr>
        <p:style>
          <a:lnRef idx="2">
            <a:schemeClr val="accent6"/>
          </a:lnRef>
          <a:fillRef idx="1">
            <a:schemeClr val="lt1"/>
          </a:fillRef>
          <a:effectRef idx="0">
            <a:schemeClr val="accent6"/>
          </a:effectRef>
          <a:fontRef idx="none"/>
        </p:style>
        <p:txBody>
          <a:bodyPr/>
          <a:lstStyle>
            <a:lvl1pPr>
              <a:spcBef>
                <a:spcPts val="1200"/>
              </a:spcBef>
              <a:defRPr sz="1500">
                <a:solidFill>
                  <a:schemeClr val="tx1"/>
                </a:solidFill>
                <a:latin typeface="+mj-lt"/>
                <a:cs typeface="Segoe UI Semilight" pitchFamily="34" charset="0"/>
              </a:defRPr>
            </a:lvl1pPr>
            <a:lvl2pPr>
              <a:defRPr sz="1500">
                <a:solidFill>
                  <a:schemeClr val="tx1"/>
                </a:solidFill>
                <a:latin typeface="+mj-lt"/>
                <a:cs typeface="Segoe UI Semilight" pitchFamily="34" charset="0"/>
              </a:defRPr>
            </a:lvl2pPr>
            <a:lvl3pPr>
              <a:defRPr sz="1500">
                <a:solidFill>
                  <a:schemeClr val="tx1"/>
                </a:solidFill>
                <a:latin typeface="+mj-lt"/>
                <a:cs typeface="Segoe UI Semilight" pitchFamily="34" charset="0"/>
              </a:defRPr>
            </a:lvl3pPr>
            <a:lvl4pPr>
              <a:defRPr sz="1500">
                <a:solidFill>
                  <a:schemeClr val="tx1"/>
                </a:solidFill>
                <a:latin typeface="+mj-lt"/>
                <a:cs typeface="Segoe UI Semilight" pitchFamily="34" charset="0"/>
              </a:defRPr>
            </a:lvl4pPr>
            <a:lvl5pPr>
              <a:defRPr>
                <a:solidFill>
                  <a:srgbClr val="004070"/>
                </a:solidFill>
                <a:latin typeface="Segoe UI Semilight" pitchFamily="34" charset="0"/>
                <a:cs typeface="Segoe UI Semilight"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4" name="Espace réservé du numéro de diapositive 3"/>
          <p:cNvSpPr>
            <a:spLocks noGrp="1"/>
          </p:cNvSpPr>
          <p:nvPr>
            <p:ph type="sldNum" sz="quarter" idx="17"/>
          </p:nvPr>
        </p:nvSpPr>
        <p:spPr/>
        <p:txBody>
          <a:bodyPr/>
          <a:lstStyle/>
          <a:p>
            <a:fld id="{FD495AF3-2BE3-4F2F-A3F0-65C3F202E4D2}" type="slidenum">
              <a:rPr lang="fr-FR" altLang="fr-FR" smtClean="0"/>
              <a:pPr/>
              <a:t>‹N°›</a:t>
            </a:fld>
            <a:endParaRPr lang="fr-FR" altLang="fr-FR" dirty="0"/>
          </a:p>
        </p:txBody>
      </p:sp>
      <p:sp>
        <p:nvSpPr>
          <p:cNvPr id="7"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44011149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3 gauche - 1/3 droit">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242391"/>
            <a:ext cx="6045039" cy="5747474"/>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6613853" y="1242391"/>
            <a:ext cx="3621314" cy="5747474"/>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7"/>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7"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178802697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 zone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12" name="Espace réservé du contenu 2"/>
          <p:cNvSpPr>
            <a:spLocks noGrp="1"/>
          </p:cNvSpPr>
          <p:nvPr>
            <p:ph idx="15"/>
          </p:nvPr>
        </p:nvSpPr>
        <p:spPr>
          <a:xfrm>
            <a:off x="5503289" y="1303445"/>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5503289" y="419585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p>
            <a:fld id="{FD495AF3-2BE3-4F2F-A3F0-65C3F202E4D2}" type="slidenum">
              <a:rPr lang="fr-FR" altLang="fr-FR" smtClean="0"/>
              <a:pPr/>
              <a:t>‹N°›</a:t>
            </a:fld>
            <a:endParaRPr lang="fr-FR" altLang="fr-FR" dirty="0"/>
          </a:p>
        </p:txBody>
      </p:sp>
      <p:sp>
        <p:nvSpPr>
          <p:cNvPr id="9" name="Espace réservé du contenu 2"/>
          <p:cNvSpPr>
            <a:spLocks noGrp="1"/>
          </p:cNvSpPr>
          <p:nvPr>
            <p:ph idx="21"/>
          </p:nvPr>
        </p:nvSpPr>
        <p:spPr>
          <a:xfrm>
            <a:off x="447265" y="1303445"/>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contenu 2"/>
          <p:cNvSpPr>
            <a:spLocks noGrp="1"/>
          </p:cNvSpPr>
          <p:nvPr>
            <p:ph idx="22"/>
          </p:nvPr>
        </p:nvSpPr>
        <p:spPr>
          <a:xfrm>
            <a:off x="447265" y="419585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1"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44132716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 gauches - 1 droite">
    <p:spTree>
      <p:nvGrpSpPr>
        <p:cNvPr id="1" name=""/>
        <p:cNvGrpSpPr/>
        <p:nvPr/>
      </p:nvGrpSpPr>
      <p:grpSpPr>
        <a:xfrm>
          <a:off x="0" y="0"/>
          <a:ext cx="0" cy="0"/>
          <a:chOff x="0" y="0"/>
          <a:chExt cx="0" cy="0"/>
        </a:xfrm>
      </p:grpSpPr>
      <p:sp>
        <p:nvSpPr>
          <p:cNvPr id="2" name="Titre_Secafi"/>
          <p:cNvSpPr>
            <a:spLocks noGrp="1"/>
          </p:cNvSpPr>
          <p:nvPr>
            <p:ph type="title"/>
          </p:nvPr>
        </p:nvSpPr>
        <p:spPr>
          <a:xfrm>
            <a:off x="437301" y="98051"/>
            <a:ext cx="9897808" cy="975163"/>
          </a:xfrm>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293506"/>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437301" y="419585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5483411" y="1293507"/>
            <a:ext cx="4751756" cy="5686419"/>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p>
            <a:fld id="{FD495AF3-2BE3-4F2F-A3F0-65C3F202E4D2}" type="slidenum">
              <a:rPr lang="fr-FR" altLang="fr-FR" smtClean="0"/>
              <a:pPr/>
              <a:t>‹N°›</a:t>
            </a:fld>
            <a:endParaRPr lang="fr-FR" altLang="fr-FR" dirty="0"/>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40406671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 gauche - 2 droite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5483413" y="1283567"/>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5484178" y="419585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436546" y="1283567"/>
            <a:ext cx="4751756" cy="5696359"/>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97668449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 haut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273628"/>
            <a:ext cx="9798631"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437301" y="4187777"/>
            <a:ext cx="97978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7"/>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7"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11784959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 hauts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27362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5483411" y="127362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contenu 2"/>
          <p:cNvSpPr>
            <a:spLocks noGrp="1"/>
          </p:cNvSpPr>
          <p:nvPr>
            <p:ph idx="16"/>
          </p:nvPr>
        </p:nvSpPr>
        <p:spPr>
          <a:xfrm>
            <a:off x="436536" y="4195858"/>
            <a:ext cx="9798631"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8"/>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109943801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2 hauts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409102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5483411" y="409102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contenu 2"/>
          <p:cNvSpPr>
            <a:spLocks noGrp="1"/>
          </p:cNvSpPr>
          <p:nvPr>
            <p:ph idx="16"/>
          </p:nvPr>
        </p:nvSpPr>
        <p:spPr>
          <a:xfrm>
            <a:off x="436536" y="1204180"/>
            <a:ext cx="9798631"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8"/>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13512628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 hauts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7" y="1273628"/>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3743441" y="1273628"/>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contenu 2"/>
          <p:cNvSpPr>
            <a:spLocks noGrp="1"/>
          </p:cNvSpPr>
          <p:nvPr>
            <p:ph idx="16"/>
          </p:nvPr>
        </p:nvSpPr>
        <p:spPr>
          <a:xfrm>
            <a:off x="7040170" y="1273628"/>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437301" y="4195858"/>
            <a:ext cx="97978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04069733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3 hauts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393035" y="4153090"/>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3699939" y="4153090"/>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contenu 2"/>
          <p:cNvSpPr>
            <a:spLocks noGrp="1"/>
          </p:cNvSpPr>
          <p:nvPr>
            <p:ph idx="16"/>
          </p:nvPr>
        </p:nvSpPr>
        <p:spPr>
          <a:xfrm>
            <a:off x="6996668" y="4153090"/>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415168" y="1224058"/>
            <a:ext cx="97978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24232514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3" name="Espace réservé du texte vertical 2"/>
          <p:cNvSpPr>
            <a:spLocks noGrp="1"/>
          </p:cNvSpPr>
          <p:nvPr>
            <p:ph type="body" orient="vert" idx="1"/>
          </p:nvPr>
        </p:nvSpPr>
        <p:spPr/>
        <p:txBody>
          <a:bodyPr vert="eaVert"/>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6"/>
          <p:cNvSpPr>
            <a:spLocks noGrp="1"/>
          </p:cNvSpPr>
          <p:nvPr>
            <p:ph type="sldNum" sz="quarter" idx="11"/>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6"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81948657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4" name="Espace réservé du numéro de diapositive 3"/>
          <p:cNvSpPr>
            <a:spLocks noGrp="1"/>
          </p:cNvSpPr>
          <p:nvPr>
            <p:ph type="sldNum" sz="quarter" idx="11"/>
          </p:nvPr>
        </p:nvSpPr>
        <p:spPr/>
        <p:txBody>
          <a:bodyPr/>
          <a:lstStyle/>
          <a:p>
            <a:fld id="{FD495AF3-2BE3-4F2F-A3F0-65C3F202E4D2}" type="slidenum">
              <a:rPr lang="fr-FR" altLang="fr-FR" smtClean="0"/>
              <a:pPr/>
              <a:t>‹N°›</a:t>
            </a:fld>
            <a:endParaRPr lang="fr-FR" altLang="fr-FR" dirty="0"/>
          </a:p>
        </p:txBody>
      </p:sp>
      <p:sp>
        <p:nvSpPr>
          <p:cNvPr id="6"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54317251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1"/>
          </p:nvPr>
        </p:nvSpPr>
        <p:spPr/>
        <p:txBody>
          <a:bodyPr/>
          <a:lstStyle/>
          <a:p>
            <a:fld id="{FD495AF3-2BE3-4F2F-A3F0-65C3F202E4D2}" type="slidenum">
              <a:rPr lang="fr-FR" altLang="fr-FR" smtClean="0"/>
              <a:pPr/>
              <a:t>‹N°›</a:t>
            </a:fld>
            <a:endParaRPr lang="fr-FR" altLang="fr-FR" dirty="0"/>
          </a:p>
        </p:txBody>
      </p:sp>
      <p:sp>
        <p:nvSpPr>
          <p:cNvPr id="5"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26087767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Horizontal">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4" name="Espace réservé du contenu 17"/>
          <p:cNvSpPr>
            <a:spLocks noGrp="1"/>
          </p:cNvSpPr>
          <p:nvPr>
            <p:ph idx="1"/>
          </p:nvPr>
        </p:nvSpPr>
        <p:spPr>
          <a:xfrm>
            <a:off x="653819" y="1556023"/>
            <a:ext cx="9567079" cy="1103518"/>
          </a:xfrm>
          <a:ln w="19050"/>
        </p:spPr>
        <p:style>
          <a:lnRef idx="2">
            <a:schemeClr val="accent2"/>
          </a:lnRef>
          <a:fillRef idx="1">
            <a:schemeClr val="lt1"/>
          </a:fillRef>
          <a:effectRef idx="0">
            <a:schemeClr val="accent2"/>
          </a:effectRef>
          <a:fontRef idx="none"/>
        </p:style>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9" name="Rectangle 8"/>
          <p:cNvSpPr>
            <a:spLocks noChangeArrowheads="1"/>
          </p:cNvSpPr>
          <p:nvPr userDrawn="1"/>
        </p:nvSpPr>
        <p:spPr bwMode="auto">
          <a:xfrm>
            <a:off x="1161761" y="6435360"/>
            <a:ext cx="8544534" cy="392444"/>
          </a:xfrm>
          <a:prstGeom prst="rect">
            <a:avLst/>
          </a:prstGeom>
          <a:noFill/>
          <a:ln>
            <a:noFill/>
            <a:headEnd/>
            <a:tailEnd/>
          </a:ln>
          <a:effectLst/>
        </p:spPr>
        <p:style>
          <a:lnRef idx="1">
            <a:schemeClr val="accent3"/>
          </a:lnRef>
          <a:fillRef idx="3">
            <a:schemeClr val="accent3"/>
          </a:fillRef>
          <a:effectRef idx="2">
            <a:schemeClr val="accent3"/>
          </a:effectRef>
          <a:fontRef idx="minor">
            <a:schemeClr val="lt1"/>
          </a:fontRef>
        </p:style>
        <p:txBody>
          <a:bodyPr wrap="none" lIns="101371" tIns="50686" rIns="101371" bIns="50686" anchor="ctr"/>
          <a:lstStyle/>
          <a:p>
            <a:pPr algn="ctr" eaLnBrk="0" hangingPunct="0">
              <a:lnSpc>
                <a:spcPct val="90000"/>
              </a:lnSpc>
              <a:defRPr/>
            </a:pPr>
            <a:endParaRPr lang="fr-LU" sz="1900" b="1" dirty="0">
              <a:solidFill>
                <a:schemeClr val="tx1"/>
              </a:solidFill>
              <a:latin typeface="Segoe UI" pitchFamily="34" charset="0"/>
              <a:cs typeface="Segoe UI" pitchFamily="34" charset="0"/>
            </a:endParaRPr>
          </a:p>
        </p:txBody>
      </p:sp>
      <p:sp>
        <p:nvSpPr>
          <p:cNvPr id="14" name="Espace réservé du contenu 17"/>
          <p:cNvSpPr>
            <a:spLocks noGrp="1"/>
          </p:cNvSpPr>
          <p:nvPr>
            <p:ph idx="11"/>
          </p:nvPr>
        </p:nvSpPr>
        <p:spPr>
          <a:xfrm>
            <a:off x="649136" y="1185848"/>
            <a:ext cx="9576683"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Modifiez les styles du texte du masque</a:t>
            </a:r>
          </a:p>
        </p:txBody>
      </p:sp>
      <p:sp>
        <p:nvSpPr>
          <p:cNvPr id="18" name="Espace réservé du contenu 17"/>
          <p:cNvSpPr>
            <a:spLocks noGrp="1"/>
          </p:cNvSpPr>
          <p:nvPr>
            <p:ph idx="15"/>
          </p:nvPr>
        </p:nvSpPr>
        <p:spPr>
          <a:xfrm>
            <a:off x="653819" y="3255936"/>
            <a:ext cx="9567079" cy="1103518"/>
          </a:xfrm>
          <a:ln w="19050"/>
        </p:spPr>
        <p:style>
          <a:lnRef idx="2">
            <a:schemeClr val="accent2"/>
          </a:lnRef>
          <a:fillRef idx="1">
            <a:schemeClr val="lt1"/>
          </a:fillRef>
          <a:effectRef idx="0">
            <a:schemeClr val="accent2"/>
          </a:effectRef>
          <a:fontRef idx="none"/>
        </p:style>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19" name="Espace réservé du contenu 17"/>
          <p:cNvSpPr>
            <a:spLocks noGrp="1"/>
          </p:cNvSpPr>
          <p:nvPr>
            <p:ph idx="16"/>
          </p:nvPr>
        </p:nvSpPr>
        <p:spPr>
          <a:xfrm>
            <a:off x="653819" y="4999914"/>
            <a:ext cx="9567079" cy="1103518"/>
          </a:xfrm>
          <a:ln w="19050"/>
        </p:spPr>
        <p:style>
          <a:lnRef idx="2">
            <a:schemeClr val="accent2"/>
          </a:lnRef>
          <a:fillRef idx="1">
            <a:schemeClr val="lt1"/>
          </a:fillRef>
          <a:effectRef idx="0">
            <a:schemeClr val="accent2"/>
          </a:effectRef>
          <a:fontRef idx="none"/>
        </p:style>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15" name="Espace réservé du contenu 17"/>
          <p:cNvSpPr>
            <a:spLocks noGrp="1"/>
          </p:cNvSpPr>
          <p:nvPr>
            <p:ph idx="12"/>
          </p:nvPr>
        </p:nvSpPr>
        <p:spPr>
          <a:xfrm>
            <a:off x="649136" y="2869205"/>
            <a:ext cx="9576683"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Modifiez les styles du texte du masque</a:t>
            </a:r>
          </a:p>
        </p:txBody>
      </p:sp>
      <p:sp>
        <p:nvSpPr>
          <p:cNvPr id="16" name="Espace réservé du contenu 17"/>
          <p:cNvSpPr>
            <a:spLocks noGrp="1"/>
          </p:cNvSpPr>
          <p:nvPr>
            <p:ph idx="13"/>
          </p:nvPr>
        </p:nvSpPr>
        <p:spPr>
          <a:xfrm>
            <a:off x="649136" y="4635653"/>
            <a:ext cx="9576683"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Modifiez les styles du texte du masque</a:t>
            </a:r>
          </a:p>
        </p:txBody>
      </p:sp>
      <p:sp>
        <p:nvSpPr>
          <p:cNvPr id="23" name="Espace réservé du contenu 17"/>
          <p:cNvSpPr>
            <a:spLocks noGrp="1"/>
          </p:cNvSpPr>
          <p:nvPr>
            <p:ph idx="17"/>
          </p:nvPr>
        </p:nvSpPr>
        <p:spPr>
          <a:xfrm rot="16200000">
            <a:off x="89739" y="1875816"/>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4" name="Espace réservé du contenu 17"/>
          <p:cNvSpPr>
            <a:spLocks noGrp="1"/>
          </p:cNvSpPr>
          <p:nvPr>
            <p:ph idx="18"/>
          </p:nvPr>
        </p:nvSpPr>
        <p:spPr>
          <a:xfrm rot="16200000">
            <a:off x="89739" y="3594916"/>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5" name="Espace réservé du contenu 17"/>
          <p:cNvSpPr>
            <a:spLocks noGrp="1"/>
          </p:cNvSpPr>
          <p:nvPr>
            <p:ph idx="19"/>
          </p:nvPr>
        </p:nvSpPr>
        <p:spPr>
          <a:xfrm rot="16200000">
            <a:off x="89739" y="5196245"/>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6" name="Espace réservé du contenu 17"/>
          <p:cNvSpPr>
            <a:spLocks noGrp="1"/>
          </p:cNvSpPr>
          <p:nvPr>
            <p:ph idx="14" hasCustomPrompt="1"/>
          </p:nvPr>
        </p:nvSpPr>
        <p:spPr>
          <a:xfrm>
            <a:off x="1016294" y="6378324"/>
            <a:ext cx="8782380" cy="656514"/>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2100" b="1" baseline="0">
                <a:solidFill>
                  <a:schemeClr val="tx1"/>
                </a:solidFill>
              </a:defRPr>
            </a:lvl1pPr>
          </a:lstStyle>
          <a:p>
            <a:pPr>
              <a:defRPr/>
            </a:pPr>
            <a:r>
              <a:rPr lang="fr-FR" dirty="0">
                <a:solidFill>
                  <a:srgbClr val="000000"/>
                </a:solidFill>
              </a:rPr>
              <a:t>Conclusion</a:t>
            </a:r>
          </a:p>
        </p:txBody>
      </p:sp>
      <p:sp>
        <p:nvSpPr>
          <p:cNvPr id="17" name="Espace réservé du numéro de diapositive 3"/>
          <p:cNvSpPr>
            <a:spLocks noGrp="1"/>
          </p:cNvSpPr>
          <p:nvPr>
            <p:ph type="sldNum" sz="quarter" idx="20"/>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20"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412925489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_Horizontal">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9" name="Espace réservé du contenu 17"/>
          <p:cNvSpPr>
            <a:spLocks noGrp="1"/>
          </p:cNvSpPr>
          <p:nvPr>
            <p:ph idx="1"/>
          </p:nvPr>
        </p:nvSpPr>
        <p:spPr>
          <a:xfrm>
            <a:off x="2389697" y="1188318"/>
            <a:ext cx="7823704" cy="2928013"/>
          </a:xfrm>
          <a:ln w="19050"/>
        </p:spPr>
        <p:style>
          <a:lnRef idx="2">
            <a:schemeClr val="accent2"/>
          </a:lnRef>
          <a:fillRef idx="1">
            <a:schemeClr val="lt1"/>
          </a:fillRef>
          <a:effectRef idx="0">
            <a:schemeClr val="accent2"/>
          </a:effectRef>
          <a:fontRef idx="none"/>
        </p:style>
        <p:txBody>
          <a:bodyPr vert="horz" wrap="square" lIns="100659" tIns="50330" rIns="100659" bIns="50330" numCol="1" anchor="t" anchorCtr="0" compatLnSpc="1">
            <a:prstTxWarp prst="textNoShape">
              <a:avLst/>
            </a:prstTxWarp>
            <a:noAutofit/>
          </a:bodyPr>
          <a:lstStyle>
            <a:lvl1pPr>
              <a:spcBef>
                <a:spcPts val="1200"/>
              </a:spcBef>
              <a:defRPr lang="fr-FR" smtClean="0">
                <a:solidFill>
                  <a:schemeClr val="tx1"/>
                </a:solidFill>
              </a:defRPr>
            </a:lvl1pPr>
          </a:lstStyle>
          <a:p>
            <a:pPr lvl="0"/>
            <a:r>
              <a:rPr lang="fr-FR">
                <a:solidFill>
                  <a:srgbClr val="000000"/>
                </a:solidFill>
              </a:rPr>
              <a:t>Modifiez les styles du texte du masque</a:t>
            </a:r>
          </a:p>
        </p:txBody>
      </p:sp>
      <p:sp>
        <p:nvSpPr>
          <p:cNvPr id="10" name="Espace réservé du contenu 17"/>
          <p:cNvSpPr>
            <a:spLocks noGrp="1"/>
          </p:cNvSpPr>
          <p:nvPr>
            <p:ph idx="11"/>
          </p:nvPr>
        </p:nvSpPr>
        <p:spPr>
          <a:xfrm>
            <a:off x="2389697" y="4456973"/>
            <a:ext cx="7823704" cy="1779307"/>
          </a:xfrm>
          <a:ln w="19050"/>
        </p:spPr>
        <p:style>
          <a:lnRef idx="2">
            <a:schemeClr val="accent2"/>
          </a:lnRef>
          <a:fillRef idx="1">
            <a:schemeClr val="lt1"/>
          </a:fillRef>
          <a:effectRef idx="0">
            <a:schemeClr val="accent2"/>
          </a:effectRef>
          <a:fontRef idx="none"/>
        </p:style>
        <p:txBody>
          <a:bodyPr vert="horz" wrap="square" lIns="100659" tIns="50330" rIns="100659" bIns="50330" numCol="1" anchor="t" anchorCtr="0" compatLnSpc="1">
            <a:prstTxWarp prst="textNoShape">
              <a:avLst/>
            </a:prstTxWarp>
            <a:noAutofit/>
          </a:bodyPr>
          <a:lstStyle>
            <a:lvl1pPr>
              <a:spcBef>
                <a:spcPts val="1200"/>
              </a:spcBef>
              <a:defRPr lang="fr-FR" smtClean="0">
                <a:solidFill>
                  <a:schemeClr val="tx1"/>
                </a:solidFill>
              </a:defRPr>
            </a:lvl1pPr>
          </a:lstStyle>
          <a:p>
            <a:pPr lvl="0"/>
            <a:r>
              <a:rPr lang="fr-FR">
                <a:solidFill>
                  <a:srgbClr val="000000"/>
                </a:solidFill>
              </a:rPr>
              <a:t>Modifiez les styles du texte du masque</a:t>
            </a:r>
          </a:p>
        </p:txBody>
      </p:sp>
      <p:sp>
        <p:nvSpPr>
          <p:cNvPr id="13" name="Espace réservé du contenu 17"/>
          <p:cNvSpPr>
            <a:spLocks noGrp="1"/>
          </p:cNvSpPr>
          <p:nvPr>
            <p:ph idx="15"/>
          </p:nvPr>
        </p:nvSpPr>
        <p:spPr>
          <a:xfrm>
            <a:off x="275882" y="1773761"/>
            <a:ext cx="1955833" cy="1757125"/>
          </a:xfrm>
          <a:prstGeom prst="homePlate">
            <a:avLst>
              <a:gd name="adj" fmla="val 21041"/>
            </a:avLst>
          </a:prstGeom>
          <a:ln/>
        </p:spPr>
        <p:style>
          <a:lnRef idx="0">
            <a:schemeClr val="accent2"/>
          </a:lnRef>
          <a:fillRef idx="3">
            <a:schemeClr val="accent2"/>
          </a:fillRef>
          <a:effectRef idx="3">
            <a:schemeClr val="accent2"/>
          </a:effectRef>
          <a:fontRef idx="none"/>
        </p:style>
        <p:txBody>
          <a:bodyPr anchor="ctr" anchorCtr="0">
            <a:normAutofit/>
          </a:bodyPr>
          <a:lstStyle>
            <a:lvl1pPr marL="0" indent="0" algn="l">
              <a:buFontTx/>
              <a:buNone/>
              <a:defRPr sz="2100" b="1">
                <a:solidFill>
                  <a:schemeClr val="tx1"/>
                </a:solidFill>
              </a:defRPr>
            </a:lvl1pPr>
          </a:lstStyle>
          <a:p>
            <a:pPr lvl="0">
              <a:defRPr/>
            </a:pPr>
            <a:r>
              <a:rPr lang="fr-FR">
                <a:solidFill>
                  <a:srgbClr val="000000"/>
                </a:solidFill>
              </a:rPr>
              <a:t>Modifiez les styles du texte du masque</a:t>
            </a:r>
          </a:p>
        </p:txBody>
      </p:sp>
      <p:sp>
        <p:nvSpPr>
          <p:cNvPr id="18" name="Espace réservé du contenu 17"/>
          <p:cNvSpPr>
            <a:spLocks noGrp="1"/>
          </p:cNvSpPr>
          <p:nvPr>
            <p:ph idx="14" hasCustomPrompt="1"/>
          </p:nvPr>
        </p:nvSpPr>
        <p:spPr>
          <a:xfrm>
            <a:off x="1016294" y="6378324"/>
            <a:ext cx="8782380" cy="656514"/>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2100" b="1" baseline="0">
                <a:solidFill>
                  <a:schemeClr val="tx1"/>
                </a:solidFill>
              </a:defRPr>
            </a:lvl1pPr>
          </a:lstStyle>
          <a:p>
            <a:pPr>
              <a:defRPr/>
            </a:pPr>
            <a:r>
              <a:rPr lang="fr-FR" dirty="0">
                <a:solidFill>
                  <a:srgbClr val="000000"/>
                </a:solidFill>
              </a:rPr>
              <a:t>Conclusion</a:t>
            </a:r>
          </a:p>
        </p:txBody>
      </p:sp>
      <p:sp>
        <p:nvSpPr>
          <p:cNvPr id="11" name="Espace réservé du contenu 17"/>
          <p:cNvSpPr>
            <a:spLocks noGrp="1"/>
          </p:cNvSpPr>
          <p:nvPr>
            <p:ph idx="16"/>
          </p:nvPr>
        </p:nvSpPr>
        <p:spPr>
          <a:xfrm>
            <a:off x="275882" y="4456972"/>
            <a:ext cx="1955833" cy="1757125"/>
          </a:xfrm>
          <a:prstGeom prst="homePlate">
            <a:avLst>
              <a:gd name="adj" fmla="val 21041"/>
            </a:avLst>
          </a:prstGeom>
          <a:ln/>
        </p:spPr>
        <p:style>
          <a:lnRef idx="0">
            <a:schemeClr val="accent2"/>
          </a:lnRef>
          <a:fillRef idx="3">
            <a:schemeClr val="accent2"/>
          </a:fillRef>
          <a:effectRef idx="3">
            <a:schemeClr val="accent2"/>
          </a:effectRef>
          <a:fontRef idx="none"/>
        </p:style>
        <p:txBody>
          <a:bodyPr anchor="ctr" anchorCtr="0">
            <a:normAutofit/>
          </a:bodyPr>
          <a:lstStyle>
            <a:lvl1pPr marL="0" indent="0" algn="l">
              <a:buFontTx/>
              <a:buNone/>
              <a:defRPr sz="2100" b="1">
                <a:solidFill>
                  <a:schemeClr val="tx1"/>
                </a:solidFill>
              </a:defRPr>
            </a:lvl1pPr>
          </a:lstStyle>
          <a:p>
            <a:pPr lvl="0">
              <a:defRPr/>
            </a:pPr>
            <a:r>
              <a:rPr lang="fr-FR">
                <a:solidFill>
                  <a:srgbClr val="000000"/>
                </a:solidFill>
              </a:rPr>
              <a:t>Modifiez les styles du texte du masque</a:t>
            </a:r>
          </a:p>
        </p:txBody>
      </p:sp>
      <p:sp>
        <p:nvSpPr>
          <p:cNvPr id="12" name="Espace réservé du numéro de diapositive 3"/>
          <p:cNvSpPr>
            <a:spLocks noGrp="1"/>
          </p:cNvSpPr>
          <p:nvPr>
            <p:ph type="sldNum" sz="quarter" idx="17"/>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14"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5144470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Gauche_1_Droite">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4" name="Espace réservé du contenu 17"/>
          <p:cNvSpPr>
            <a:spLocks noGrp="1"/>
          </p:cNvSpPr>
          <p:nvPr>
            <p:ph idx="1"/>
          </p:nvPr>
        </p:nvSpPr>
        <p:spPr>
          <a:xfrm>
            <a:off x="225187" y="1498699"/>
            <a:ext cx="4848881" cy="4050933"/>
          </a:xfr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9" name="Espace réservé du contenu 17"/>
          <p:cNvSpPr>
            <a:spLocks noGrp="1"/>
          </p:cNvSpPr>
          <p:nvPr>
            <p:ph idx="12"/>
          </p:nvPr>
        </p:nvSpPr>
        <p:spPr>
          <a:xfrm>
            <a:off x="225187" y="1128522"/>
            <a:ext cx="4848881" cy="386731"/>
          </a:xfrm>
          <a:ln/>
        </p:spPr>
        <p:style>
          <a:lnRef idx="0">
            <a:schemeClr val="accent2"/>
          </a:lnRef>
          <a:fillRef idx="3">
            <a:schemeClr val="accent2"/>
          </a:fillRef>
          <a:effectRef idx="3">
            <a:schemeClr val="accent2"/>
          </a:effectRef>
          <a:fontRef idx="none"/>
        </p:style>
        <p:txBody>
          <a:bodyPr/>
          <a:lstStyle>
            <a:lvl1pPr marL="0" indent="0" algn="ctr">
              <a:buNone/>
              <a:defRPr sz="1900" b="1">
                <a:solidFill>
                  <a:schemeClr val="tx1"/>
                </a:solidFill>
              </a:defRPr>
            </a:lvl1pPr>
          </a:lstStyle>
          <a:p>
            <a:pPr lvl="0">
              <a:defRPr/>
            </a:pPr>
            <a:r>
              <a:rPr lang="fr-FR">
                <a:solidFill>
                  <a:srgbClr val="000000"/>
                </a:solidFill>
              </a:rPr>
              <a:t>Modifiez les styles du texte du masque</a:t>
            </a:r>
          </a:p>
        </p:txBody>
      </p:sp>
      <p:sp>
        <p:nvSpPr>
          <p:cNvPr id="10" name="Espace réservé du contenu 17"/>
          <p:cNvSpPr>
            <a:spLocks noGrp="1"/>
          </p:cNvSpPr>
          <p:nvPr>
            <p:ph idx="13"/>
          </p:nvPr>
        </p:nvSpPr>
        <p:spPr>
          <a:xfrm>
            <a:off x="5321202" y="1498699"/>
            <a:ext cx="4945608" cy="4050933"/>
          </a:xfr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11" name="Espace réservé du contenu 17"/>
          <p:cNvSpPr>
            <a:spLocks noGrp="1"/>
          </p:cNvSpPr>
          <p:nvPr>
            <p:ph idx="14"/>
          </p:nvPr>
        </p:nvSpPr>
        <p:spPr>
          <a:xfrm>
            <a:off x="5321202" y="1128522"/>
            <a:ext cx="4945608" cy="386731"/>
          </a:xfrm>
          <a:ln/>
        </p:spPr>
        <p:style>
          <a:lnRef idx="0">
            <a:schemeClr val="accent2"/>
          </a:lnRef>
          <a:fillRef idx="3">
            <a:schemeClr val="accent2"/>
          </a:fillRef>
          <a:effectRef idx="3">
            <a:schemeClr val="accent2"/>
          </a:effectRef>
          <a:fontRef idx="none"/>
        </p:style>
        <p:txBody>
          <a:bodyPr/>
          <a:lstStyle>
            <a:lvl1pPr marL="0" indent="0" algn="ctr">
              <a:buNone/>
              <a:defRPr sz="1900" b="1">
                <a:solidFill>
                  <a:schemeClr val="tx1"/>
                </a:solidFill>
              </a:defRPr>
            </a:lvl1pPr>
          </a:lstStyle>
          <a:p>
            <a:pPr lvl="0">
              <a:defRPr/>
            </a:pPr>
            <a:r>
              <a:rPr lang="fr-FR">
                <a:solidFill>
                  <a:srgbClr val="000000"/>
                </a:solidFill>
              </a:rPr>
              <a:t>Modifiez les styles du texte du masque</a:t>
            </a:r>
          </a:p>
        </p:txBody>
      </p:sp>
      <p:sp>
        <p:nvSpPr>
          <p:cNvPr id="13" name="Espace réservé du contenu 17"/>
          <p:cNvSpPr>
            <a:spLocks noGrp="1"/>
          </p:cNvSpPr>
          <p:nvPr>
            <p:ph idx="15" hasCustomPrompt="1"/>
          </p:nvPr>
        </p:nvSpPr>
        <p:spPr>
          <a:xfrm>
            <a:off x="1455372" y="6008134"/>
            <a:ext cx="7731659" cy="820839"/>
          </a:xfrm>
          <a:noFill/>
          <a:ln w="19050">
            <a:solidFill>
              <a:schemeClr val="accent2"/>
            </a:solidFill>
          </a:ln>
          <a:effectLst/>
        </p:spPr>
        <p:txBody>
          <a:bodyPr>
            <a:noAutofit/>
          </a:bodyPr>
          <a:lstStyle>
            <a:lvl1pPr marL="310716" indent="-310716">
              <a:buFont typeface="Wingdings" pitchFamily="2" charset="2"/>
              <a:buChar char=""/>
              <a:defRPr sz="1900" b="1">
                <a:solidFill>
                  <a:schemeClr val="tx1"/>
                </a:solidFill>
              </a:defRPr>
            </a:lvl1pPr>
          </a:lstStyle>
          <a:p>
            <a:pPr>
              <a:defRPr/>
            </a:pPr>
            <a:r>
              <a:rPr lang="fr-FR" dirty="0">
                <a:solidFill>
                  <a:srgbClr val="000000"/>
                </a:solidFill>
              </a:rPr>
              <a:t>Conclusion</a:t>
            </a:r>
          </a:p>
        </p:txBody>
      </p:sp>
      <p:sp>
        <p:nvSpPr>
          <p:cNvPr id="15" name="Espace réservé du contenu 17"/>
          <p:cNvSpPr>
            <a:spLocks noGrp="1"/>
          </p:cNvSpPr>
          <p:nvPr>
            <p:ph idx="16"/>
          </p:nvPr>
        </p:nvSpPr>
        <p:spPr>
          <a:xfrm>
            <a:off x="2105730" y="5676567"/>
            <a:ext cx="987302" cy="217488"/>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18" name="Espace réservé du contenu 17"/>
          <p:cNvSpPr>
            <a:spLocks noGrp="1"/>
          </p:cNvSpPr>
          <p:nvPr>
            <p:ph idx="17"/>
          </p:nvPr>
        </p:nvSpPr>
        <p:spPr>
          <a:xfrm>
            <a:off x="7219753" y="5676567"/>
            <a:ext cx="987302" cy="217488"/>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12" name="Espace réservé du numéro de diapositive 3"/>
          <p:cNvSpPr>
            <a:spLocks noGrp="1"/>
          </p:cNvSpPr>
          <p:nvPr>
            <p:ph type="sldNum" sz="quarter" idx="18"/>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16"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169433888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Haut_2_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14" name="Espace réservé du contenu 17"/>
          <p:cNvSpPr>
            <a:spLocks noGrp="1"/>
          </p:cNvSpPr>
          <p:nvPr>
            <p:ph idx="1" hasCustomPrompt="1"/>
          </p:nvPr>
        </p:nvSpPr>
        <p:spPr>
          <a:xfrm>
            <a:off x="225186" y="1544348"/>
            <a:ext cx="4860619" cy="2220816"/>
          </a:xfrm>
          <a:noFill/>
          <a:ln w="19050">
            <a:solidFill>
              <a:schemeClr val="accent2"/>
            </a:solidFill>
          </a:ln>
          <a:effectLst/>
        </p:spPr>
        <p:txBody>
          <a:bodyPr/>
          <a:lstStyle>
            <a:lvl1pPr marL="0" indent="0">
              <a:buNone/>
              <a:defRPr baseline="0">
                <a:solidFill>
                  <a:schemeClr val="tx1"/>
                </a:solidFill>
              </a:defRPr>
            </a:lvl1pPr>
          </a:lstStyle>
          <a:p>
            <a:pPr>
              <a:defRPr/>
            </a:pPr>
            <a:r>
              <a:rPr lang="fr-FR" dirty="0">
                <a:solidFill>
                  <a:srgbClr val="000000"/>
                </a:solidFill>
              </a:rPr>
              <a:t>Insérez une image ou un graphique</a:t>
            </a:r>
          </a:p>
        </p:txBody>
      </p:sp>
      <p:sp>
        <p:nvSpPr>
          <p:cNvPr id="17" name="Espace réservé du contenu 17"/>
          <p:cNvSpPr>
            <a:spLocks noGrp="1"/>
          </p:cNvSpPr>
          <p:nvPr>
            <p:ph idx="16"/>
          </p:nvPr>
        </p:nvSpPr>
        <p:spPr>
          <a:xfrm>
            <a:off x="2092574" y="3870911"/>
            <a:ext cx="987302" cy="217488"/>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18" name="Espace réservé du contenu 17"/>
          <p:cNvSpPr>
            <a:spLocks noGrp="1"/>
          </p:cNvSpPr>
          <p:nvPr>
            <p:ph idx="17"/>
          </p:nvPr>
        </p:nvSpPr>
        <p:spPr>
          <a:xfrm>
            <a:off x="7269117" y="3870911"/>
            <a:ext cx="987302" cy="217488"/>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19" name="Espace réservé du contenu 17"/>
          <p:cNvSpPr>
            <a:spLocks noGrp="1"/>
          </p:cNvSpPr>
          <p:nvPr>
            <p:ph idx="18"/>
          </p:nvPr>
        </p:nvSpPr>
        <p:spPr>
          <a:xfrm>
            <a:off x="225186" y="4164447"/>
            <a:ext cx="4860619" cy="2448973"/>
          </a:xfr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20" name="Espace réservé du contenu 17"/>
          <p:cNvSpPr>
            <a:spLocks noGrp="1"/>
          </p:cNvSpPr>
          <p:nvPr>
            <p:ph idx="19"/>
          </p:nvPr>
        </p:nvSpPr>
        <p:spPr>
          <a:xfrm>
            <a:off x="5385413" y="4164447"/>
            <a:ext cx="4860619" cy="2448973"/>
          </a:xfr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22" name="Espace réservé du contenu 17"/>
          <p:cNvSpPr>
            <a:spLocks noGrp="1"/>
          </p:cNvSpPr>
          <p:nvPr>
            <p:ph idx="20" hasCustomPrompt="1"/>
          </p:nvPr>
        </p:nvSpPr>
        <p:spPr>
          <a:xfrm>
            <a:off x="1016294" y="6702685"/>
            <a:ext cx="8782380" cy="418288"/>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2100" b="1">
                <a:solidFill>
                  <a:schemeClr val="tx1"/>
                </a:solidFill>
              </a:defRPr>
            </a:lvl1pPr>
          </a:lstStyle>
          <a:p>
            <a:pPr>
              <a:defRPr/>
            </a:pPr>
            <a:r>
              <a:rPr lang="fr-FR" dirty="0">
                <a:solidFill>
                  <a:srgbClr val="000000"/>
                </a:solidFill>
              </a:rPr>
              <a:t>Conclusion</a:t>
            </a:r>
          </a:p>
        </p:txBody>
      </p:sp>
      <p:sp>
        <p:nvSpPr>
          <p:cNvPr id="23" name="Espace réservé du contenu 17"/>
          <p:cNvSpPr>
            <a:spLocks noGrp="1"/>
          </p:cNvSpPr>
          <p:nvPr>
            <p:ph idx="21" hasCustomPrompt="1"/>
          </p:nvPr>
        </p:nvSpPr>
        <p:spPr>
          <a:xfrm>
            <a:off x="5385413" y="1544348"/>
            <a:ext cx="4860619" cy="2220816"/>
          </a:xfrm>
          <a:noFill/>
          <a:ln w="19050">
            <a:solidFill>
              <a:schemeClr val="accent2"/>
            </a:solidFill>
          </a:ln>
          <a:effectLst/>
        </p:spPr>
        <p:txBody>
          <a:bodyPr/>
          <a:lstStyle>
            <a:lvl1pPr marL="0" indent="0">
              <a:buNone/>
              <a:defRPr baseline="0">
                <a:solidFill>
                  <a:schemeClr val="tx1"/>
                </a:solidFill>
              </a:defRPr>
            </a:lvl1pPr>
          </a:lstStyle>
          <a:p>
            <a:pPr>
              <a:defRPr/>
            </a:pPr>
            <a:r>
              <a:rPr lang="fr-FR" dirty="0">
                <a:solidFill>
                  <a:srgbClr val="000000"/>
                </a:solidFill>
              </a:rPr>
              <a:t>Insérez une image ou un graphique</a:t>
            </a:r>
          </a:p>
        </p:txBody>
      </p:sp>
      <p:sp>
        <p:nvSpPr>
          <p:cNvPr id="13" name="Espace réservé du contenu 17"/>
          <p:cNvSpPr>
            <a:spLocks noGrp="1"/>
          </p:cNvSpPr>
          <p:nvPr>
            <p:ph idx="12"/>
          </p:nvPr>
        </p:nvSpPr>
        <p:spPr>
          <a:xfrm>
            <a:off x="225186" y="1157616"/>
            <a:ext cx="4860619" cy="386731"/>
          </a:xfrm>
          <a:ln/>
        </p:spPr>
        <p:style>
          <a:lnRef idx="0">
            <a:schemeClr val="accent2"/>
          </a:lnRef>
          <a:fillRef idx="3">
            <a:schemeClr val="accent2"/>
          </a:fillRef>
          <a:effectRef idx="3">
            <a:schemeClr val="accent2"/>
          </a:effectRef>
          <a:fontRef idx="none"/>
        </p:style>
        <p:txBody>
          <a:bodyPr/>
          <a:lstStyle>
            <a:lvl1pPr marL="0" indent="0" algn="ctr">
              <a:buNone/>
              <a:defRPr sz="1900" b="1">
                <a:solidFill>
                  <a:schemeClr val="tx1"/>
                </a:solidFill>
              </a:defRPr>
            </a:lvl1pPr>
          </a:lstStyle>
          <a:p>
            <a:pPr lvl="0">
              <a:defRPr/>
            </a:pPr>
            <a:r>
              <a:rPr lang="fr-FR">
                <a:solidFill>
                  <a:srgbClr val="000000"/>
                </a:solidFill>
              </a:rPr>
              <a:t>Modifiez les styles du texte du masque</a:t>
            </a:r>
          </a:p>
        </p:txBody>
      </p:sp>
      <p:sp>
        <p:nvSpPr>
          <p:cNvPr id="15" name="Espace réservé du contenu 17"/>
          <p:cNvSpPr>
            <a:spLocks noGrp="1"/>
          </p:cNvSpPr>
          <p:nvPr>
            <p:ph idx="13"/>
          </p:nvPr>
        </p:nvSpPr>
        <p:spPr>
          <a:xfrm>
            <a:off x="5385413" y="1157616"/>
            <a:ext cx="4860619" cy="386731"/>
          </a:xfrm>
          <a:ln/>
        </p:spPr>
        <p:style>
          <a:lnRef idx="0">
            <a:schemeClr val="accent2"/>
          </a:lnRef>
          <a:fillRef idx="3">
            <a:schemeClr val="accent2"/>
          </a:fillRef>
          <a:effectRef idx="3">
            <a:schemeClr val="accent2"/>
          </a:effectRef>
          <a:fontRef idx="none"/>
        </p:style>
        <p:txBody>
          <a:bodyPr/>
          <a:lstStyle>
            <a:lvl1pPr marL="0" indent="0" algn="ctr">
              <a:buNone/>
              <a:defRPr sz="1900" b="1">
                <a:solidFill>
                  <a:schemeClr val="tx1"/>
                </a:solidFill>
              </a:defRPr>
            </a:lvl1pPr>
          </a:lstStyle>
          <a:p>
            <a:pPr lvl="0">
              <a:defRPr/>
            </a:pPr>
            <a:r>
              <a:rPr lang="fr-FR">
                <a:solidFill>
                  <a:srgbClr val="000000"/>
                </a:solidFill>
              </a:rPr>
              <a:t>Modifiez les styles du texte du masque</a:t>
            </a:r>
          </a:p>
        </p:txBody>
      </p:sp>
      <p:sp>
        <p:nvSpPr>
          <p:cNvPr id="16" name="Espace réservé du numéro de diapositive 3"/>
          <p:cNvSpPr>
            <a:spLocks noGrp="1"/>
          </p:cNvSpPr>
          <p:nvPr>
            <p:ph type="sldNum" sz="quarter" idx="14"/>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21"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48449817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Gauche_2_Droite">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16" name="Espace réservé du contenu 17"/>
          <p:cNvSpPr>
            <a:spLocks noGrp="1"/>
          </p:cNvSpPr>
          <p:nvPr>
            <p:ph idx="1"/>
          </p:nvPr>
        </p:nvSpPr>
        <p:spPr>
          <a:xfrm>
            <a:off x="346417" y="1584684"/>
            <a:ext cx="4647369" cy="1103518"/>
          </a:xfrm>
          <a:noFill/>
          <a:ln w="19050">
            <a:solidFill>
              <a:schemeClr val="accent2"/>
            </a:solidFill>
          </a:ln>
          <a:effectLst/>
        </p:spPr>
        <p:txBody>
          <a:bodyPr>
            <a:noAutofit/>
          </a:bodyPr>
          <a:lstStyle>
            <a:lvl1pPr>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17" name="Espace réservé du contenu 17"/>
          <p:cNvSpPr>
            <a:spLocks noGrp="1"/>
          </p:cNvSpPr>
          <p:nvPr>
            <p:ph idx="11"/>
          </p:nvPr>
        </p:nvSpPr>
        <p:spPr>
          <a:xfrm>
            <a:off x="341733" y="1214509"/>
            <a:ext cx="4652034"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Modifiez les styles du texte du masque</a:t>
            </a:r>
          </a:p>
        </p:txBody>
      </p:sp>
      <p:sp>
        <p:nvSpPr>
          <p:cNvPr id="18" name="Espace réservé du contenu 17"/>
          <p:cNvSpPr>
            <a:spLocks noGrp="1"/>
          </p:cNvSpPr>
          <p:nvPr>
            <p:ph idx="14" hasCustomPrompt="1"/>
          </p:nvPr>
        </p:nvSpPr>
        <p:spPr>
          <a:xfrm>
            <a:off x="1016294" y="6464310"/>
            <a:ext cx="8782380" cy="656514"/>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1900" b="1" baseline="0">
                <a:solidFill>
                  <a:schemeClr val="tx1"/>
                </a:solidFill>
              </a:defRPr>
            </a:lvl1pPr>
          </a:lstStyle>
          <a:p>
            <a:pPr>
              <a:defRPr/>
            </a:pPr>
            <a:r>
              <a:rPr lang="fr-FR" dirty="0">
                <a:solidFill>
                  <a:srgbClr val="000000"/>
                </a:solidFill>
              </a:rPr>
              <a:t>Conclusion</a:t>
            </a:r>
          </a:p>
        </p:txBody>
      </p:sp>
      <p:sp>
        <p:nvSpPr>
          <p:cNvPr id="19" name="Espace réservé du contenu 17"/>
          <p:cNvSpPr>
            <a:spLocks noGrp="1"/>
          </p:cNvSpPr>
          <p:nvPr>
            <p:ph idx="15"/>
          </p:nvPr>
        </p:nvSpPr>
        <p:spPr>
          <a:xfrm>
            <a:off x="346417" y="3384180"/>
            <a:ext cx="4647369" cy="1103518"/>
          </a:xfrm>
          <a:noFill/>
          <a:ln w="19050">
            <a:solidFill>
              <a:schemeClr val="accent2"/>
            </a:solidFill>
          </a:ln>
          <a:effectLst/>
        </p:spPr>
        <p:txBody>
          <a:bodyPr>
            <a:noAutofit/>
          </a:bodyPr>
          <a:lstStyle>
            <a:lvl1pPr>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20" name="Espace réservé du contenu 17"/>
          <p:cNvSpPr>
            <a:spLocks noGrp="1"/>
          </p:cNvSpPr>
          <p:nvPr>
            <p:ph idx="16"/>
          </p:nvPr>
        </p:nvSpPr>
        <p:spPr>
          <a:xfrm>
            <a:off x="341733" y="5167122"/>
            <a:ext cx="4647369" cy="1103518"/>
          </a:xfrm>
          <a:noFill/>
          <a:ln w="19050">
            <a:solidFill>
              <a:schemeClr val="accent2"/>
            </a:solidFill>
          </a:ln>
          <a:effectLst/>
        </p:spPr>
        <p:txBody>
          <a:bodyPr>
            <a:noAutofit/>
          </a:bodyPr>
          <a:lstStyle>
            <a:lvl1pPr>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21" name="Espace réservé du contenu 17"/>
          <p:cNvSpPr>
            <a:spLocks noGrp="1"/>
          </p:cNvSpPr>
          <p:nvPr>
            <p:ph idx="12"/>
          </p:nvPr>
        </p:nvSpPr>
        <p:spPr>
          <a:xfrm>
            <a:off x="341733" y="3000408"/>
            <a:ext cx="4652034"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Modifiez les styles du texte du masque</a:t>
            </a:r>
          </a:p>
        </p:txBody>
      </p:sp>
      <p:sp>
        <p:nvSpPr>
          <p:cNvPr id="22" name="Espace réservé du contenu 17"/>
          <p:cNvSpPr>
            <a:spLocks noGrp="1"/>
          </p:cNvSpPr>
          <p:nvPr>
            <p:ph idx="13"/>
          </p:nvPr>
        </p:nvSpPr>
        <p:spPr>
          <a:xfrm>
            <a:off x="337049" y="4786306"/>
            <a:ext cx="4652034"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Modifiez les styles du texte du masque</a:t>
            </a:r>
          </a:p>
        </p:txBody>
      </p:sp>
      <p:sp>
        <p:nvSpPr>
          <p:cNvPr id="23" name="Espace réservé du contenu 17"/>
          <p:cNvSpPr>
            <a:spLocks noGrp="1"/>
          </p:cNvSpPr>
          <p:nvPr>
            <p:ph idx="17"/>
          </p:nvPr>
        </p:nvSpPr>
        <p:spPr>
          <a:xfrm rot="16200000">
            <a:off x="4947193" y="1904478"/>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4" name="Espace réservé du contenu 17"/>
          <p:cNvSpPr>
            <a:spLocks noGrp="1"/>
          </p:cNvSpPr>
          <p:nvPr>
            <p:ph idx="18"/>
          </p:nvPr>
        </p:nvSpPr>
        <p:spPr>
          <a:xfrm rot="16200000">
            <a:off x="4947193" y="3564692"/>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5" name="Espace réservé du contenu 17"/>
          <p:cNvSpPr>
            <a:spLocks noGrp="1"/>
          </p:cNvSpPr>
          <p:nvPr>
            <p:ph idx="19"/>
          </p:nvPr>
        </p:nvSpPr>
        <p:spPr>
          <a:xfrm rot="16200000">
            <a:off x="4947193" y="5224907"/>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30" name="Espace réservé du contenu 17"/>
          <p:cNvSpPr>
            <a:spLocks noGrp="1"/>
          </p:cNvSpPr>
          <p:nvPr>
            <p:ph idx="21" hasCustomPrompt="1"/>
          </p:nvPr>
        </p:nvSpPr>
        <p:spPr>
          <a:xfrm>
            <a:off x="5612152" y="1214509"/>
            <a:ext cx="4601248" cy="2463722"/>
          </a:xfrm>
          <a:noFill/>
          <a:ln w="19050">
            <a:solidFill>
              <a:schemeClr val="accent2"/>
            </a:solidFill>
          </a:ln>
          <a:effectLst/>
        </p:spPr>
        <p:txBody>
          <a:bodyPr/>
          <a:lstStyle>
            <a:lvl1pPr marL="0" indent="0">
              <a:buNone/>
              <a:defRPr baseline="0">
                <a:solidFill>
                  <a:schemeClr val="tx1"/>
                </a:solidFill>
              </a:defRPr>
            </a:lvl1pPr>
          </a:lstStyle>
          <a:p>
            <a:pPr>
              <a:defRPr/>
            </a:pPr>
            <a:r>
              <a:rPr lang="fr-FR" dirty="0">
                <a:solidFill>
                  <a:srgbClr val="000000"/>
                </a:solidFill>
              </a:rPr>
              <a:t>Insérez une image ou un graphique</a:t>
            </a:r>
          </a:p>
        </p:txBody>
      </p:sp>
      <p:sp>
        <p:nvSpPr>
          <p:cNvPr id="31" name="Espace réservé du contenu 17"/>
          <p:cNvSpPr>
            <a:spLocks noGrp="1"/>
          </p:cNvSpPr>
          <p:nvPr>
            <p:ph idx="22" hasCustomPrompt="1"/>
          </p:nvPr>
        </p:nvSpPr>
        <p:spPr>
          <a:xfrm>
            <a:off x="5612152" y="3850575"/>
            <a:ext cx="4601248" cy="2463722"/>
          </a:xfrm>
          <a:noFill/>
          <a:ln w="19050">
            <a:solidFill>
              <a:schemeClr val="accent2"/>
            </a:solidFill>
          </a:ln>
          <a:effectLst/>
        </p:spPr>
        <p:txBody>
          <a:bodyPr/>
          <a:lstStyle>
            <a:lvl1pPr marL="0" indent="0">
              <a:buNone/>
              <a:defRPr baseline="0">
                <a:solidFill>
                  <a:schemeClr val="tx1"/>
                </a:solidFill>
              </a:defRPr>
            </a:lvl1pPr>
          </a:lstStyle>
          <a:p>
            <a:pPr>
              <a:defRPr/>
            </a:pPr>
            <a:r>
              <a:rPr lang="fr-FR" dirty="0">
                <a:solidFill>
                  <a:srgbClr val="000000"/>
                </a:solidFill>
              </a:rPr>
              <a:t>Insérez une image ou un graphique</a:t>
            </a:r>
          </a:p>
        </p:txBody>
      </p:sp>
      <p:sp>
        <p:nvSpPr>
          <p:cNvPr id="26" name="Espace réservé du numéro de diapositive 3"/>
          <p:cNvSpPr>
            <a:spLocks noGrp="1"/>
          </p:cNvSpPr>
          <p:nvPr>
            <p:ph type="sldNum" sz="quarter" idx="23"/>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27"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54129127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Une_Question_Une_Réponse">
    <p:spTree>
      <p:nvGrpSpPr>
        <p:cNvPr id="1" name=""/>
        <p:cNvGrpSpPr/>
        <p:nvPr/>
      </p:nvGrpSpPr>
      <p:grpSpPr>
        <a:xfrm>
          <a:off x="0" y="0"/>
          <a:ext cx="0" cy="0"/>
          <a:chOff x="0" y="0"/>
          <a:chExt cx="0" cy="0"/>
        </a:xfrm>
      </p:grpSpPr>
      <p:sp>
        <p:nvSpPr>
          <p:cNvPr id="12" name="Espace réservé du contenu 17"/>
          <p:cNvSpPr>
            <a:spLocks noGrp="1"/>
          </p:cNvSpPr>
          <p:nvPr>
            <p:ph idx="19"/>
          </p:nvPr>
        </p:nvSpPr>
        <p:spPr>
          <a:xfrm>
            <a:off x="2417255" y="2015387"/>
            <a:ext cx="7795176" cy="4362937"/>
          </a:xfrm>
          <a:prstGeom prst="roundRect">
            <a:avLst/>
          </a:prstGeo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2" name="Titre_Secafi"/>
          <p:cNvSpPr>
            <a:spLocks noGrp="1"/>
          </p:cNvSpPr>
          <p:nvPr>
            <p:ph type="title" hasCustomPrompt="1"/>
          </p:nvPr>
        </p:nvSpPr>
        <p:spPr/>
        <p:txBody>
          <a:bodyPr/>
          <a:lstStyle>
            <a:lvl1pPr>
              <a:defRPr>
                <a:solidFill>
                  <a:schemeClr val="tx1"/>
                </a:solidFill>
              </a:defRPr>
            </a:lvl1pPr>
          </a:lstStyle>
          <a:p>
            <a:r>
              <a:rPr lang="fr-FR" dirty="0"/>
              <a:t>Une question, une réponse</a:t>
            </a:r>
          </a:p>
        </p:txBody>
      </p:sp>
      <p:sp>
        <p:nvSpPr>
          <p:cNvPr id="8" name="Espace réservé du contenu 17"/>
          <p:cNvSpPr>
            <a:spLocks noGrp="1"/>
          </p:cNvSpPr>
          <p:nvPr>
            <p:ph idx="17" hasCustomPrompt="1"/>
          </p:nvPr>
        </p:nvSpPr>
        <p:spPr>
          <a:xfrm rot="16200000">
            <a:off x="8974" y="2632195"/>
            <a:ext cx="3767214" cy="3129317"/>
          </a:xfrm>
          <a:prstGeom prst="flowChartMerge">
            <a:avLst/>
          </a:prstGeom>
          <a:ln/>
        </p:spPr>
        <p:style>
          <a:lnRef idx="0">
            <a:schemeClr val="accent2"/>
          </a:lnRef>
          <a:fillRef idx="3">
            <a:schemeClr val="accent2"/>
          </a:fillRef>
          <a:effectRef idx="3">
            <a:schemeClr val="accent2"/>
          </a:effectRef>
          <a:fontRef idx="none"/>
        </p:style>
        <p:txBody>
          <a:bodyPr vert="vert" lIns="37480" tIns="37480" rIns="37480" bIns="37480" anchor="ctr" anchorCtr="1">
            <a:normAutofit/>
          </a:bodyPr>
          <a:lstStyle>
            <a:lvl1pPr marL="0" indent="0">
              <a:buNone/>
              <a:defRPr sz="2900" baseline="0">
                <a:solidFill>
                  <a:schemeClr val="tx1"/>
                </a:solidFill>
              </a:defRPr>
            </a:lvl1pPr>
          </a:lstStyle>
          <a:p>
            <a:pPr>
              <a:defRPr/>
            </a:pPr>
            <a:r>
              <a:rPr lang="fr-FR" sz="2900" dirty="0">
                <a:solidFill>
                  <a:srgbClr val="000000"/>
                </a:solidFill>
              </a:rPr>
              <a:t>Oui/Non</a:t>
            </a:r>
          </a:p>
        </p:txBody>
      </p:sp>
      <p:sp>
        <p:nvSpPr>
          <p:cNvPr id="10" name="Espace réservé du contenu 17"/>
          <p:cNvSpPr>
            <a:spLocks noGrp="1"/>
          </p:cNvSpPr>
          <p:nvPr>
            <p:ph idx="14" hasCustomPrompt="1"/>
          </p:nvPr>
        </p:nvSpPr>
        <p:spPr>
          <a:xfrm>
            <a:off x="1016294" y="6492966"/>
            <a:ext cx="8782380" cy="541871"/>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1900" b="1" baseline="0">
                <a:solidFill>
                  <a:schemeClr val="tx1"/>
                </a:solidFill>
              </a:defRPr>
            </a:lvl1pPr>
          </a:lstStyle>
          <a:p>
            <a:pPr>
              <a:defRPr/>
            </a:pPr>
            <a:r>
              <a:rPr lang="fr-FR" dirty="0">
                <a:solidFill>
                  <a:srgbClr val="000000"/>
                </a:solidFill>
              </a:rPr>
              <a:t>Conclusion</a:t>
            </a:r>
          </a:p>
        </p:txBody>
      </p:sp>
      <p:sp>
        <p:nvSpPr>
          <p:cNvPr id="13" name="Espace réservé du contenu 17"/>
          <p:cNvSpPr>
            <a:spLocks noGrp="1"/>
          </p:cNvSpPr>
          <p:nvPr>
            <p:ph idx="20" hasCustomPrompt="1"/>
          </p:nvPr>
        </p:nvSpPr>
        <p:spPr>
          <a:xfrm>
            <a:off x="949149" y="1310319"/>
            <a:ext cx="8782380" cy="541871"/>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1900" b="1" baseline="0">
                <a:solidFill>
                  <a:schemeClr val="tx1"/>
                </a:solidFill>
              </a:defRPr>
            </a:lvl1pPr>
          </a:lstStyle>
          <a:p>
            <a:pPr>
              <a:defRPr/>
            </a:pPr>
            <a:r>
              <a:rPr lang="fr-FR" dirty="0">
                <a:solidFill>
                  <a:srgbClr val="000000"/>
                </a:solidFill>
              </a:rPr>
              <a:t>Question</a:t>
            </a:r>
          </a:p>
        </p:txBody>
      </p:sp>
      <p:sp>
        <p:nvSpPr>
          <p:cNvPr id="9" name="Espace réservé du numéro de diapositive 3"/>
          <p:cNvSpPr>
            <a:spLocks noGrp="1"/>
          </p:cNvSpPr>
          <p:nvPr>
            <p:ph type="sldNum" sz="quarter" idx="21"/>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11"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428879817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Matrice">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18" name="Espace réservé du contenu 17"/>
          <p:cNvSpPr>
            <a:spLocks noGrp="1"/>
          </p:cNvSpPr>
          <p:nvPr userDrawn="1">
            <p:ph idx="11"/>
          </p:nvPr>
        </p:nvSpPr>
        <p:spPr>
          <a:xfrm>
            <a:off x="3293003" y="1533866"/>
            <a:ext cx="3888461" cy="1522853"/>
          </a:xfrm>
          <a:noFill/>
          <a:ln w="19050">
            <a:solidFill>
              <a:schemeClr val="accent2"/>
            </a:solidFill>
          </a:ln>
          <a:effectLst/>
        </p:spPr>
        <p:txBody>
          <a:bodyPr>
            <a:noAutofit/>
          </a:bodyPr>
          <a:lstStyle>
            <a:lvl1pPr algn="l">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19" name="Espace réservé du contenu 17"/>
          <p:cNvSpPr>
            <a:spLocks noGrp="1"/>
          </p:cNvSpPr>
          <p:nvPr userDrawn="1">
            <p:ph idx="12" hasCustomPrompt="1"/>
          </p:nvPr>
        </p:nvSpPr>
        <p:spPr>
          <a:xfrm>
            <a:off x="3291051" y="1147136"/>
            <a:ext cx="3892365" cy="386730"/>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a:defRPr/>
            </a:pPr>
            <a:r>
              <a:rPr lang="fr-FR" dirty="0">
                <a:solidFill>
                  <a:srgbClr val="000000"/>
                </a:solidFill>
              </a:rPr>
              <a:t>Cliquez pour le titre</a:t>
            </a:r>
          </a:p>
        </p:txBody>
      </p:sp>
      <p:sp>
        <p:nvSpPr>
          <p:cNvPr id="20" name="Espace réservé du contenu 17"/>
          <p:cNvSpPr>
            <a:spLocks noGrp="1"/>
          </p:cNvSpPr>
          <p:nvPr userDrawn="1">
            <p:ph idx="17"/>
          </p:nvPr>
        </p:nvSpPr>
        <p:spPr>
          <a:xfrm rot="16200000">
            <a:off x="2901624" y="3963173"/>
            <a:ext cx="800134"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2" name="Espace réservé du contenu 17"/>
          <p:cNvSpPr>
            <a:spLocks noGrp="1"/>
          </p:cNvSpPr>
          <p:nvPr>
            <p:ph idx="18"/>
          </p:nvPr>
        </p:nvSpPr>
        <p:spPr>
          <a:xfrm>
            <a:off x="3293003" y="5552694"/>
            <a:ext cx="3888461" cy="1549182"/>
          </a:xfrm>
          <a:noFill/>
          <a:ln w="19050">
            <a:solidFill>
              <a:schemeClr val="accent2"/>
            </a:solidFill>
          </a:ln>
          <a:effectLst/>
        </p:spPr>
        <p:txBody>
          <a:bodyPr>
            <a:noAutofit/>
          </a:bodyPr>
          <a:lstStyle>
            <a:lvl1pPr algn="l">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23" name="Espace réservé du contenu 17"/>
          <p:cNvSpPr>
            <a:spLocks noGrp="1"/>
          </p:cNvSpPr>
          <p:nvPr>
            <p:ph idx="19" hasCustomPrompt="1"/>
          </p:nvPr>
        </p:nvSpPr>
        <p:spPr>
          <a:xfrm>
            <a:off x="3291051" y="5165964"/>
            <a:ext cx="3892365" cy="386730"/>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a:defRPr/>
            </a:pPr>
            <a:r>
              <a:rPr lang="fr-FR" dirty="0">
                <a:solidFill>
                  <a:srgbClr val="000000"/>
                </a:solidFill>
              </a:rPr>
              <a:t>Cliquez pour le titre</a:t>
            </a:r>
          </a:p>
        </p:txBody>
      </p:sp>
      <p:sp>
        <p:nvSpPr>
          <p:cNvPr id="24" name="Espace réservé du contenu 17"/>
          <p:cNvSpPr>
            <a:spLocks noGrp="1"/>
          </p:cNvSpPr>
          <p:nvPr>
            <p:ph idx="20"/>
          </p:nvPr>
        </p:nvSpPr>
        <p:spPr>
          <a:xfrm>
            <a:off x="7307135" y="3155592"/>
            <a:ext cx="2947286" cy="2189778"/>
          </a:xfrm>
          <a:noFill/>
          <a:ln w="19050">
            <a:solidFill>
              <a:schemeClr val="accent2"/>
            </a:solidFill>
          </a:ln>
          <a:effectLst/>
        </p:spPr>
        <p:txBody>
          <a:bodyPr>
            <a:noAutofit/>
          </a:bodyPr>
          <a:lstStyle>
            <a:lvl1pPr algn="l">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25" name="Espace réservé du contenu 17"/>
          <p:cNvSpPr>
            <a:spLocks noGrp="1"/>
          </p:cNvSpPr>
          <p:nvPr>
            <p:ph idx="21" hasCustomPrompt="1"/>
          </p:nvPr>
        </p:nvSpPr>
        <p:spPr>
          <a:xfrm>
            <a:off x="7302450" y="2785417"/>
            <a:ext cx="2950245" cy="386730"/>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a:defRPr/>
            </a:pPr>
            <a:r>
              <a:rPr lang="fr-FR" dirty="0">
                <a:solidFill>
                  <a:srgbClr val="000000"/>
                </a:solidFill>
              </a:rPr>
              <a:t>Cliquez pour le titre</a:t>
            </a:r>
          </a:p>
        </p:txBody>
      </p:sp>
      <p:sp>
        <p:nvSpPr>
          <p:cNvPr id="26" name="Espace réservé du contenu 17"/>
          <p:cNvSpPr>
            <a:spLocks noGrp="1"/>
          </p:cNvSpPr>
          <p:nvPr>
            <p:ph idx="22"/>
          </p:nvPr>
        </p:nvSpPr>
        <p:spPr>
          <a:xfrm>
            <a:off x="194348" y="3155593"/>
            <a:ext cx="2947286" cy="2189778"/>
          </a:xfrm>
          <a:noFill/>
          <a:ln w="19050">
            <a:solidFill>
              <a:schemeClr val="accent2"/>
            </a:solidFill>
          </a:ln>
          <a:effectLst/>
        </p:spPr>
        <p:txBody>
          <a:bodyPr>
            <a:noAutofit/>
          </a:bodyPr>
          <a:lstStyle>
            <a:lvl1pPr algn="l">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27" name="Espace réservé du contenu 17"/>
          <p:cNvSpPr>
            <a:spLocks noGrp="1"/>
          </p:cNvSpPr>
          <p:nvPr>
            <p:ph idx="23" hasCustomPrompt="1"/>
          </p:nvPr>
        </p:nvSpPr>
        <p:spPr>
          <a:xfrm>
            <a:off x="189664" y="2785417"/>
            <a:ext cx="2950245" cy="386730"/>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a:defRPr/>
            </a:pPr>
            <a:r>
              <a:rPr lang="fr-FR" dirty="0">
                <a:solidFill>
                  <a:srgbClr val="000000"/>
                </a:solidFill>
              </a:rPr>
              <a:t>Cliquez pour le titre</a:t>
            </a:r>
          </a:p>
        </p:txBody>
      </p:sp>
      <p:sp>
        <p:nvSpPr>
          <p:cNvPr id="28" name="Espace réservé du contenu 17"/>
          <p:cNvSpPr>
            <a:spLocks noGrp="1"/>
          </p:cNvSpPr>
          <p:nvPr>
            <p:ph idx="24"/>
          </p:nvPr>
        </p:nvSpPr>
        <p:spPr>
          <a:xfrm rot="5400000">
            <a:off x="6739265" y="3883161"/>
            <a:ext cx="800134"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9" name="Espace réservé du contenu 17"/>
          <p:cNvSpPr>
            <a:spLocks noGrp="1"/>
          </p:cNvSpPr>
          <p:nvPr>
            <p:ph idx="25"/>
          </p:nvPr>
        </p:nvSpPr>
        <p:spPr>
          <a:xfrm>
            <a:off x="4842946" y="3056719"/>
            <a:ext cx="788575" cy="324806"/>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30" name="Espace réservé du contenu 17"/>
          <p:cNvSpPr>
            <a:spLocks noGrp="1"/>
          </p:cNvSpPr>
          <p:nvPr>
            <p:ph idx="26"/>
          </p:nvPr>
        </p:nvSpPr>
        <p:spPr>
          <a:xfrm rot="10800000">
            <a:off x="4842947" y="4841157"/>
            <a:ext cx="788575" cy="324806"/>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31" name="Espace réservé du contenu 17"/>
          <p:cNvSpPr>
            <a:spLocks noGrp="1"/>
          </p:cNvSpPr>
          <p:nvPr>
            <p:ph idx="27" hasCustomPrompt="1"/>
          </p:nvPr>
        </p:nvSpPr>
        <p:spPr>
          <a:xfrm>
            <a:off x="4109384" y="3643151"/>
            <a:ext cx="2255698" cy="800134"/>
          </a:xfrm>
          <a:prstGeom prst="roundRect">
            <a:avLst/>
          </a:prstGeom>
          <a:ln/>
        </p:spPr>
        <p:style>
          <a:lnRef idx="0">
            <a:schemeClr val="accent2"/>
          </a:lnRef>
          <a:fillRef idx="3">
            <a:schemeClr val="accent2"/>
          </a:fillRef>
          <a:effectRef idx="3">
            <a:schemeClr val="accent2"/>
          </a:effectRef>
          <a:fontRef idx="none"/>
        </p:style>
        <p:txBody>
          <a:bodyPr anchor="ctr" anchorCtr="1">
            <a:normAutofit/>
          </a:bodyPr>
          <a:lstStyle>
            <a:lvl1pPr marL="0" indent="0" algn="ctr">
              <a:buNone/>
              <a:defRPr sz="1700" b="1" baseline="0">
                <a:solidFill>
                  <a:schemeClr val="tx1"/>
                </a:solidFill>
              </a:defRPr>
            </a:lvl1pPr>
          </a:lstStyle>
          <a:p>
            <a:pPr>
              <a:defRPr/>
            </a:pPr>
            <a:r>
              <a:rPr lang="fr-FR" dirty="0">
                <a:solidFill>
                  <a:srgbClr val="000000"/>
                </a:solidFill>
              </a:rPr>
              <a:t>Cliquez pour la cible</a:t>
            </a:r>
          </a:p>
        </p:txBody>
      </p:sp>
      <p:sp>
        <p:nvSpPr>
          <p:cNvPr id="17" name="Espace réservé du numéro de diapositive 3"/>
          <p:cNvSpPr>
            <a:spLocks noGrp="1"/>
          </p:cNvSpPr>
          <p:nvPr>
            <p:ph type="sldNum" sz="quarter" idx="14"/>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21"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157973240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cxnSp>
        <p:nvCxnSpPr>
          <p:cNvPr id="14" name="Connecteur droit 13"/>
          <p:cNvCxnSpPr/>
          <p:nvPr userDrawn="1"/>
        </p:nvCxnSpPr>
        <p:spPr bwMode="auto">
          <a:xfrm>
            <a:off x="484361" y="7349807"/>
            <a:ext cx="8640000" cy="3291"/>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6" name="Picture 4"/>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7106" b="2139"/>
          <a:stretch/>
        </p:blipFill>
        <p:spPr bwMode="auto">
          <a:xfrm>
            <a:off x="-7620" y="4425968"/>
            <a:ext cx="3247287" cy="3150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8" name="Groupe 17"/>
          <p:cNvGrpSpPr/>
          <p:nvPr userDrawn="1"/>
        </p:nvGrpSpPr>
        <p:grpSpPr>
          <a:xfrm flipH="1">
            <a:off x="8784034" y="7140194"/>
            <a:ext cx="335299" cy="421071"/>
            <a:chOff x="422275" y="838200"/>
            <a:chExt cx="332435" cy="370213"/>
          </a:xfrm>
          <a:solidFill>
            <a:srgbClr val="80003B"/>
          </a:solidFill>
        </p:grpSpPr>
        <p:sp>
          <p:nvSpPr>
            <p:cNvPr id="19"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500" b="1" i="1" dirty="0">
                <a:solidFill>
                  <a:srgbClr val="FFFFFF"/>
                </a:solidFill>
                <a:latin typeface="Arial" pitchFamily="34" charset="0"/>
              </a:endParaRPr>
            </a:p>
          </p:txBody>
        </p:sp>
        <p:cxnSp>
          <p:nvCxnSpPr>
            <p:cNvPr id="20" name="Connecteur droit 19"/>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1" name="Connecteur droit 20"/>
            <p:cNvCxnSpPr/>
            <p:nvPr userDrawn="1"/>
          </p:nvCxnSpPr>
          <p:spPr bwMode="auto">
            <a:xfrm flipV="1">
              <a:off x="621506" y="838201"/>
              <a:ext cx="133204" cy="370212"/>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sp>
        <p:nvSpPr>
          <p:cNvPr id="112656" name="Rectangle 16"/>
          <p:cNvSpPr>
            <a:spLocks noGrp="1" noChangeArrowheads="1"/>
          </p:cNvSpPr>
          <p:nvPr>
            <p:ph type="ctrTitle" sz="quarter" hasCustomPrompt="1"/>
          </p:nvPr>
        </p:nvSpPr>
        <p:spPr>
          <a:xfrm>
            <a:off x="2513724" y="3017709"/>
            <a:ext cx="7435095" cy="750602"/>
          </a:xfrm>
        </p:spPr>
        <p:txBody>
          <a:bodyPr lIns="100672" tIns="50337" rIns="100672" bIns="50337" anchor="t"/>
          <a:lstStyle>
            <a:lvl1pPr algn="ctr">
              <a:defRPr sz="4200" b="0" spc="208" baseline="0">
                <a:solidFill>
                  <a:schemeClr val="accent4"/>
                </a:solidFill>
                <a:effectLst/>
                <a:latin typeface="+mj-lt"/>
              </a:defRPr>
            </a:lvl1pPr>
          </a:lstStyle>
          <a:p>
            <a:pPr lvl="0"/>
            <a:r>
              <a:rPr lang="fr-FR" noProof="0" dirty="0"/>
              <a:t>[CLIENT]</a:t>
            </a:r>
          </a:p>
        </p:txBody>
      </p:sp>
      <p:sp>
        <p:nvSpPr>
          <p:cNvPr id="15" name="Text Box 3"/>
          <p:cNvSpPr txBox="1">
            <a:spLocks noChangeArrowheads="1"/>
          </p:cNvSpPr>
          <p:nvPr userDrawn="1"/>
        </p:nvSpPr>
        <p:spPr bwMode="auto">
          <a:xfrm>
            <a:off x="9115360" y="7171149"/>
            <a:ext cx="1590739" cy="357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fr-FR" sz="1400" b="1" dirty="0">
                <a:solidFill>
                  <a:srgbClr val="004070"/>
                </a:solidFill>
                <a:latin typeface="Segoe UI"/>
                <a:ea typeface="Times New Roman"/>
              </a:rPr>
              <a:t>www.secafi.com</a:t>
            </a:r>
            <a:endParaRPr lang="fr-FR" sz="1050" dirty="0">
              <a:latin typeface="Times New Roman"/>
              <a:ea typeface="Times New Roman"/>
            </a:endParaRPr>
          </a:p>
        </p:txBody>
      </p:sp>
      <p:sp>
        <p:nvSpPr>
          <p:cNvPr id="17" name="Text Box 3"/>
          <p:cNvSpPr txBox="1">
            <a:spLocks noChangeArrowheads="1"/>
          </p:cNvSpPr>
          <p:nvPr userDrawn="1"/>
        </p:nvSpPr>
        <p:spPr bwMode="auto">
          <a:xfrm>
            <a:off x="1829927" y="7101843"/>
            <a:ext cx="6976830"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ctr" anchorCtr="0" upright="1">
            <a:noAutofit/>
          </a:bodyPr>
          <a:lstStyle/>
          <a:p>
            <a:pPr>
              <a:spcAft>
                <a:spcPts val="0"/>
              </a:spcAft>
            </a:pPr>
            <a:r>
              <a:rPr lang="fr-FR" sz="1050" b="1" dirty="0">
                <a:solidFill>
                  <a:srgbClr val="004070"/>
                </a:solidFill>
                <a:latin typeface="Segoe UI"/>
                <a:ea typeface="Times New Roman"/>
              </a:rPr>
              <a:t>BORDEAUX </a:t>
            </a:r>
            <a:r>
              <a:rPr lang="fr-FR" sz="1000" b="1" baseline="10000" dirty="0">
                <a:solidFill>
                  <a:srgbClr val="B10057"/>
                </a:solidFill>
                <a:latin typeface="Segoe UI Semilight"/>
                <a:ea typeface="Times New Roman"/>
                <a:cs typeface="Segoe UI Semilight"/>
              </a:rPr>
              <a:t>► </a:t>
            </a:r>
            <a:r>
              <a:rPr lang="fr-FR" sz="1050" b="1" dirty="0">
                <a:solidFill>
                  <a:srgbClr val="004070"/>
                </a:solidFill>
                <a:latin typeface="Segoe UI"/>
                <a:ea typeface="Times New Roman"/>
              </a:rPr>
              <a:t>LILLE </a:t>
            </a:r>
            <a:r>
              <a:rPr lang="fr-FR" sz="1000" b="1" baseline="10000" dirty="0">
                <a:solidFill>
                  <a:srgbClr val="B10057"/>
                </a:solidFill>
                <a:latin typeface="Segoe UI Semilight"/>
                <a:ea typeface="Times New Roman"/>
                <a:cs typeface="Segoe UI Semilight"/>
              </a:rPr>
              <a:t>► </a:t>
            </a:r>
            <a:r>
              <a:rPr lang="fr-FR" sz="1050" b="1" dirty="0">
                <a:solidFill>
                  <a:srgbClr val="004070"/>
                </a:solidFill>
                <a:latin typeface="Segoe UI"/>
                <a:ea typeface="Times New Roman"/>
              </a:rPr>
              <a:t>LYON </a:t>
            </a:r>
            <a:r>
              <a:rPr lang="fr-FR" sz="1000" b="1" baseline="10000" dirty="0">
                <a:solidFill>
                  <a:srgbClr val="B10057"/>
                </a:solidFill>
                <a:latin typeface="Segoe UI Semilight"/>
                <a:ea typeface="Times New Roman"/>
                <a:cs typeface="Segoe UI Semilight"/>
              </a:rPr>
              <a:t>► </a:t>
            </a:r>
            <a:r>
              <a:rPr lang="fr-FR" sz="1050" b="1" dirty="0">
                <a:solidFill>
                  <a:srgbClr val="004070"/>
                </a:solidFill>
                <a:latin typeface="Segoe UI"/>
                <a:ea typeface="Times New Roman"/>
              </a:rPr>
              <a:t>MARSEILLE </a:t>
            </a:r>
            <a:r>
              <a:rPr lang="fr-FR" sz="1000" b="1" baseline="10000" dirty="0">
                <a:solidFill>
                  <a:srgbClr val="B10057"/>
                </a:solidFill>
                <a:latin typeface="Segoe UI Semilight"/>
                <a:ea typeface="Times New Roman"/>
                <a:cs typeface="Segoe UI Semilight"/>
              </a:rPr>
              <a:t>► </a:t>
            </a:r>
            <a:r>
              <a:rPr lang="fr-FR" sz="1050" b="1" dirty="0">
                <a:solidFill>
                  <a:srgbClr val="004070"/>
                </a:solidFill>
                <a:latin typeface="Segoe UI"/>
                <a:ea typeface="Times New Roman"/>
              </a:rPr>
              <a:t>METZ </a:t>
            </a:r>
            <a:r>
              <a:rPr lang="fr-FR" sz="1000" b="1" baseline="10000" dirty="0">
                <a:solidFill>
                  <a:srgbClr val="B10057"/>
                </a:solidFill>
                <a:latin typeface="Segoe UI Semilight"/>
                <a:ea typeface="Times New Roman"/>
                <a:cs typeface="Segoe UI Semilight"/>
              </a:rPr>
              <a:t>► </a:t>
            </a:r>
            <a:r>
              <a:rPr lang="fr-FR" sz="1050" b="1" dirty="0">
                <a:solidFill>
                  <a:srgbClr val="004070"/>
                </a:solidFill>
                <a:latin typeface="Segoe UI"/>
                <a:ea typeface="Times New Roman"/>
              </a:rPr>
              <a:t>MONTPELLIER </a:t>
            </a:r>
            <a:r>
              <a:rPr lang="fr-FR" sz="1000" b="1" baseline="10000" dirty="0">
                <a:solidFill>
                  <a:srgbClr val="B10057"/>
                </a:solidFill>
                <a:latin typeface="Segoe UI Semilight"/>
                <a:ea typeface="Times New Roman"/>
                <a:cs typeface="Segoe UI Semilight"/>
              </a:rPr>
              <a:t>► </a:t>
            </a:r>
            <a:r>
              <a:rPr lang="fr-FR" sz="1050" b="1" dirty="0">
                <a:solidFill>
                  <a:srgbClr val="004070"/>
                </a:solidFill>
                <a:latin typeface="Segoe UI"/>
                <a:ea typeface="Times New Roman"/>
              </a:rPr>
              <a:t>NANTES </a:t>
            </a:r>
            <a:r>
              <a:rPr lang="fr-FR" sz="1000" b="1" baseline="10000" dirty="0">
                <a:solidFill>
                  <a:srgbClr val="B10057"/>
                </a:solidFill>
                <a:latin typeface="Segoe UI Semilight"/>
                <a:ea typeface="Times New Roman"/>
                <a:cs typeface="Segoe UI Semilight"/>
              </a:rPr>
              <a:t>► </a:t>
            </a:r>
            <a:r>
              <a:rPr lang="fr-FR" sz="1050" b="1" dirty="0">
                <a:solidFill>
                  <a:srgbClr val="004070"/>
                </a:solidFill>
                <a:latin typeface="Segoe UI"/>
                <a:ea typeface="Times New Roman"/>
              </a:rPr>
              <a:t>PARIS </a:t>
            </a:r>
            <a:r>
              <a:rPr lang="fr-FR" sz="1000" b="1" baseline="10000" dirty="0">
                <a:solidFill>
                  <a:srgbClr val="B10057"/>
                </a:solidFill>
                <a:latin typeface="Segoe UI Semilight"/>
                <a:ea typeface="Times New Roman"/>
                <a:cs typeface="Segoe UI Semilight"/>
              </a:rPr>
              <a:t>► </a:t>
            </a:r>
            <a:r>
              <a:rPr lang="fr-FR" sz="1050" b="1" dirty="0">
                <a:solidFill>
                  <a:srgbClr val="004070"/>
                </a:solidFill>
                <a:latin typeface="Segoe UI"/>
                <a:ea typeface="Times New Roman"/>
              </a:rPr>
              <a:t>TOULOUSE </a:t>
            </a:r>
            <a:endParaRPr lang="fr-FR" sz="1100" dirty="0">
              <a:solidFill>
                <a:srgbClr val="004070"/>
              </a:solidFill>
              <a:latin typeface="Times New Roman"/>
              <a:ea typeface="Times New Roman"/>
            </a:endParaRPr>
          </a:p>
        </p:txBody>
      </p:sp>
      <p:sp>
        <p:nvSpPr>
          <p:cNvPr id="22" name="Espace réservé du texte 5"/>
          <p:cNvSpPr>
            <a:spLocks noGrp="1"/>
          </p:cNvSpPr>
          <p:nvPr>
            <p:ph type="body" sz="quarter" idx="12" hasCustomPrompt="1"/>
          </p:nvPr>
        </p:nvSpPr>
        <p:spPr>
          <a:xfrm>
            <a:off x="2541765" y="3958861"/>
            <a:ext cx="7379013" cy="1368518"/>
          </a:xfrm>
        </p:spPr>
        <p:txBody>
          <a:bodyPr/>
          <a:lstStyle>
            <a:lvl1pPr marL="0" indent="0" algn="ctr">
              <a:buNone/>
              <a:defRPr sz="2800" b="0" i="0" baseline="0">
                <a:solidFill>
                  <a:schemeClr val="accent6"/>
                </a:solidFill>
              </a:defRPr>
            </a:lvl1pPr>
          </a:lstStyle>
          <a:p>
            <a:pPr lvl="0"/>
            <a:r>
              <a:rPr lang="fr-FR" dirty="0"/>
              <a:t>[Mission, Date]</a:t>
            </a:r>
          </a:p>
        </p:txBody>
      </p:sp>
      <p:pic>
        <p:nvPicPr>
          <p:cNvPr id="13" name="Imag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t="7239"/>
          <a:stretch/>
        </p:blipFill>
        <p:spPr>
          <a:xfrm>
            <a:off x="-12036" y="0"/>
            <a:ext cx="10703287" cy="1600200"/>
          </a:xfrm>
          <a:prstGeom prst="rect">
            <a:avLst/>
          </a:prstGeom>
        </p:spPr>
      </p:pic>
      <p:sp>
        <p:nvSpPr>
          <p:cNvPr id="16" name="Adressage"/>
          <p:cNvSpPr txBox="1">
            <a:spLocks noChangeArrowheads="1"/>
          </p:cNvSpPr>
          <p:nvPr userDrawn="1"/>
        </p:nvSpPr>
        <p:spPr bwMode="auto">
          <a:xfrm>
            <a:off x="-32902" y="4882876"/>
            <a:ext cx="2330450"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lnSpc>
                <a:spcPct val="130000"/>
              </a:lnSpc>
              <a:spcBef>
                <a:spcPts val="1800"/>
              </a:spcBef>
              <a:spcAft>
                <a:spcPts val="0"/>
              </a:spcAft>
              <a:defRPr/>
            </a:pPr>
            <a:r>
              <a:rPr lang="fr-FR" sz="800" b="1" dirty="0">
                <a:solidFill>
                  <a:srgbClr val="FFFFFF"/>
                </a:solidFill>
                <a:latin typeface="Segoe UI"/>
                <a:ea typeface="Times New Roman"/>
                <a:cs typeface="Times New Roman"/>
              </a:rPr>
              <a:t>SECAFI</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Société d’expertise comptable inscrite </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au Tableau de l’Ordre de la région Lorraine</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Cabinet agréé par le Ministère du Travail,</a:t>
            </a:r>
            <a:endParaRPr lang="fr-FR" sz="1100" dirty="0">
              <a:latin typeface="Book Antiqua"/>
              <a:ea typeface="Times New Roman"/>
              <a:cs typeface="Times New Roman"/>
            </a:endParaRPr>
          </a:p>
          <a:p>
            <a:pPr algn="just">
              <a:lnSpc>
                <a:spcPct val="130000"/>
              </a:lnSpc>
              <a:spcAft>
                <a:spcPts val="0"/>
              </a:spcAft>
              <a:defRPr/>
            </a:pPr>
            <a:r>
              <a:rPr lang="fr-FR" sz="800" dirty="0">
                <a:solidFill>
                  <a:srgbClr val="FFFFFF"/>
                </a:solidFill>
                <a:latin typeface="Segoe UI"/>
                <a:ea typeface="Times New Roman"/>
                <a:cs typeface="Times New Roman"/>
              </a:rPr>
              <a:t>habilité IPRP et membre de la FIRPS</a:t>
            </a:r>
            <a:endParaRPr lang="fr-FR" sz="1100" dirty="0">
              <a:latin typeface="Book Antiqua"/>
              <a:ea typeface="Times New Roman"/>
              <a:cs typeface="Times New Roman"/>
            </a:endParaRPr>
          </a:p>
          <a:p>
            <a:pPr>
              <a:spcAft>
                <a:spcPts val="0"/>
              </a:spcAft>
              <a:defRPr/>
            </a:pPr>
            <a:endParaRPr lang="fr-FR" sz="1000" b="1" dirty="0">
              <a:solidFill>
                <a:srgbClr val="FFFFFF"/>
              </a:solidFill>
              <a:latin typeface="Segoe UI"/>
              <a:ea typeface="Times New Roman"/>
              <a:cs typeface="Arial"/>
            </a:endParaRPr>
          </a:p>
          <a:p>
            <a:pPr>
              <a:spcAft>
                <a:spcPts val="0"/>
              </a:spcAft>
              <a:defRPr/>
            </a:pPr>
            <a:r>
              <a:rPr lang="fr-FR" sz="800" dirty="0">
                <a:solidFill>
                  <a:srgbClr val="FFFFFF"/>
                </a:solidFill>
                <a:latin typeface="Segoe UI"/>
                <a:ea typeface="Times New Roman"/>
                <a:cs typeface="Arial"/>
              </a:rPr>
              <a:t>Direction régionale Est</a:t>
            </a:r>
            <a:r>
              <a:rPr lang="fr-FR" sz="1000" b="1" dirty="0">
                <a:solidFill>
                  <a:srgbClr val="FFFFFF"/>
                </a:solidFill>
                <a:latin typeface="Segoe UI"/>
                <a:ea typeface="Times New Roman"/>
                <a:cs typeface="Arial"/>
              </a:rPr>
              <a:t/>
            </a:r>
            <a:br>
              <a:rPr lang="fr-FR" sz="1000" b="1" dirty="0">
                <a:solidFill>
                  <a:srgbClr val="FFFFFF"/>
                </a:solidFill>
                <a:latin typeface="Segoe UI"/>
                <a:ea typeface="Times New Roman"/>
                <a:cs typeface="Arial"/>
              </a:rPr>
            </a:br>
            <a:r>
              <a:rPr lang="fr-FR" sz="800" dirty="0">
                <a:solidFill>
                  <a:srgbClr val="FFFFFF"/>
                </a:solidFill>
                <a:latin typeface="Segoe UI"/>
                <a:ea typeface="Times New Roman"/>
                <a:cs typeface="Calibri"/>
              </a:rPr>
              <a:t>8, rue Lafayette – BP 70028</a:t>
            </a:r>
            <a:br>
              <a:rPr lang="fr-FR" sz="800" dirty="0">
                <a:solidFill>
                  <a:srgbClr val="FFFFFF"/>
                </a:solidFill>
                <a:latin typeface="Segoe UI"/>
                <a:ea typeface="Times New Roman"/>
                <a:cs typeface="Calibri"/>
              </a:rPr>
            </a:br>
            <a:r>
              <a:rPr lang="fr-FR" sz="800" dirty="0">
                <a:solidFill>
                  <a:srgbClr val="FFFFFF"/>
                </a:solidFill>
                <a:latin typeface="Segoe UI"/>
                <a:ea typeface="Times New Roman"/>
                <a:cs typeface="Calibri"/>
              </a:rPr>
              <a:t>57003 Metz cedex 01</a:t>
            </a:r>
            <a:br>
              <a:rPr lang="fr-FR" sz="800" dirty="0">
                <a:solidFill>
                  <a:srgbClr val="FFFFFF"/>
                </a:solidFill>
                <a:latin typeface="Segoe UI"/>
                <a:ea typeface="Times New Roman"/>
                <a:cs typeface="Calibri"/>
              </a:rPr>
            </a:br>
            <a:r>
              <a:rPr lang="fr-FR" sz="800" dirty="0">
                <a:solidFill>
                  <a:srgbClr val="FFFFFF"/>
                </a:solidFill>
                <a:latin typeface="Segoe UI"/>
                <a:ea typeface="Times New Roman"/>
                <a:cs typeface="Calibri"/>
              </a:rPr>
              <a:t>Tél 03 87 56 20 00</a:t>
            </a:r>
            <a:endParaRPr lang="fr-FR" sz="1100" dirty="0">
              <a:latin typeface="Book Antiqua"/>
              <a:ea typeface="Times New Roman"/>
              <a:cs typeface="Times New Roman"/>
            </a:endParaRPr>
          </a:p>
          <a:p>
            <a:pPr>
              <a:spcAft>
                <a:spcPts val="0"/>
              </a:spcAft>
              <a:defRPr/>
            </a:pPr>
            <a:r>
              <a:rPr lang="fr-FR" sz="1100" dirty="0">
                <a:latin typeface="Book Antiqua"/>
                <a:ea typeface="Times New Roman"/>
                <a:cs typeface="Times New Roman"/>
              </a:rPr>
              <a:t> </a:t>
            </a:r>
          </a:p>
          <a:p>
            <a:pPr>
              <a:lnSpc>
                <a:spcPct val="130000"/>
              </a:lnSpc>
              <a:spcAft>
                <a:spcPts val="0"/>
              </a:spcAft>
              <a:defRPr/>
            </a:pPr>
            <a:r>
              <a:rPr lang="fr-FR" sz="600" b="1" dirty="0">
                <a:solidFill>
                  <a:srgbClr val="FFFFFF"/>
                </a:solidFill>
                <a:latin typeface="Segoe UI"/>
                <a:ea typeface="Times New Roman"/>
                <a:cs typeface="Calibri"/>
              </a:rPr>
              <a:t>SAS au capital de 3 931 382,50 €</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312 938 483 RCS Paris</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Numéro d’identification intracommunautaire </a:t>
            </a:r>
            <a:endParaRPr lang="fr-FR" sz="1100" dirty="0">
              <a:latin typeface="Book Antiqua"/>
              <a:ea typeface="Times New Roman"/>
              <a:cs typeface="Times New Roman"/>
            </a:endParaRPr>
          </a:p>
          <a:p>
            <a:pPr>
              <a:lnSpc>
                <a:spcPct val="130000"/>
              </a:lnSpc>
              <a:spcAft>
                <a:spcPts val="0"/>
              </a:spcAft>
              <a:defRPr/>
            </a:pPr>
            <a:r>
              <a:rPr lang="fr-FR" sz="600" b="1" dirty="0">
                <a:solidFill>
                  <a:srgbClr val="FFFFFF"/>
                </a:solidFill>
                <a:latin typeface="Segoe UI"/>
                <a:ea typeface="Times New Roman"/>
                <a:cs typeface="Calibri"/>
              </a:rPr>
              <a:t>FR 88 312 938 483</a:t>
            </a:r>
            <a:endParaRPr lang="fr-FR" sz="1100" dirty="0">
              <a:latin typeface="Book Antiqua"/>
              <a:ea typeface="Times New Roman"/>
              <a:cs typeface="Times New Roman"/>
            </a:endParaRPr>
          </a:p>
        </p:txBody>
      </p:sp>
    </p:spTree>
    <p:extLst>
      <p:ext uri="{BB962C8B-B14F-4D97-AF65-F5344CB8AC3E}">
        <p14:creationId xmlns:p14="http://schemas.microsoft.com/office/powerpoint/2010/main" val="49061397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_Secafi"/>
          <p:cNvSpPr>
            <a:spLocks noGrp="1"/>
          </p:cNvSpPr>
          <p:nvPr>
            <p:ph type="title" hasCustomPrompt="1"/>
          </p:nvPr>
        </p:nvSpPr>
        <p:spPr/>
        <p:txBody>
          <a:bodyPr/>
          <a:lstStyle>
            <a:lvl1pPr algn="r">
              <a:defRPr/>
            </a:lvl1pPr>
          </a:lstStyle>
          <a:p>
            <a:r>
              <a:rPr lang="fr-FR" dirty="0"/>
              <a:t>Sommaire</a:t>
            </a:r>
          </a:p>
        </p:txBody>
      </p:sp>
      <p:sp>
        <p:nvSpPr>
          <p:cNvPr id="3" name="Espace réservé du numéro de diapositive 2"/>
          <p:cNvSpPr>
            <a:spLocks noGrp="1"/>
          </p:cNvSpPr>
          <p:nvPr>
            <p:ph type="sldNum" sz="quarter" idx="10"/>
          </p:nvPr>
        </p:nvSpPr>
        <p:spPr/>
        <p:txBody>
          <a:bodyPr/>
          <a:lstStyle/>
          <a:p>
            <a:r>
              <a:rPr lang="fr-FR" altLang="fr-FR" dirty="0">
                <a:solidFill>
                  <a:srgbClr val="80003B"/>
                </a:solidFill>
              </a:rPr>
              <a:t> </a:t>
            </a:r>
            <a:fld id="{FE988771-A24C-4750-87EC-DE93CBB4921F}" type="slidenum">
              <a:rPr lang="fr-FR" altLang="fr-FR" smtClean="0">
                <a:solidFill>
                  <a:srgbClr val="80003B"/>
                </a:solidFill>
              </a:rPr>
              <a:pPr/>
              <a:t>‹N°›</a:t>
            </a:fld>
            <a:endParaRPr lang="fr-FR" altLang="fr-FR" dirty="0">
              <a:solidFill>
                <a:srgbClr val="80003B"/>
              </a:solidFill>
            </a:endParaRPr>
          </a:p>
        </p:txBody>
      </p:sp>
      <p:sp>
        <p:nvSpPr>
          <p:cNvPr id="5"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422994899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re_Partie">
    <p:spTree>
      <p:nvGrpSpPr>
        <p:cNvPr id="1" name=""/>
        <p:cNvGrpSpPr/>
        <p:nvPr/>
      </p:nvGrpSpPr>
      <p:grpSpPr>
        <a:xfrm>
          <a:off x="0" y="0"/>
          <a:ext cx="0" cy="0"/>
          <a:chOff x="0" y="0"/>
          <a:chExt cx="0" cy="0"/>
        </a:xfrm>
      </p:grpSpPr>
      <p:sp>
        <p:nvSpPr>
          <p:cNvPr id="3" name="Rectangle 2"/>
          <p:cNvSpPr/>
          <p:nvPr userDrawn="1"/>
        </p:nvSpPr>
        <p:spPr bwMode="auto">
          <a:xfrm>
            <a:off x="0" y="757050"/>
            <a:ext cx="10545669" cy="812443"/>
          </a:xfrm>
          <a:prstGeom prst="rect">
            <a:avLst/>
          </a:prstGeom>
          <a:solidFill>
            <a:schemeClr val="bg1"/>
          </a:solidFill>
          <a:ln>
            <a:noFill/>
            <a:headEnd/>
            <a:tailEnd/>
          </a:ln>
        </p:spPr>
        <p:style>
          <a:lnRef idx="2">
            <a:schemeClr val="accent2"/>
          </a:lnRef>
          <a:fillRef idx="1">
            <a:schemeClr val="lt1"/>
          </a:fillRef>
          <a:effectRef idx="0">
            <a:schemeClr val="accent2"/>
          </a:effectRef>
          <a:fontRef idx="minor">
            <a:schemeClr val="dk1"/>
          </a:fontRef>
        </p:style>
        <p:txBody>
          <a:bodyPr lIns="87510" tIns="43755" rIns="87510" bIns="43755" rtlCol="0" anchor="ctr"/>
          <a:lstStyle/>
          <a:p>
            <a:pPr algn="ctr" defTabSz="869345" eaLnBrk="0" hangingPunct="0">
              <a:lnSpc>
                <a:spcPct val="90000"/>
              </a:lnSpc>
            </a:pPr>
            <a:endParaRPr lang="fr-FR" sz="1500" b="1" i="1" dirty="0">
              <a:solidFill>
                <a:srgbClr val="FFFFFF"/>
              </a:solidFill>
              <a:latin typeface="Arial" pitchFamily="34" charset="0"/>
            </a:endParaRPr>
          </a:p>
        </p:txBody>
      </p:sp>
      <p:sp>
        <p:nvSpPr>
          <p:cNvPr id="5" name="Espace réservé du texte 4"/>
          <p:cNvSpPr>
            <a:spLocks noGrp="1"/>
          </p:cNvSpPr>
          <p:nvPr>
            <p:ph type="body" sz="quarter" idx="11" hasCustomPrompt="1"/>
          </p:nvPr>
        </p:nvSpPr>
        <p:spPr>
          <a:xfrm>
            <a:off x="1654340" y="2200760"/>
            <a:ext cx="7384721" cy="1648774"/>
          </a:xfrm>
          <a:noFill/>
        </p:spPr>
        <p:txBody>
          <a:bodyPr anchor="b">
            <a:normAutofit/>
          </a:bodyPr>
          <a:lstStyle>
            <a:lvl1pPr marL="0" indent="0" algn="ctr">
              <a:buClr>
                <a:schemeClr val="accent6"/>
              </a:buClr>
              <a:buSzPct val="120000"/>
              <a:buFont typeface="Arial" pitchFamily="34" charset="0"/>
              <a:buNone/>
              <a:defRPr sz="3000" b="0">
                <a:solidFill>
                  <a:schemeClr val="accent4"/>
                </a:solidFill>
                <a:effectLst/>
                <a:latin typeface="+mj-lt"/>
                <a:cs typeface="Segoe UI Semilight" pitchFamily="34" charset="0"/>
              </a:defRPr>
            </a:lvl1pPr>
          </a:lstStyle>
          <a:p>
            <a:pPr lvl="0"/>
            <a:r>
              <a:rPr lang="fr-FR" dirty="0"/>
              <a:t>TITRE PARTIE</a:t>
            </a:r>
          </a:p>
        </p:txBody>
      </p:sp>
      <p:grpSp>
        <p:nvGrpSpPr>
          <p:cNvPr id="7" name="Groupe 6"/>
          <p:cNvGrpSpPr/>
          <p:nvPr userDrawn="1"/>
        </p:nvGrpSpPr>
        <p:grpSpPr>
          <a:xfrm>
            <a:off x="1267760" y="3582402"/>
            <a:ext cx="392288" cy="455963"/>
            <a:chOff x="422275" y="838200"/>
            <a:chExt cx="332435" cy="314325"/>
          </a:xfrm>
          <a:solidFill>
            <a:srgbClr val="80003B"/>
          </a:solidFill>
        </p:grpSpPr>
        <p:sp>
          <p:nvSpPr>
            <p:cNvPr id="8"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500" b="1" i="1" dirty="0">
                <a:solidFill>
                  <a:srgbClr val="FFFFFF"/>
                </a:solidFill>
                <a:latin typeface="Arial" pitchFamily="34" charset="0"/>
              </a:endParaRPr>
            </a:p>
          </p:txBody>
        </p:sp>
        <p:cxnSp>
          <p:nvCxnSpPr>
            <p:cNvPr id="9" name="Connecteur droit 8"/>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 name="Connecteur droit 9"/>
            <p:cNvCxnSpPr/>
            <p:nvPr userDrawn="1"/>
          </p:nvCxnSpPr>
          <p:spPr bwMode="auto">
            <a:xfrm flipV="1">
              <a:off x="621506" y="838200"/>
              <a:ext cx="133204" cy="314325"/>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cxnSp>
        <p:nvCxnSpPr>
          <p:cNvPr id="11" name="Connecteur droit 10"/>
          <p:cNvCxnSpPr/>
          <p:nvPr userDrawn="1"/>
        </p:nvCxnSpPr>
        <p:spPr bwMode="auto">
          <a:xfrm>
            <a:off x="1286359" y="3849533"/>
            <a:ext cx="9022736"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4" name="Espace réservé du numéro de diapositive 3"/>
          <p:cNvSpPr>
            <a:spLocks noGrp="1"/>
          </p:cNvSpPr>
          <p:nvPr>
            <p:ph type="sldNum" sz="quarter" idx="14"/>
          </p:nvPr>
        </p:nvSpPr>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12"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pic>
        <p:nvPicPr>
          <p:cNvPr id="13" name="Picture 2" descr="C:\Users\beckerg\AppData\Local\Microsoft\Windows\Temporary Internet Files\Content.Outlook\M7LQVC6V\FRISE SECAFI verticale (4).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020" y="1582866"/>
            <a:ext cx="1152000" cy="4537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519832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re_Sous_Partie">
    <p:spTree>
      <p:nvGrpSpPr>
        <p:cNvPr id="1" name=""/>
        <p:cNvGrpSpPr/>
        <p:nvPr/>
      </p:nvGrpSpPr>
      <p:grpSpPr>
        <a:xfrm>
          <a:off x="0" y="0"/>
          <a:ext cx="0" cy="0"/>
          <a:chOff x="0" y="0"/>
          <a:chExt cx="0" cy="0"/>
        </a:xfrm>
      </p:grpSpPr>
      <p:sp>
        <p:nvSpPr>
          <p:cNvPr id="3" name="Rectangle 2"/>
          <p:cNvSpPr/>
          <p:nvPr userDrawn="1"/>
        </p:nvSpPr>
        <p:spPr bwMode="auto">
          <a:xfrm>
            <a:off x="0" y="757050"/>
            <a:ext cx="10545669" cy="812443"/>
          </a:xfrm>
          <a:prstGeom prst="rect">
            <a:avLst/>
          </a:prstGeom>
          <a:solidFill>
            <a:schemeClr val="bg1"/>
          </a:solidFill>
          <a:ln>
            <a:noFill/>
            <a:headEnd/>
            <a:tailEnd/>
          </a:ln>
        </p:spPr>
        <p:style>
          <a:lnRef idx="2">
            <a:schemeClr val="accent2"/>
          </a:lnRef>
          <a:fillRef idx="1">
            <a:schemeClr val="lt1"/>
          </a:fillRef>
          <a:effectRef idx="0">
            <a:schemeClr val="accent2"/>
          </a:effectRef>
          <a:fontRef idx="minor">
            <a:schemeClr val="dk1"/>
          </a:fontRef>
        </p:style>
        <p:txBody>
          <a:bodyPr lIns="87510" tIns="43755" rIns="87510" bIns="43755" rtlCol="0" anchor="ctr"/>
          <a:lstStyle/>
          <a:p>
            <a:pPr algn="ctr" defTabSz="869345" eaLnBrk="0" hangingPunct="0">
              <a:lnSpc>
                <a:spcPct val="90000"/>
              </a:lnSpc>
            </a:pPr>
            <a:endParaRPr lang="fr-FR" sz="1500" b="1" i="1" dirty="0">
              <a:solidFill>
                <a:srgbClr val="FFFFFF"/>
              </a:solidFill>
              <a:latin typeface="Arial" pitchFamily="34" charset="0"/>
            </a:endParaRPr>
          </a:p>
        </p:txBody>
      </p:sp>
      <p:sp>
        <p:nvSpPr>
          <p:cNvPr id="5" name="Espace réservé du texte 4"/>
          <p:cNvSpPr>
            <a:spLocks noGrp="1"/>
          </p:cNvSpPr>
          <p:nvPr>
            <p:ph type="body" sz="quarter" idx="11" hasCustomPrompt="1"/>
          </p:nvPr>
        </p:nvSpPr>
        <p:spPr>
          <a:xfrm>
            <a:off x="1654340" y="2200760"/>
            <a:ext cx="7384721" cy="1648774"/>
          </a:xfrm>
          <a:noFill/>
        </p:spPr>
        <p:txBody>
          <a:bodyPr anchor="b">
            <a:normAutofit/>
          </a:bodyPr>
          <a:lstStyle>
            <a:lvl1pPr marL="0" marR="0" indent="0" algn="ctr" defTabSz="1054452" rtl="0" eaLnBrk="1" fontAlgn="base" latinLnBrk="0" hangingPunct="1">
              <a:lnSpc>
                <a:spcPct val="100000"/>
              </a:lnSpc>
              <a:spcBef>
                <a:spcPts val="2000"/>
              </a:spcBef>
              <a:spcAft>
                <a:spcPct val="0"/>
              </a:spcAft>
              <a:buClr>
                <a:schemeClr val="accent6"/>
              </a:buClr>
              <a:buSzPct val="120000"/>
              <a:buFont typeface="Arial" pitchFamily="34" charset="0"/>
              <a:buNone/>
              <a:tabLst/>
              <a:defRPr sz="3000" b="0" baseline="0">
                <a:solidFill>
                  <a:schemeClr val="accent4"/>
                </a:solidFill>
                <a:effectLst/>
                <a:latin typeface="+mj-lt"/>
                <a:cs typeface="Segoe UI Semilight" pitchFamily="34" charset="0"/>
              </a:defRPr>
            </a:lvl1pPr>
          </a:lstStyle>
          <a:p>
            <a:pPr marL="0" marR="0" lvl="0" indent="0" algn="ctr" defTabSz="1054452" rtl="0" eaLnBrk="1" fontAlgn="base" latinLnBrk="0" hangingPunct="1">
              <a:lnSpc>
                <a:spcPct val="100000"/>
              </a:lnSpc>
              <a:spcBef>
                <a:spcPts val="2000"/>
              </a:spcBef>
              <a:spcAft>
                <a:spcPct val="0"/>
              </a:spcAft>
              <a:buClr>
                <a:schemeClr val="accent6"/>
              </a:buClr>
              <a:buSzPct val="120000"/>
              <a:buFont typeface="Arial" pitchFamily="34" charset="0"/>
              <a:buNone/>
              <a:tabLst/>
              <a:defRPr/>
            </a:pPr>
            <a:r>
              <a:rPr lang="fr-FR" dirty="0"/>
              <a:t>Rappel du TITRE PARTIE </a:t>
            </a:r>
          </a:p>
        </p:txBody>
      </p:sp>
      <p:grpSp>
        <p:nvGrpSpPr>
          <p:cNvPr id="7" name="Groupe 6"/>
          <p:cNvGrpSpPr/>
          <p:nvPr userDrawn="1"/>
        </p:nvGrpSpPr>
        <p:grpSpPr>
          <a:xfrm>
            <a:off x="1267760" y="3582402"/>
            <a:ext cx="392288" cy="455963"/>
            <a:chOff x="422275" y="838200"/>
            <a:chExt cx="332435" cy="314325"/>
          </a:xfrm>
          <a:solidFill>
            <a:srgbClr val="80003B"/>
          </a:solidFill>
        </p:grpSpPr>
        <p:sp>
          <p:nvSpPr>
            <p:cNvPr id="8"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200" b="1" i="1" dirty="0">
                <a:solidFill>
                  <a:srgbClr val="FFFFFF"/>
                </a:solidFill>
                <a:latin typeface="Arial" pitchFamily="34" charset="0"/>
              </a:endParaRPr>
            </a:p>
          </p:txBody>
        </p:sp>
        <p:cxnSp>
          <p:nvCxnSpPr>
            <p:cNvPr id="9" name="Connecteur droit 8"/>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 name="Connecteur droit 9"/>
            <p:cNvCxnSpPr/>
            <p:nvPr userDrawn="1"/>
          </p:nvCxnSpPr>
          <p:spPr bwMode="auto">
            <a:xfrm flipV="1">
              <a:off x="621506" y="838200"/>
              <a:ext cx="133204" cy="314325"/>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cxnSp>
        <p:nvCxnSpPr>
          <p:cNvPr id="11" name="Connecteur droit 10"/>
          <p:cNvCxnSpPr/>
          <p:nvPr userDrawn="1"/>
        </p:nvCxnSpPr>
        <p:spPr bwMode="auto">
          <a:xfrm>
            <a:off x="1286359" y="3849533"/>
            <a:ext cx="9022736"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6" name="Espace réservé du texte 5"/>
          <p:cNvSpPr>
            <a:spLocks noGrp="1"/>
          </p:cNvSpPr>
          <p:nvPr>
            <p:ph type="body" sz="quarter" idx="12" hasCustomPrompt="1"/>
          </p:nvPr>
        </p:nvSpPr>
        <p:spPr>
          <a:xfrm>
            <a:off x="1657194" y="3849532"/>
            <a:ext cx="7379013" cy="1128522"/>
          </a:xfrm>
        </p:spPr>
        <p:txBody>
          <a:bodyPr anchor="ctr"/>
          <a:lstStyle>
            <a:lvl1pPr marL="0" indent="0" algn="ctr">
              <a:buNone/>
              <a:defRPr sz="2000" b="0" i="0">
                <a:solidFill>
                  <a:schemeClr val="accent4"/>
                </a:solidFill>
              </a:defRPr>
            </a:lvl1pPr>
          </a:lstStyle>
          <a:p>
            <a:pPr lvl="0"/>
            <a:r>
              <a:rPr lang="fr-FR" dirty="0"/>
              <a:t>TITRE SOUS-PARTIE</a:t>
            </a:r>
          </a:p>
        </p:txBody>
      </p:sp>
      <p:sp>
        <p:nvSpPr>
          <p:cNvPr id="4" name="Espace réservé du numéro de diapositive 3"/>
          <p:cNvSpPr>
            <a:spLocks noGrp="1"/>
          </p:cNvSpPr>
          <p:nvPr>
            <p:ph type="sldNum" sz="quarter" idx="14"/>
          </p:nvPr>
        </p:nvSpPr>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12"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192058853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1"/>
          </p:nvPr>
        </p:nvSpPr>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7" name="Rectangle 22"/>
          <p:cNvSpPr>
            <a:spLocks noGrp="1" noChangeArrowheads="1"/>
          </p:cNvSpPr>
          <p:nvPr>
            <p:ph idx="1"/>
          </p:nvPr>
        </p:nvSpPr>
        <p:spPr bwMode="auto">
          <a:xfrm>
            <a:off x="437002" y="1333556"/>
            <a:ext cx="9900718" cy="5608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a:spcBef>
                <a:spcPts val="1200"/>
              </a:spcBef>
              <a:defRPr/>
            </a:lvl1pPr>
          </a:lstStyle>
          <a:p>
            <a:pPr lvl="0"/>
            <a:r>
              <a:rPr lang="fr-FR" altLang="fr-FR"/>
              <a:t>Modifiez les styles du texte du masque</a:t>
            </a:r>
          </a:p>
          <a:p>
            <a:pPr lvl="1"/>
            <a:r>
              <a:rPr lang="fr-FR" altLang="fr-FR"/>
              <a:t>Deuxième niveau</a:t>
            </a:r>
          </a:p>
          <a:p>
            <a:pPr lvl="2"/>
            <a:r>
              <a:rPr lang="fr-FR" altLang="fr-FR"/>
              <a:t>Troisième niveau</a:t>
            </a:r>
          </a:p>
          <a:p>
            <a:pPr lvl="3"/>
            <a:r>
              <a:rPr lang="fr-FR" altLang="fr-FR"/>
              <a:t>Quatrième niveau</a:t>
            </a:r>
          </a:p>
        </p:txBody>
      </p:sp>
      <p:sp>
        <p:nvSpPr>
          <p:cNvPr id="8"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
        <p:nvSpPr>
          <p:cNvPr id="6" name="Titre_Secafi"/>
          <p:cNvSpPr>
            <a:spLocks noGrp="1"/>
          </p:cNvSpPr>
          <p:nvPr>
            <p:ph type="title"/>
          </p:nvPr>
        </p:nvSpPr>
        <p:spPr>
          <a:xfrm>
            <a:off x="437002" y="98351"/>
            <a:ext cx="9898254" cy="975162"/>
          </a:xfrm>
        </p:spPr>
        <p:txBody>
          <a:bodyPr/>
          <a:lstStyle>
            <a:lvl1pPr algn="r">
              <a:defRPr/>
            </a:lvl1pPr>
          </a:lstStyle>
          <a:p>
            <a:r>
              <a:rPr lang="fr-FR"/>
              <a:t>Modifiez le style du titre</a:t>
            </a:r>
            <a:endParaRPr lang="fr-FR" dirty="0"/>
          </a:p>
        </p:txBody>
      </p:sp>
    </p:spTree>
    <p:extLst>
      <p:ext uri="{BB962C8B-B14F-4D97-AF65-F5344CB8AC3E}">
        <p14:creationId xmlns:p14="http://schemas.microsoft.com/office/powerpoint/2010/main" val="241107544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2 colonne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307454"/>
            <a:ext cx="4843214" cy="5576311"/>
          </a:xfrm>
          <a:prstGeom prst="rect">
            <a:avLst/>
          </a:prstGeom>
          <a:ln>
            <a:noFill/>
          </a:ln>
        </p:spPr>
        <p:style>
          <a:lnRef idx="2">
            <a:schemeClr val="accent6"/>
          </a:lnRef>
          <a:fillRef idx="1">
            <a:schemeClr val="lt1"/>
          </a:fillRef>
          <a:effectRef idx="0">
            <a:schemeClr val="accent6"/>
          </a:effectRef>
          <a:fontRef idx="none"/>
        </p:style>
        <p:txBody>
          <a:bodyPr/>
          <a:lstStyle>
            <a:lvl1pPr>
              <a:spcBef>
                <a:spcPts val="1200"/>
              </a:spcBef>
              <a:defRPr sz="1500">
                <a:solidFill>
                  <a:schemeClr val="tx1"/>
                </a:solidFill>
                <a:latin typeface="+mj-lt"/>
                <a:cs typeface="Segoe UI Semilight" pitchFamily="34" charset="0"/>
              </a:defRPr>
            </a:lvl1pPr>
            <a:lvl2pPr>
              <a:defRPr sz="1500">
                <a:solidFill>
                  <a:schemeClr val="tx1"/>
                </a:solidFill>
                <a:latin typeface="+mj-lt"/>
                <a:cs typeface="Segoe UI Semilight" pitchFamily="34" charset="0"/>
              </a:defRPr>
            </a:lvl2pPr>
            <a:lvl3pPr>
              <a:defRPr sz="1500">
                <a:solidFill>
                  <a:schemeClr val="tx1"/>
                </a:solidFill>
                <a:latin typeface="+mj-lt"/>
                <a:cs typeface="Segoe UI Semilight" pitchFamily="34" charset="0"/>
              </a:defRPr>
            </a:lvl3pPr>
            <a:lvl4pPr>
              <a:defRPr sz="1500">
                <a:solidFill>
                  <a:schemeClr val="tx1"/>
                </a:solidFill>
                <a:latin typeface="+mj-lt"/>
                <a:cs typeface="Segoe UI Semilight" pitchFamily="34" charset="0"/>
              </a:defRPr>
            </a:lvl4pPr>
            <a:lvl5pPr>
              <a:defRPr>
                <a:solidFill>
                  <a:srgbClr val="004070"/>
                </a:solidFill>
                <a:latin typeface="Segoe UI Semilight" pitchFamily="34" charset="0"/>
                <a:cs typeface="Segoe UI Semilight"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2" name="Espace réservé du contenu 2"/>
          <p:cNvSpPr>
            <a:spLocks noGrp="1"/>
          </p:cNvSpPr>
          <p:nvPr>
            <p:ph idx="15"/>
          </p:nvPr>
        </p:nvSpPr>
        <p:spPr>
          <a:xfrm>
            <a:off x="5486657" y="1307454"/>
            <a:ext cx="4848598" cy="5576311"/>
          </a:xfrm>
          <a:prstGeom prst="rect">
            <a:avLst/>
          </a:prstGeom>
          <a:ln>
            <a:noFill/>
          </a:ln>
        </p:spPr>
        <p:style>
          <a:lnRef idx="2">
            <a:schemeClr val="accent6"/>
          </a:lnRef>
          <a:fillRef idx="1">
            <a:schemeClr val="lt1"/>
          </a:fillRef>
          <a:effectRef idx="0">
            <a:schemeClr val="accent6"/>
          </a:effectRef>
          <a:fontRef idx="none"/>
        </p:style>
        <p:txBody>
          <a:bodyPr/>
          <a:lstStyle>
            <a:lvl1pPr>
              <a:spcBef>
                <a:spcPts val="1200"/>
              </a:spcBef>
              <a:defRPr sz="1500">
                <a:solidFill>
                  <a:schemeClr val="tx1"/>
                </a:solidFill>
                <a:latin typeface="+mj-lt"/>
                <a:cs typeface="Segoe UI Semilight" pitchFamily="34" charset="0"/>
              </a:defRPr>
            </a:lvl1pPr>
            <a:lvl2pPr>
              <a:defRPr sz="1500">
                <a:solidFill>
                  <a:schemeClr val="tx1"/>
                </a:solidFill>
                <a:latin typeface="+mj-lt"/>
                <a:cs typeface="Segoe UI Semilight" pitchFamily="34" charset="0"/>
              </a:defRPr>
            </a:lvl2pPr>
            <a:lvl3pPr>
              <a:defRPr sz="1500">
                <a:solidFill>
                  <a:schemeClr val="tx1"/>
                </a:solidFill>
                <a:latin typeface="+mj-lt"/>
                <a:cs typeface="Segoe UI Semilight" pitchFamily="34" charset="0"/>
              </a:defRPr>
            </a:lvl3pPr>
            <a:lvl4pPr>
              <a:defRPr sz="1500">
                <a:solidFill>
                  <a:schemeClr val="tx1"/>
                </a:solidFill>
                <a:latin typeface="+mj-lt"/>
                <a:cs typeface="Segoe UI Semilight" pitchFamily="34" charset="0"/>
              </a:defRPr>
            </a:lvl4pPr>
            <a:lvl5pPr>
              <a:defRPr>
                <a:solidFill>
                  <a:srgbClr val="004070"/>
                </a:solidFill>
                <a:latin typeface="Segoe UI Semilight" pitchFamily="34" charset="0"/>
                <a:cs typeface="Segoe UI Semilight"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4" name="Espace réservé du numéro de diapositive 3"/>
          <p:cNvSpPr>
            <a:spLocks noGrp="1"/>
          </p:cNvSpPr>
          <p:nvPr>
            <p:ph type="sldNum" sz="quarter" idx="17"/>
          </p:nvPr>
        </p:nvSpPr>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7"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375670059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3 gauche - 1/3 droit">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242391"/>
            <a:ext cx="6045039" cy="5747474"/>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6613853" y="1242391"/>
            <a:ext cx="3621314" cy="5747474"/>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7"/>
          </p:nvPr>
        </p:nvSpPr>
        <p:spPr/>
        <p:txBody>
          <a:bodyPr/>
          <a:lstStyle>
            <a:lvl1pPr>
              <a:defRPr>
                <a:solidFill>
                  <a:schemeClr val="accent4"/>
                </a:solidFill>
              </a:defRPr>
            </a:lvl1p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7"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205806639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 zone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12" name="Espace réservé du contenu 2"/>
          <p:cNvSpPr>
            <a:spLocks noGrp="1"/>
          </p:cNvSpPr>
          <p:nvPr>
            <p:ph idx="15"/>
          </p:nvPr>
        </p:nvSpPr>
        <p:spPr>
          <a:xfrm>
            <a:off x="5503289" y="1303445"/>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5503289" y="419585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9" name="Espace réservé du contenu 2"/>
          <p:cNvSpPr>
            <a:spLocks noGrp="1"/>
          </p:cNvSpPr>
          <p:nvPr>
            <p:ph idx="21"/>
          </p:nvPr>
        </p:nvSpPr>
        <p:spPr>
          <a:xfrm>
            <a:off x="447265" y="1303445"/>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contenu 2"/>
          <p:cNvSpPr>
            <a:spLocks noGrp="1"/>
          </p:cNvSpPr>
          <p:nvPr>
            <p:ph idx="22"/>
          </p:nvPr>
        </p:nvSpPr>
        <p:spPr>
          <a:xfrm>
            <a:off x="447265" y="419585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1"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125820909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 gauches - 1 droite">
    <p:spTree>
      <p:nvGrpSpPr>
        <p:cNvPr id="1" name=""/>
        <p:cNvGrpSpPr/>
        <p:nvPr/>
      </p:nvGrpSpPr>
      <p:grpSpPr>
        <a:xfrm>
          <a:off x="0" y="0"/>
          <a:ext cx="0" cy="0"/>
          <a:chOff x="0" y="0"/>
          <a:chExt cx="0" cy="0"/>
        </a:xfrm>
      </p:grpSpPr>
      <p:sp>
        <p:nvSpPr>
          <p:cNvPr id="2" name="Titre_Secafi"/>
          <p:cNvSpPr>
            <a:spLocks noGrp="1"/>
          </p:cNvSpPr>
          <p:nvPr>
            <p:ph type="title"/>
          </p:nvPr>
        </p:nvSpPr>
        <p:spPr>
          <a:xfrm>
            <a:off x="437301" y="98051"/>
            <a:ext cx="9897808" cy="975163"/>
          </a:xfrm>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293506"/>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437301" y="419585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5483411" y="1293507"/>
            <a:ext cx="4751756" cy="5686419"/>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25244061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 gauche - 2 droite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5483413" y="1283567"/>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5484178" y="419585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436546" y="1283567"/>
            <a:ext cx="4751756" cy="5696359"/>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lvl1pPr>
              <a:defRPr>
                <a:solidFill>
                  <a:schemeClr val="accent4"/>
                </a:solidFill>
              </a:defRPr>
            </a:lvl1p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388807760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 haut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273628"/>
            <a:ext cx="9798631"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437301" y="4187777"/>
            <a:ext cx="97978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7"/>
          </p:nvPr>
        </p:nvSpPr>
        <p:spPr/>
        <p:txBody>
          <a:bodyPr/>
          <a:lstStyle>
            <a:lvl1pPr>
              <a:defRPr>
                <a:solidFill>
                  <a:schemeClr val="accent4"/>
                </a:solidFill>
              </a:defRPr>
            </a:lvl1p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7"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314114195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 hauts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27362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5483411" y="127362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contenu 2"/>
          <p:cNvSpPr>
            <a:spLocks noGrp="1"/>
          </p:cNvSpPr>
          <p:nvPr>
            <p:ph idx="16"/>
          </p:nvPr>
        </p:nvSpPr>
        <p:spPr>
          <a:xfrm>
            <a:off x="436536" y="4195858"/>
            <a:ext cx="9798631"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8"/>
          </p:nvPr>
        </p:nvSpPr>
        <p:spPr/>
        <p:txBody>
          <a:bodyPr/>
          <a:lstStyle>
            <a:lvl1pPr>
              <a:defRPr>
                <a:solidFill>
                  <a:schemeClr val="accent4"/>
                </a:solidFill>
              </a:defRPr>
            </a:lvl1p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2028000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2 hauts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409102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5483411" y="409102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contenu 2"/>
          <p:cNvSpPr>
            <a:spLocks noGrp="1"/>
          </p:cNvSpPr>
          <p:nvPr>
            <p:ph idx="16"/>
          </p:nvPr>
        </p:nvSpPr>
        <p:spPr>
          <a:xfrm>
            <a:off x="436536" y="1204180"/>
            <a:ext cx="9798631"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8"/>
          </p:nvPr>
        </p:nvSpPr>
        <p:spPr/>
        <p:txBody>
          <a:bodyPr/>
          <a:lstStyle>
            <a:lvl1pPr>
              <a:defRPr>
                <a:solidFill>
                  <a:schemeClr val="accent4"/>
                </a:solidFill>
              </a:defRPr>
            </a:lvl1p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401502496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 hauts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7" y="1273628"/>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3743441" y="1273628"/>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contenu 2"/>
          <p:cNvSpPr>
            <a:spLocks noGrp="1"/>
          </p:cNvSpPr>
          <p:nvPr>
            <p:ph idx="16"/>
          </p:nvPr>
        </p:nvSpPr>
        <p:spPr>
          <a:xfrm>
            <a:off x="7040170" y="1273628"/>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437301" y="4195858"/>
            <a:ext cx="97978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lvl1pPr>
              <a:defRPr>
                <a:solidFill>
                  <a:schemeClr val="accent4"/>
                </a:solidFill>
              </a:defRPr>
            </a:lvl1p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128975737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_3 hauts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393035" y="4153090"/>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3699939" y="4153090"/>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contenu 2"/>
          <p:cNvSpPr>
            <a:spLocks noGrp="1"/>
          </p:cNvSpPr>
          <p:nvPr>
            <p:ph idx="16"/>
          </p:nvPr>
        </p:nvSpPr>
        <p:spPr>
          <a:xfrm>
            <a:off x="6996668" y="4153090"/>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415168" y="1224058"/>
            <a:ext cx="97978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lvl1pPr>
              <a:defRPr>
                <a:solidFill>
                  <a:schemeClr val="accent4"/>
                </a:solidFill>
              </a:defRPr>
            </a:lvl1p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165210476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3" name="Espace réservé du texte vertical 2"/>
          <p:cNvSpPr>
            <a:spLocks noGrp="1"/>
          </p:cNvSpPr>
          <p:nvPr>
            <p:ph type="body" orient="vert" idx="1"/>
          </p:nvPr>
        </p:nvSpPr>
        <p:spPr/>
        <p:txBody>
          <a:bodyPr vert="eaVert"/>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6"/>
          <p:cNvSpPr>
            <a:spLocks noGrp="1"/>
          </p:cNvSpPr>
          <p:nvPr>
            <p:ph type="sldNum" sz="quarter" idx="11"/>
          </p:nvPr>
        </p:nvSpPr>
        <p:spPr/>
        <p:txBody>
          <a:bodyPr/>
          <a:lstStyle>
            <a:lvl1pPr>
              <a:defRPr>
                <a:solidFill>
                  <a:schemeClr val="accent4"/>
                </a:solidFill>
              </a:defRPr>
            </a:lvl1p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6"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135181690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4" name="Espace réservé du numéro de diapositive 3"/>
          <p:cNvSpPr>
            <a:spLocks noGrp="1"/>
          </p:cNvSpPr>
          <p:nvPr>
            <p:ph type="sldNum" sz="quarter" idx="11"/>
          </p:nvPr>
        </p:nvSpPr>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6"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274019035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1"/>
          </p:nvPr>
        </p:nvSpPr>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5"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371708459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3_Horizontal">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4" name="Espace réservé du contenu 17"/>
          <p:cNvSpPr>
            <a:spLocks noGrp="1"/>
          </p:cNvSpPr>
          <p:nvPr>
            <p:ph idx="1"/>
          </p:nvPr>
        </p:nvSpPr>
        <p:spPr>
          <a:xfrm>
            <a:off x="653819" y="1556023"/>
            <a:ext cx="9567079" cy="1103518"/>
          </a:xfrm>
          <a:ln w="19050"/>
        </p:spPr>
        <p:style>
          <a:lnRef idx="2">
            <a:schemeClr val="accent2"/>
          </a:lnRef>
          <a:fillRef idx="1">
            <a:schemeClr val="lt1"/>
          </a:fillRef>
          <a:effectRef idx="0">
            <a:schemeClr val="accent2"/>
          </a:effectRef>
          <a:fontRef idx="none"/>
        </p:style>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9" name="Rectangle 8"/>
          <p:cNvSpPr>
            <a:spLocks noChangeArrowheads="1"/>
          </p:cNvSpPr>
          <p:nvPr userDrawn="1"/>
        </p:nvSpPr>
        <p:spPr bwMode="auto">
          <a:xfrm>
            <a:off x="1161761" y="6435360"/>
            <a:ext cx="8544534" cy="392444"/>
          </a:xfrm>
          <a:prstGeom prst="rect">
            <a:avLst/>
          </a:prstGeom>
          <a:noFill/>
          <a:ln>
            <a:noFill/>
            <a:headEnd/>
            <a:tailEnd/>
          </a:ln>
          <a:effectLst/>
        </p:spPr>
        <p:style>
          <a:lnRef idx="1">
            <a:schemeClr val="accent3"/>
          </a:lnRef>
          <a:fillRef idx="3">
            <a:schemeClr val="accent3"/>
          </a:fillRef>
          <a:effectRef idx="2">
            <a:schemeClr val="accent3"/>
          </a:effectRef>
          <a:fontRef idx="minor">
            <a:schemeClr val="lt1"/>
          </a:fontRef>
        </p:style>
        <p:txBody>
          <a:bodyPr wrap="none" lIns="101371" tIns="50686" rIns="101371" bIns="50686" anchor="ctr"/>
          <a:lstStyle/>
          <a:p>
            <a:pPr algn="ctr" eaLnBrk="0" hangingPunct="0">
              <a:lnSpc>
                <a:spcPct val="90000"/>
              </a:lnSpc>
              <a:defRPr/>
            </a:pPr>
            <a:endParaRPr lang="fr-LU" sz="1900" b="1" dirty="0">
              <a:solidFill>
                <a:prstClr val="black"/>
              </a:solidFill>
              <a:cs typeface="Segoe UI" pitchFamily="34" charset="0"/>
            </a:endParaRPr>
          </a:p>
        </p:txBody>
      </p:sp>
      <p:sp>
        <p:nvSpPr>
          <p:cNvPr id="14" name="Espace réservé du contenu 17"/>
          <p:cNvSpPr>
            <a:spLocks noGrp="1"/>
          </p:cNvSpPr>
          <p:nvPr>
            <p:ph idx="11"/>
          </p:nvPr>
        </p:nvSpPr>
        <p:spPr>
          <a:xfrm>
            <a:off x="649136" y="1185848"/>
            <a:ext cx="9576683"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Modifiez les styles du texte du masque</a:t>
            </a:r>
          </a:p>
        </p:txBody>
      </p:sp>
      <p:sp>
        <p:nvSpPr>
          <p:cNvPr id="18" name="Espace réservé du contenu 17"/>
          <p:cNvSpPr>
            <a:spLocks noGrp="1"/>
          </p:cNvSpPr>
          <p:nvPr>
            <p:ph idx="15"/>
          </p:nvPr>
        </p:nvSpPr>
        <p:spPr>
          <a:xfrm>
            <a:off x="653819" y="3255936"/>
            <a:ext cx="9567079" cy="1103518"/>
          </a:xfrm>
          <a:ln w="19050"/>
        </p:spPr>
        <p:style>
          <a:lnRef idx="2">
            <a:schemeClr val="accent2"/>
          </a:lnRef>
          <a:fillRef idx="1">
            <a:schemeClr val="lt1"/>
          </a:fillRef>
          <a:effectRef idx="0">
            <a:schemeClr val="accent2"/>
          </a:effectRef>
          <a:fontRef idx="none"/>
        </p:style>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19" name="Espace réservé du contenu 17"/>
          <p:cNvSpPr>
            <a:spLocks noGrp="1"/>
          </p:cNvSpPr>
          <p:nvPr>
            <p:ph idx="16"/>
          </p:nvPr>
        </p:nvSpPr>
        <p:spPr>
          <a:xfrm>
            <a:off x="653819" y="4999914"/>
            <a:ext cx="9567079" cy="1103518"/>
          </a:xfrm>
          <a:ln w="19050"/>
        </p:spPr>
        <p:style>
          <a:lnRef idx="2">
            <a:schemeClr val="accent2"/>
          </a:lnRef>
          <a:fillRef idx="1">
            <a:schemeClr val="lt1"/>
          </a:fillRef>
          <a:effectRef idx="0">
            <a:schemeClr val="accent2"/>
          </a:effectRef>
          <a:fontRef idx="none"/>
        </p:style>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15" name="Espace réservé du contenu 17"/>
          <p:cNvSpPr>
            <a:spLocks noGrp="1"/>
          </p:cNvSpPr>
          <p:nvPr>
            <p:ph idx="12"/>
          </p:nvPr>
        </p:nvSpPr>
        <p:spPr>
          <a:xfrm>
            <a:off x="649136" y="2869205"/>
            <a:ext cx="9576683"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Modifiez les styles du texte du masque</a:t>
            </a:r>
          </a:p>
        </p:txBody>
      </p:sp>
      <p:sp>
        <p:nvSpPr>
          <p:cNvPr id="16" name="Espace réservé du contenu 17"/>
          <p:cNvSpPr>
            <a:spLocks noGrp="1"/>
          </p:cNvSpPr>
          <p:nvPr>
            <p:ph idx="13"/>
          </p:nvPr>
        </p:nvSpPr>
        <p:spPr>
          <a:xfrm>
            <a:off x="649136" y="4635653"/>
            <a:ext cx="9576683"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Modifiez les styles du texte du masque</a:t>
            </a:r>
          </a:p>
        </p:txBody>
      </p:sp>
      <p:sp>
        <p:nvSpPr>
          <p:cNvPr id="23" name="Espace réservé du contenu 17"/>
          <p:cNvSpPr>
            <a:spLocks noGrp="1"/>
          </p:cNvSpPr>
          <p:nvPr>
            <p:ph idx="17"/>
          </p:nvPr>
        </p:nvSpPr>
        <p:spPr>
          <a:xfrm rot="16200000">
            <a:off x="89739" y="1875816"/>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4" name="Espace réservé du contenu 17"/>
          <p:cNvSpPr>
            <a:spLocks noGrp="1"/>
          </p:cNvSpPr>
          <p:nvPr>
            <p:ph idx="18"/>
          </p:nvPr>
        </p:nvSpPr>
        <p:spPr>
          <a:xfrm rot="16200000">
            <a:off x="89739" y="3594916"/>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5" name="Espace réservé du contenu 17"/>
          <p:cNvSpPr>
            <a:spLocks noGrp="1"/>
          </p:cNvSpPr>
          <p:nvPr>
            <p:ph idx="19"/>
          </p:nvPr>
        </p:nvSpPr>
        <p:spPr>
          <a:xfrm rot="16200000">
            <a:off x="89739" y="5196245"/>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6" name="Espace réservé du contenu 17"/>
          <p:cNvSpPr>
            <a:spLocks noGrp="1"/>
          </p:cNvSpPr>
          <p:nvPr>
            <p:ph idx="14" hasCustomPrompt="1"/>
          </p:nvPr>
        </p:nvSpPr>
        <p:spPr>
          <a:xfrm>
            <a:off x="1016294" y="6378324"/>
            <a:ext cx="8782380" cy="656514"/>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2100" b="1" baseline="0">
                <a:solidFill>
                  <a:schemeClr val="tx1"/>
                </a:solidFill>
              </a:defRPr>
            </a:lvl1pPr>
          </a:lstStyle>
          <a:p>
            <a:pPr>
              <a:defRPr/>
            </a:pPr>
            <a:r>
              <a:rPr lang="fr-FR" dirty="0">
                <a:solidFill>
                  <a:srgbClr val="000000"/>
                </a:solidFill>
              </a:rPr>
              <a:t>Conclusion</a:t>
            </a:r>
          </a:p>
        </p:txBody>
      </p:sp>
      <p:sp>
        <p:nvSpPr>
          <p:cNvPr id="17" name="Espace réservé du numéro de diapositive 3"/>
          <p:cNvSpPr>
            <a:spLocks noGrp="1"/>
          </p:cNvSpPr>
          <p:nvPr>
            <p:ph type="sldNum" sz="quarter" idx="20"/>
          </p:nvPr>
        </p:nvSpPr>
        <p:spPr>
          <a:xfrm>
            <a:off x="9865056" y="7023955"/>
            <a:ext cx="470199" cy="179132"/>
          </a:xfrm>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20"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224639558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_Horizontal">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9" name="Espace réservé du contenu 17"/>
          <p:cNvSpPr>
            <a:spLocks noGrp="1"/>
          </p:cNvSpPr>
          <p:nvPr>
            <p:ph idx="1"/>
          </p:nvPr>
        </p:nvSpPr>
        <p:spPr>
          <a:xfrm>
            <a:off x="2389697" y="1188318"/>
            <a:ext cx="7823704" cy="2928013"/>
          </a:xfrm>
          <a:ln w="19050"/>
        </p:spPr>
        <p:style>
          <a:lnRef idx="2">
            <a:schemeClr val="accent2"/>
          </a:lnRef>
          <a:fillRef idx="1">
            <a:schemeClr val="lt1"/>
          </a:fillRef>
          <a:effectRef idx="0">
            <a:schemeClr val="accent2"/>
          </a:effectRef>
          <a:fontRef idx="none"/>
        </p:style>
        <p:txBody>
          <a:bodyPr vert="horz" wrap="square" lIns="100659" tIns="50330" rIns="100659" bIns="50330" numCol="1" anchor="t" anchorCtr="0" compatLnSpc="1">
            <a:prstTxWarp prst="textNoShape">
              <a:avLst/>
            </a:prstTxWarp>
            <a:noAutofit/>
          </a:bodyPr>
          <a:lstStyle>
            <a:lvl1pPr>
              <a:spcBef>
                <a:spcPts val="1200"/>
              </a:spcBef>
              <a:defRPr lang="fr-FR" smtClean="0">
                <a:solidFill>
                  <a:schemeClr val="tx1"/>
                </a:solidFill>
              </a:defRPr>
            </a:lvl1pPr>
          </a:lstStyle>
          <a:p>
            <a:pPr lvl="0"/>
            <a:r>
              <a:rPr lang="fr-FR">
                <a:solidFill>
                  <a:srgbClr val="000000"/>
                </a:solidFill>
              </a:rPr>
              <a:t>Modifiez les styles du texte du masque</a:t>
            </a:r>
          </a:p>
        </p:txBody>
      </p:sp>
      <p:sp>
        <p:nvSpPr>
          <p:cNvPr id="10" name="Espace réservé du contenu 17"/>
          <p:cNvSpPr>
            <a:spLocks noGrp="1"/>
          </p:cNvSpPr>
          <p:nvPr>
            <p:ph idx="11"/>
          </p:nvPr>
        </p:nvSpPr>
        <p:spPr>
          <a:xfrm>
            <a:off x="2389697" y="4456973"/>
            <a:ext cx="7823704" cy="1779307"/>
          </a:xfrm>
          <a:ln w="19050"/>
        </p:spPr>
        <p:style>
          <a:lnRef idx="2">
            <a:schemeClr val="accent2"/>
          </a:lnRef>
          <a:fillRef idx="1">
            <a:schemeClr val="lt1"/>
          </a:fillRef>
          <a:effectRef idx="0">
            <a:schemeClr val="accent2"/>
          </a:effectRef>
          <a:fontRef idx="none"/>
        </p:style>
        <p:txBody>
          <a:bodyPr vert="horz" wrap="square" lIns="100659" tIns="50330" rIns="100659" bIns="50330" numCol="1" anchor="t" anchorCtr="0" compatLnSpc="1">
            <a:prstTxWarp prst="textNoShape">
              <a:avLst/>
            </a:prstTxWarp>
            <a:noAutofit/>
          </a:bodyPr>
          <a:lstStyle>
            <a:lvl1pPr>
              <a:spcBef>
                <a:spcPts val="1200"/>
              </a:spcBef>
              <a:defRPr lang="fr-FR" smtClean="0">
                <a:solidFill>
                  <a:schemeClr val="tx1"/>
                </a:solidFill>
              </a:defRPr>
            </a:lvl1pPr>
          </a:lstStyle>
          <a:p>
            <a:pPr lvl="0"/>
            <a:r>
              <a:rPr lang="fr-FR">
                <a:solidFill>
                  <a:srgbClr val="000000"/>
                </a:solidFill>
              </a:rPr>
              <a:t>Modifiez les styles du texte du masque</a:t>
            </a:r>
          </a:p>
        </p:txBody>
      </p:sp>
      <p:sp>
        <p:nvSpPr>
          <p:cNvPr id="13" name="Espace réservé du contenu 17"/>
          <p:cNvSpPr>
            <a:spLocks noGrp="1"/>
          </p:cNvSpPr>
          <p:nvPr>
            <p:ph idx="15"/>
          </p:nvPr>
        </p:nvSpPr>
        <p:spPr>
          <a:xfrm>
            <a:off x="275882" y="1773761"/>
            <a:ext cx="1955833" cy="1757125"/>
          </a:xfrm>
          <a:prstGeom prst="homePlate">
            <a:avLst>
              <a:gd name="adj" fmla="val 21041"/>
            </a:avLst>
          </a:prstGeom>
          <a:ln/>
        </p:spPr>
        <p:style>
          <a:lnRef idx="0">
            <a:schemeClr val="accent2"/>
          </a:lnRef>
          <a:fillRef idx="3">
            <a:schemeClr val="accent2"/>
          </a:fillRef>
          <a:effectRef idx="3">
            <a:schemeClr val="accent2"/>
          </a:effectRef>
          <a:fontRef idx="none"/>
        </p:style>
        <p:txBody>
          <a:bodyPr anchor="ctr" anchorCtr="0">
            <a:normAutofit/>
          </a:bodyPr>
          <a:lstStyle>
            <a:lvl1pPr marL="0" indent="0" algn="l">
              <a:buFontTx/>
              <a:buNone/>
              <a:defRPr sz="2100" b="1">
                <a:solidFill>
                  <a:schemeClr val="tx1"/>
                </a:solidFill>
              </a:defRPr>
            </a:lvl1pPr>
          </a:lstStyle>
          <a:p>
            <a:pPr lvl="0">
              <a:defRPr/>
            </a:pPr>
            <a:r>
              <a:rPr lang="fr-FR">
                <a:solidFill>
                  <a:srgbClr val="000000"/>
                </a:solidFill>
              </a:rPr>
              <a:t>Modifiez les styles du texte du masque</a:t>
            </a:r>
          </a:p>
        </p:txBody>
      </p:sp>
      <p:sp>
        <p:nvSpPr>
          <p:cNvPr id="18" name="Espace réservé du contenu 17"/>
          <p:cNvSpPr>
            <a:spLocks noGrp="1"/>
          </p:cNvSpPr>
          <p:nvPr>
            <p:ph idx="14" hasCustomPrompt="1"/>
          </p:nvPr>
        </p:nvSpPr>
        <p:spPr>
          <a:xfrm>
            <a:off x="1016294" y="6378324"/>
            <a:ext cx="8782380" cy="656514"/>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2100" b="1" baseline="0">
                <a:solidFill>
                  <a:schemeClr val="tx1"/>
                </a:solidFill>
              </a:defRPr>
            </a:lvl1pPr>
          </a:lstStyle>
          <a:p>
            <a:pPr>
              <a:defRPr/>
            </a:pPr>
            <a:r>
              <a:rPr lang="fr-FR" dirty="0">
                <a:solidFill>
                  <a:srgbClr val="000000"/>
                </a:solidFill>
              </a:rPr>
              <a:t>Conclusion</a:t>
            </a:r>
          </a:p>
        </p:txBody>
      </p:sp>
      <p:sp>
        <p:nvSpPr>
          <p:cNvPr id="11" name="Espace réservé du contenu 17"/>
          <p:cNvSpPr>
            <a:spLocks noGrp="1"/>
          </p:cNvSpPr>
          <p:nvPr>
            <p:ph idx="16"/>
          </p:nvPr>
        </p:nvSpPr>
        <p:spPr>
          <a:xfrm>
            <a:off x="275882" y="4456972"/>
            <a:ext cx="1955833" cy="1757125"/>
          </a:xfrm>
          <a:prstGeom prst="homePlate">
            <a:avLst>
              <a:gd name="adj" fmla="val 21041"/>
            </a:avLst>
          </a:prstGeom>
          <a:ln/>
        </p:spPr>
        <p:style>
          <a:lnRef idx="0">
            <a:schemeClr val="accent2"/>
          </a:lnRef>
          <a:fillRef idx="3">
            <a:schemeClr val="accent2"/>
          </a:fillRef>
          <a:effectRef idx="3">
            <a:schemeClr val="accent2"/>
          </a:effectRef>
          <a:fontRef idx="none"/>
        </p:style>
        <p:txBody>
          <a:bodyPr anchor="ctr" anchorCtr="0">
            <a:normAutofit/>
          </a:bodyPr>
          <a:lstStyle>
            <a:lvl1pPr marL="0" indent="0" algn="l">
              <a:buFontTx/>
              <a:buNone/>
              <a:defRPr sz="2100" b="1">
                <a:solidFill>
                  <a:schemeClr val="tx1"/>
                </a:solidFill>
              </a:defRPr>
            </a:lvl1pPr>
          </a:lstStyle>
          <a:p>
            <a:pPr lvl="0">
              <a:defRPr/>
            </a:pPr>
            <a:r>
              <a:rPr lang="fr-FR">
                <a:solidFill>
                  <a:srgbClr val="000000"/>
                </a:solidFill>
              </a:rPr>
              <a:t>Modifiez les styles du texte du masque</a:t>
            </a:r>
          </a:p>
        </p:txBody>
      </p:sp>
      <p:sp>
        <p:nvSpPr>
          <p:cNvPr id="12" name="Espace réservé du numéro de diapositive 3"/>
          <p:cNvSpPr>
            <a:spLocks noGrp="1"/>
          </p:cNvSpPr>
          <p:nvPr>
            <p:ph type="sldNum" sz="quarter" idx="17"/>
          </p:nvPr>
        </p:nvSpPr>
        <p:spPr>
          <a:xfrm>
            <a:off x="9865056" y="7023955"/>
            <a:ext cx="470199" cy="179132"/>
          </a:xfrm>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14"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118234924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Gauche_1_Droite">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4" name="Espace réservé du contenu 17"/>
          <p:cNvSpPr>
            <a:spLocks noGrp="1"/>
          </p:cNvSpPr>
          <p:nvPr>
            <p:ph idx="1"/>
          </p:nvPr>
        </p:nvSpPr>
        <p:spPr>
          <a:xfrm>
            <a:off x="225187" y="1498699"/>
            <a:ext cx="4848881" cy="4050933"/>
          </a:xfr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9" name="Espace réservé du contenu 17"/>
          <p:cNvSpPr>
            <a:spLocks noGrp="1"/>
          </p:cNvSpPr>
          <p:nvPr>
            <p:ph idx="12"/>
          </p:nvPr>
        </p:nvSpPr>
        <p:spPr>
          <a:xfrm>
            <a:off x="225187" y="1128522"/>
            <a:ext cx="4848881" cy="386731"/>
          </a:xfrm>
          <a:ln/>
        </p:spPr>
        <p:style>
          <a:lnRef idx="0">
            <a:schemeClr val="accent2"/>
          </a:lnRef>
          <a:fillRef idx="3">
            <a:schemeClr val="accent2"/>
          </a:fillRef>
          <a:effectRef idx="3">
            <a:schemeClr val="accent2"/>
          </a:effectRef>
          <a:fontRef idx="none"/>
        </p:style>
        <p:txBody>
          <a:bodyPr/>
          <a:lstStyle>
            <a:lvl1pPr marL="0" indent="0" algn="ctr">
              <a:buNone/>
              <a:defRPr sz="1900" b="1">
                <a:solidFill>
                  <a:schemeClr val="tx1"/>
                </a:solidFill>
              </a:defRPr>
            </a:lvl1pPr>
          </a:lstStyle>
          <a:p>
            <a:pPr lvl="0">
              <a:defRPr/>
            </a:pPr>
            <a:r>
              <a:rPr lang="fr-FR">
                <a:solidFill>
                  <a:srgbClr val="000000"/>
                </a:solidFill>
              </a:rPr>
              <a:t>Modifiez les styles du texte du masque</a:t>
            </a:r>
          </a:p>
        </p:txBody>
      </p:sp>
      <p:sp>
        <p:nvSpPr>
          <p:cNvPr id="10" name="Espace réservé du contenu 17"/>
          <p:cNvSpPr>
            <a:spLocks noGrp="1"/>
          </p:cNvSpPr>
          <p:nvPr>
            <p:ph idx="13"/>
          </p:nvPr>
        </p:nvSpPr>
        <p:spPr>
          <a:xfrm>
            <a:off x="5321202" y="1498699"/>
            <a:ext cx="4945608" cy="4050933"/>
          </a:xfr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11" name="Espace réservé du contenu 17"/>
          <p:cNvSpPr>
            <a:spLocks noGrp="1"/>
          </p:cNvSpPr>
          <p:nvPr>
            <p:ph idx="14"/>
          </p:nvPr>
        </p:nvSpPr>
        <p:spPr>
          <a:xfrm>
            <a:off x="5321202" y="1128522"/>
            <a:ext cx="4945608" cy="386731"/>
          </a:xfrm>
          <a:ln/>
        </p:spPr>
        <p:style>
          <a:lnRef idx="0">
            <a:schemeClr val="accent2"/>
          </a:lnRef>
          <a:fillRef idx="3">
            <a:schemeClr val="accent2"/>
          </a:fillRef>
          <a:effectRef idx="3">
            <a:schemeClr val="accent2"/>
          </a:effectRef>
          <a:fontRef idx="none"/>
        </p:style>
        <p:txBody>
          <a:bodyPr/>
          <a:lstStyle>
            <a:lvl1pPr marL="0" indent="0" algn="ctr">
              <a:buNone/>
              <a:defRPr sz="1900" b="1">
                <a:solidFill>
                  <a:schemeClr val="tx1"/>
                </a:solidFill>
              </a:defRPr>
            </a:lvl1pPr>
          </a:lstStyle>
          <a:p>
            <a:pPr lvl="0">
              <a:defRPr/>
            </a:pPr>
            <a:r>
              <a:rPr lang="fr-FR">
                <a:solidFill>
                  <a:srgbClr val="000000"/>
                </a:solidFill>
              </a:rPr>
              <a:t>Modifiez les styles du texte du masque</a:t>
            </a:r>
          </a:p>
        </p:txBody>
      </p:sp>
      <p:sp>
        <p:nvSpPr>
          <p:cNvPr id="13" name="Espace réservé du contenu 17"/>
          <p:cNvSpPr>
            <a:spLocks noGrp="1"/>
          </p:cNvSpPr>
          <p:nvPr>
            <p:ph idx="15" hasCustomPrompt="1"/>
          </p:nvPr>
        </p:nvSpPr>
        <p:spPr>
          <a:xfrm>
            <a:off x="1455372" y="6008134"/>
            <a:ext cx="7731659" cy="820839"/>
          </a:xfrm>
          <a:noFill/>
          <a:ln w="19050">
            <a:solidFill>
              <a:schemeClr val="accent2"/>
            </a:solidFill>
          </a:ln>
          <a:effectLst/>
        </p:spPr>
        <p:txBody>
          <a:bodyPr>
            <a:noAutofit/>
          </a:bodyPr>
          <a:lstStyle>
            <a:lvl1pPr marL="310716" indent="-310716">
              <a:buFont typeface="Wingdings" pitchFamily="2" charset="2"/>
              <a:buChar char=""/>
              <a:defRPr sz="1900" b="1">
                <a:solidFill>
                  <a:schemeClr val="tx1"/>
                </a:solidFill>
              </a:defRPr>
            </a:lvl1pPr>
          </a:lstStyle>
          <a:p>
            <a:pPr>
              <a:defRPr/>
            </a:pPr>
            <a:r>
              <a:rPr lang="fr-FR" dirty="0">
                <a:solidFill>
                  <a:srgbClr val="000000"/>
                </a:solidFill>
              </a:rPr>
              <a:t>Conclusion</a:t>
            </a:r>
          </a:p>
        </p:txBody>
      </p:sp>
      <p:sp>
        <p:nvSpPr>
          <p:cNvPr id="15" name="Espace réservé du contenu 17"/>
          <p:cNvSpPr>
            <a:spLocks noGrp="1"/>
          </p:cNvSpPr>
          <p:nvPr>
            <p:ph idx="16"/>
          </p:nvPr>
        </p:nvSpPr>
        <p:spPr>
          <a:xfrm>
            <a:off x="2105730" y="5676567"/>
            <a:ext cx="987302" cy="217488"/>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18" name="Espace réservé du contenu 17"/>
          <p:cNvSpPr>
            <a:spLocks noGrp="1"/>
          </p:cNvSpPr>
          <p:nvPr>
            <p:ph idx="17"/>
          </p:nvPr>
        </p:nvSpPr>
        <p:spPr>
          <a:xfrm>
            <a:off x="7219753" y="5676567"/>
            <a:ext cx="987302" cy="217488"/>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12" name="Espace réservé du numéro de diapositive 3"/>
          <p:cNvSpPr>
            <a:spLocks noGrp="1"/>
          </p:cNvSpPr>
          <p:nvPr>
            <p:ph type="sldNum" sz="quarter" idx="18"/>
          </p:nvPr>
        </p:nvSpPr>
        <p:spPr>
          <a:xfrm>
            <a:off x="9865056" y="7023955"/>
            <a:ext cx="470199" cy="179132"/>
          </a:xfrm>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16"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351964916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_Haut_2_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14" name="Espace réservé du contenu 17"/>
          <p:cNvSpPr>
            <a:spLocks noGrp="1"/>
          </p:cNvSpPr>
          <p:nvPr>
            <p:ph idx="1" hasCustomPrompt="1"/>
          </p:nvPr>
        </p:nvSpPr>
        <p:spPr>
          <a:xfrm>
            <a:off x="225186" y="1544348"/>
            <a:ext cx="4860619" cy="2220816"/>
          </a:xfrm>
          <a:noFill/>
          <a:ln w="19050">
            <a:solidFill>
              <a:schemeClr val="accent2"/>
            </a:solidFill>
          </a:ln>
          <a:effectLst/>
        </p:spPr>
        <p:txBody>
          <a:bodyPr/>
          <a:lstStyle>
            <a:lvl1pPr marL="0" indent="0">
              <a:buNone/>
              <a:defRPr baseline="0">
                <a:solidFill>
                  <a:schemeClr val="tx1"/>
                </a:solidFill>
              </a:defRPr>
            </a:lvl1pPr>
          </a:lstStyle>
          <a:p>
            <a:pPr>
              <a:defRPr/>
            </a:pPr>
            <a:r>
              <a:rPr lang="fr-FR" dirty="0">
                <a:solidFill>
                  <a:srgbClr val="000000"/>
                </a:solidFill>
              </a:rPr>
              <a:t>Insérez une image ou un graphique</a:t>
            </a:r>
          </a:p>
        </p:txBody>
      </p:sp>
      <p:sp>
        <p:nvSpPr>
          <p:cNvPr id="17" name="Espace réservé du contenu 17"/>
          <p:cNvSpPr>
            <a:spLocks noGrp="1"/>
          </p:cNvSpPr>
          <p:nvPr>
            <p:ph idx="16"/>
          </p:nvPr>
        </p:nvSpPr>
        <p:spPr>
          <a:xfrm>
            <a:off x="2092574" y="3870911"/>
            <a:ext cx="987302" cy="217488"/>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18" name="Espace réservé du contenu 17"/>
          <p:cNvSpPr>
            <a:spLocks noGrp="1"/>
          </p:cNvSpPr>
          <p:nvPr>
            <p:ph idx="17"/>
          </p:nvPr>
        </p:nvSpPr>
        <p:spPr>
          <a:xfrm>
            <a:off x="7269117" y="3870911"/>
            <a:ext cx="987302" cy="217488"/>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19" name="Espace réservé du contenu 17"/>
          <p:cNvSpPr>
            <a:spLocks noGrp="1"/>
          </p:cNvSpPr>
          <p:nvPr>
            <p:ph idx="18"/>
          </p:nvPr>
        </p:nvSpPr>
        <p:spPr>
          <a:xfrm>
            <a:off x="225186" y="4164447"/>
            <a:ext cx="4860619" cy="2448973"/>
          </a:xfr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20" name="Espace réservé du contenu 17"/>
          <p:cNvSpPr>
            <a:spLocks noGrp="1"/>
          </p:cNvSpPr>
          <p:nvPr>
            <p:ph idx="19"/>
          </p:nvPr>
        </p:nvSpPr>
        <p:spPr>
          <a:xfrm>
            <a:off x="5385413" y="4164447"/>
            <a:ext cx="4860619" cy="2448973"/>
          </a:xfr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22" name="Espace réservé du contenu 17"/>
          <p:cNvSpPr>
            <a:spLocks noGrp="1"/>
          </p:cNvSpPr>
          <p:nvPr>
            <p:ph idx="20" hasCustomPrompt="1"/>
          </p:nvPr>
        </p:nvSpPr>
        <p:spPr>
          <a:xfrm>
            <a:off x="1016294" y="6702685"/>
            <a:ext cx="8782380" cy="418288"/>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2100" b="1">
                <a:solidFill>
                  <a:schemeClr val="tx1"/>
                </a:solidFill>
              </a:defRPr>
            </a:lvl1pPr>
          </a:lstStyle>
          <a:p>
            <a:pPr>
              <a:defRPr/>
            </a:pPr>
            <a:r>
              <a:rPr lang="fr-FR" dirty="0">
                <a:solidFill>
                  <a:srgbClr val="000000"/>
                </a:solidFill>
              </a:rPr>
              <a:t>Conclusion</a:t>
            </a:r>
          </a:p>
        </p:txBody>
      </p:sp>
      <p:sp>
        <p:nvSpPr>
          <p:cNvPr id="23" name="Espace réservé du contenu 17"/>
          <p:cNvSpPr>
            <a:spLocks noGrp="1"/>
          </p:cNvSpPr>
          <p:nvPr>
            <p:ph idx="21" hasCustomPrompt="1"/>
          </p:nvPr>
        </p:nvSpPr>
        <p:spPr>
          <a:xfrm>
            <a:off x="5385413" y="1544348"/>
            <a:ext cx="4860619" cy="2220816"/>
          </a:xfrm>
          <a:noFill/>
          <a:ln w="19050">
            <a:solidFill>
              <a:schemeClr val="accent2"/>
            </a:solidFill>
          </a:ln>
          <a:effectLst/>
        </p:spPr>
        <p:txBody>
          <a:bodyPr/>
          <a:lstStyle>
            <a:lvl1pPr marL="0" indent="0">
              <a:buNone/>
              <a:defRPr baseline="0">
                <a:solidFill>
                  <a:schemeClr val="tx1"/>
                </a:solidFill>
              </a:defRPr>
            </a:lvl1pPr>
          </a:lstStyle>
          <a:p>
            <a:pPr>
              <a:defRPr/>
            </a:pPr>
            <a:r>
              <a:rPr lang="fr-FR" dirty="0">
                <a:solidFill>
                  <a:srgbClr val="000000"/>
                </a:solidFill>
              </a:rPr>
              <a:t>Insérez une image ou un graphique</a:t>
            </a:r>
          </a:p>
        </p:txBody>
      </p:sp>
      <p:sp>
        <p:nvSpPr>
          <p:cNvPr id="13" name="Espace réservé du contenu 17"/>
          <p:cNvSpPr>
            <a:spLocks noGrp="1"/>
          </p:cNvSpPr>
          <p:nvPr>
            <p:ph idx="12"/>
          </p:nvPr>
        </p:nvSpPr>
        <p:spPr>
          <a:xfrm>
            <a:off x="225186" y="1157616"/>
            <a:ext cx="4860619" cy="386731"/>
          </a:xfrm>
          <a:ln/>
        </p:spPr>
        <p:style>
          <a:lnRef idx="0">
            <a:schemeClr val="accent2"/>
          </a:lnRef>
          <a:fillRef idx="3">
            <a:schemeClr val="accent2"/>
          </a:fillRef>
          <a:effectRef idx="3">
            <a:schemeClr val="accent2"/>
          </a:effectRef>
          <a:fontRef idx="none"/>
        </p:style>
        <p:txBody>
          <a:bodyPr/>
          <a:lstStyle>
            <a:lvl1pPr marL="0" indent="0" algn="ctr">
              <a:buNone/>
              <a:defRPr sz="1900" b="1">
                <a:solidFill>
                  <a:schemeClr val="tx1"/>
                </a:solidFill>
              </a:defRPr>
            </a:lvl1pPr>
          </a:lstStyle>
          <a:p>
            <a:pPr lvl="0">
              <a:defRPr/>
            </a:pPr>
            <a:r>
              <a:rPr lang="fr-FR">
                <a:solidFill>
                  <a:srgbClr val="000000"/>
                </a:solidFill>
              </a:rPr>
              <a:t>Modifiez les styles du texte du masque</a:t>
            </a:r>
          </a:p>
        </p:txBody>
      </p:sp>
      <p:sp>
        <p:nvSpPr>
          <p:cNvPr id="15" name="Espace réservé du contenu 17"/>
          <p:cNvSpPr>
            <a:spLocks noGrp="1"/>
          </p:cNvSpPr>
          <p:nvPr>
            <p:ph idx="13"/>
          </p:nvPr>
        </p:nvSpPr>
        <p:spPr>
          <a:xfrm>
            <a:off x="5385413" y="1157616"/>
            <a:ext cx="4860619" cy="386731"/>
          </a:xfrm>
          <a:ln/>
        </p:spPr>
        <p:style>
          <a:lnRef idx="0">
            <a:schemeClr val="accent2"/>
          </a:lnRef>
          <a:fillRef idx="3">
            <a:schemeClr val="accent2"/>
          </a:fillRef>
          <a:effectRef idx="3">
            <a:schemeClr val="accent2"/>
          </a:effectRef>
          <a:fontRef idx="none"/>
        </p:style>
        <p:txBody>
          <a:bodyPr/>
          <a:lstStyle>
            <a:lvl1pPr marL="0" indent="0" algn="ctr">
              <a:buNone/>
              <a:defRPr sz="1900" b="1">
                <a:solidFill>
                  <a:schemeClr val="tx1"/>
                </a:solidFill>
              </a:defRPr>
            </a:lvl1pPr>
          </a:lstStyle>
          <a:p>
            <a:pPr lvl="0">
              <a:defRPr/>
            </a:pPr>
            <a:r>
              <a:rPr lang="fr-FR">
                <a:solidFill>
                  <a:srgbClr val="000000"/>
                </a:solidFill>
              </a:rPr>
              <a:t>Modifiez les styles du texte du masque</a:t>
            </a:r>
          </a:p>
        </p:txBody>
      </p:sp>
      <p:sp>
        <p:nvSpPr>
          <p:cNvPr id="16" name="Espace réservé du numéro de diapositive 3"/>
          <p:cNvSpPr>
            <a:spLocks noGrp="1"/>
          </p:cNvSpPr>
          <p:nvPr>
            <p:ph type="sldNum" sz="quarter" idx="14"/>
          </p:nvPr>
        </p:nvSpPr>
        <p:spPr>
          <a:xfrm>
            <a:off x="9865056" y="7023955"/>
            <a:ext cx="470199" cy="179132"/>
          </a:xfrm>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21"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416783142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_Gauche_2_Droite">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16" name="Espace réservé du contenu 17"/>
          <p:cNvSpPr>
            <a:spLocks noGrp="1"/>
          </p:cNvSpPr>
          <p:nvPr>
            <p:ph idx="1"/>
          </p:nvPr>
        </p:nvSpPr>
        <p:spPr>
          <a:xfrm>
            <a:off x="346417" y="1584684"/>
            <a:ext cx="4647369" cy="1103518"/>
          </a:xfrm>
          <a:noFill/>
          <a:ln w="19050">
            <a:solidFill>
              <a:schemeClr val="accent2"/>
            </a:solidFill>
          </a:ln>
          <a:effectLst/>
        </p:spPr>
        <p:txBody>
          <a:bodyPr>
            <a:noAutofit/>
          </a:bodyPr>
          <a:lstStyle>
            <a:lvl1pPr>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17" name="Espace réservé du contenu 17"/>
          <p:cNvSpPr>
            <a:spLocks noGrp="1"/>
          </p:cNvSpPr>
          <p:nvPr>
            <p:ph idx="11"/>
          </p:nvPr>
        </p:nvSpPr>
        <p:spPr>
          <a:xfrm>
            <a:off x="341733" y="1214509"/>
            <a:ext cx="4652034"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Modifiez les styles du texte du masque</a:t>
            </a:r>
          </a:p>
        </p:txBody>
      </p:sp>
      <p:sp>
        <p:nvSpPr>
          <p:cNvPr id="18" name="Espace réservé du contenu 17"/>
          <p:cNvSpPr>
            <a:spLocks noGrp="1"/>
          </p:cNvSpPr>
          <p:nvPr>
            <p:ph idx="14" hasCustomPrompt="1"/>
          </p:nvPr>
        </p:nvSpPr>
        <p:spPr>
          <a:xfrm>
            <a:off x="1016294" y="6464310"/>
            <a:ext cx="8782380" cy="656514"/>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1900" b="1" baseline="0">
                <a:solidFill>
                  <a:schemeClr val="tx1"/>
                </a:solidFill>
              </a:defRPr>
            </a:lvl1pPr>
          </a:lstStyle>
          <a:p>
            <a:pPr>
              <a:defRPr/>
            </a:pPr>
            <a:r>
              <a:rPr lang="fr-FR" dirty="0">
                <a:solidFill>
                  <a:srgbClr val="000000"/>
                </a:solidFill>
              </a:rPr>
              <a:t>Conclusion</a:t>
            </a:r>
          </a:p>
        </p:txBody>
      </p:sp>
      <p:sp>
        <p:nvSpPr>
          <p:cNvPr id="19" name="Espace réservé du contenu 17"/>
          <p:cNvSpPr>
            <a:spLocks noGrp="1"/>
          </p:cNvSpPr>
          <p:nvPr>
            <p:ph idx="15"/>
          </p:nvPr>
        </p:nvSpPr>
        <p:spPr>
          <a:xfrm>
            <a:off x="346417" y="3384180"/>
            <a:ext cx="4647369" cy="1103518"/>
          </a:xfrm>
          <a:noFill/>
          <a:ln w="19050">
            <a:solidFill>
              <a:schemeClr val="accent2"/>
            </a:solidFill>
          </a:ln>
          <a:effectLst/>
        </p:spPr>
        <p:txBody>
          <a:bodyPr>
            <a:noAutofit/>
          </a:bodyPr>
          <a:lstStyle>
            <a:lvl1pPr>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20" name="Espace réservé du contenu 17"/>
          <p:cNvSpPr>
            <a:spLocks noGrp="1"/>
          </p:cNvSpPr>
          <p:nvPr>
            <p:ph idx="16"/>
          </p:nvPr>
        </p:nvSpPr>
        <p:spPr>
          <a:xfrm>
            <a:off x="341733" y="5167122"/>
            <a:ext cx="4647369" cy="1103518"/>
          </a:xfrm>
          <a:noFill/>
          <a:ln w="19050">
            <a:solidFill>
              <a:schemeClr val="accent2"/>
            </a:solidFill>
          </a:ln>
          <a:effectLst/>
        </p:spPr>
        <p:txBody>
          <a:bodyPr>
            <a:noAutofit/>
          </a:bodyPr>
          <a:lstStyle>
            <a:lvl1pPr>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21" name="Espace réservé du contenu 17"/>
          <p:cNvSpPr>
            <a:spLocks noGrp="1"/>
          </p:cNvSpPr>
          <p:nvPr>
            <p:ph idx="12"/>
          </p:nvPr>
        </p:nvSpPr>
        <p:spPr>
          <a:xfrm>
            <a:off x="341733" y="3000408"/>
            <a:ext cx="4652034"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Modifiez les styles du texte du masque</a:t>
            </a:r>
          </a:p>
        </p:txBody>
      </p:sp>
      <p:sp>
        <p:nvSpPr>
          <p:cNvPr id="22" name="Espace réservé du contenu 17"/>
          <p:cNvSpPr>
            <a:spLocks noGrp="1"/>
          </p:cNvSpPr>
          <p:nvPr>
            <p:ph idx="13"/>
          </p:nvPr>
        </p:nvSpPr>
        <p:spPr>
          <a:xfrm>
            <a:off x="337049" y="4786306"/>
            <a:ext cx="4652034"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Modifiez les styles du texte du masque</a:t>
            </a:r>
          </a:p>
        </p:txBody>
      </p:sp>
      <p:sp>
        <p:nvSpPr>
          <p:cNvPr id="23" name="Espace réservé du contenu 17"/>
          <p:cNvSpPr>
            <a:spLocks noGrp="1"/>
          </p:cNvSpPr>
          <p:nvPr>
            <p:ph idx="17"/>
          </p:nvPr>
        </p:nvSpPr>
        <p:spPr>
          <a:xfrm rot="16200000">
            <a:off x="4947193" y="1904478"/>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4" name="Espace réservé du contenu 17"/>
          <p:cNvSpPr>
            <a:spLocks noGrp="1"/>
          </p:cNvSpPr>
          <p:nvPr>
            <p:ph idx="18"/>
          </p:nvPr>
        </p:nvSpPr>
        <p:spPr>
          <a:xfrm rot="16200000">
            <a:off x="4947193" y="3564692"/>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5" name="Espace réservé du contenu 17"/>
          <p:cNvSpPr>
            <a:spLocks noGrp="1"/>
          </p:cNvSpPr>
          <p:nvPr>
            <p:ph idx="19"/>
          </p:nvPr>
        </p:nvSpPr>
        <p:spPr>
          <a:xfrm rot="16200000">
            <a:off x="4947193" y="5224907"/>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30" name="Espace réservé du contenu 17"/>
          <p:cNvSpPr>
            <a:spLocks noGrp="1"/>
          </p:cNvSpPr>
          <p:nvPr>
            <p:ph idx="21" hasCustomPrompt="1"/>
          </p:nvPr>
        </p:nvSpPr>
        <p:spPr>
          <a:xfrm>
            <a:off x="5612152" y="1214509"/>
            <a:ext cx="4601248" cy="2463722"/>
          </a:xfrm>
          <a:noFill/>
          <a:ln w="19050">
            <a:solidFill>
              <a:schemeClr val="accent2"/>
            </a:solidFill>
          </a:ln>
          <a:effectLst/>
        </p:spPr>
        <p:txBody>
          <a:bodyPr/>
          <a:lstStyle>
            <a:lvl1pPr marL="0" indent="0">
              <a:buNone/>
              <a:defRPr baseline="0">
                <a:solidFill>
                  <a:schemeClr val="tx1"/>
                </a:solidFill>
              </a:defRPr>
            </a:lvl1pPr>
          </a:lstStyle>
          <a:p>
            <a:pPr>
              <a:defRPr/>
            </a:pPr>
            <a:r>
              <a:rPr lang="fr-FR" dirty="0">
                <a:solidFill>
                  <a:srgbClr val="000000"/>
                </a:solidFill>
              </a:rPr>
              <a:t>Insérez une image ou un graphique</a:t>
            </a:r>
          </a:p>
        </p:txBody>
      </p:sp>
      <p:sp>
        <p:nvSpPr>
          <p:cNvPr id="31" name="Espace réservé du contenu 17"/>
          <p:cNvSpPr>
            <a:spLocks noGrp="1"/>
          </p:cNvSpPr>
          <p:nvPr>
            <p:ph idx="22" hasCustomPrompt="1"/>
          </p:nvPr>
        </p:nvSpPr>
        <p:spPr>
          <a:xfrm>
            <a:off x="5612152" y="3850575"/>
            <a:ext cx="4601248" cy="2463722"/>
          </a:xfrm>
          <a:noFill/>
          <a:ln w="19050">
            <a:solidFill>
              <a:schemeClr val="accent2"/>
            </a:solidFill>
          </a:ln>
          <a:effectLst/>
        </p:spPr>
        <p:txBody>
          <a:bodyPr/>
          <a:lstStyle>
            <a:lvl1pPr marL="0" indent="0">
              <a:buNone/>
              <a:defRPr baseline="0">
                <a:solidFill>
                  <a:schemeClr val="tx1"/>
                </a:solidFill>
              </a:defRPr>
            </a:lvl1pPr>
          </a:lstStyle>
          <a:p>
            <a:pPr>
              <a:defRPr/>
            </a:pPr>
            <a:r>
              <a:rPr lang="fr-FR" dirty="0">
                <a:solidFill>
                  <a:srgbClr val="000000"/>
                </a:solidFill>
              </a:rPr>
              <a:t>Insérez une image ou un graphique</a:t>
            </a:r>
          </a:p>
        </p:txBody>
      </p:sp>
      <p:sp>
        <p:nvSpPr>
          <p:cNvPr id="26" name="Espace réservé du numéro de diapositive 3"/>
          <p:cNvSpPr>
            <a:spLocks noGrp="1"/>
          </p:cNvSpPr>
          <p:nvPr>
            <p:ph type="sldNum" sz="quarter" idx="23"/>
          </p:nvPr>
        </p:nvSpPr>
        <p:spPr>
          <a:xfrm>
            <a:off x="9865056" y="7023955"/>
            <a:ext cx="470199" cy="179132"/>
          </a:xfrm>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27"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408631127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Une_Question_Une_Réponse">
    <p:spTree>
      <p:nvGrpSpPr>
        <p:cNvPr id="1" name=""/>
        <p:cNvGrpSpPr/>
        <p:nvPr/>
      </p:nvGrpSpPr>
      <p:grpSpPr>
        <a:xfrm>
          <a:off x="0" y="0"/>
          <a:ext cx="0" cy="0"/>
          <a:chOff x="0" y="0"/>
          <a:chExt cx="0" cy="0"/>
        </a:xfrm>
      </p:grpSpPr>
      <p:sp>
        <p:nvSpPr>
          <p:cNvPr id="12" name="Espace réservé du contenu 17"/>
          <p:cNvSpPr>
            <a:spLocks noGrp="1"/>
          </p:cNvSpPr>
          <p:nvPr>
            <p:ph idx="19"/>
          </p:nvPr>
        </p:nvSpPr>
        <p:spPr>
          <a:xfrm>
            <a:off x="2417255" y="2015387"/>
            <a:ext cx="7795176" cy="4362937"/>
          </a:xfrm>
          <a:prstGeom prst="roundRect">
            <a:avLst/>
          </a:prstGeo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Modifiez les styles du texte du masque</a:t>
            </a:r>
          </a:p>
        </p:txBody>
      </p:sp>
      <p:sp>
        <p:nvSpPr>
          <p:cNvPr id="2" name="Titre_Secafi"/>
          <p:cNvSpPr>
            <a:spLocks noGrp="1"/>
          </p:cNvSpPr>
          <p:nvPr>
            <p:ph type="title" hasCustomPrompt="1"/>
          </p:nvPr>
        </p:nvSpPr>
        <p:spPr/>
        <p:txBody>
          <a:bodyPr/>
          <a:lstStyle>
            <a:lvl1pPr>
              <a:defRPr>
                <a:solidFill>
                  <a:schemeClr val="tx1"/>
                </a:solidFill>
              </a:defRPr>
            </a:lvl1pPr>
          </a:lstStyle>
          <a:p>
            <a:r>
              <a:rPr lang="fr-FR" dirty="0"/>
              <a:t>Une question, une réponse</a:t>
            </a:r>
          </a:p>
        </p:txBody>
      </p:sp>
      <p:sp>
        <p:nvSpPr>
          <p:cNvPr id="8" name="Espace réservé du contenu 17"/>
          <p:cNvSpPr>
            <a:spLocks noGrp="1"/>
          </p:cNvSpPr>
          <p:nvPr>
            <p:ph idx="17" hasCustomPrompt="1"/>
          </p:nvPr>
        </p:nvSpPr>
        <p:spPr>
          <a:xfrm rot="16200000">
            <a:off x="8974" y="2632195"/>
            <a:ext cx="3767214" cy="3129317"/>
          </a:xfrm>
          <a:prstGeom prst="flowChartMerge">
            <a:avLst/>
          </a:prstGeom>
          <a:ln/>
        </p:spPr>
        <p:style>
          <a:lnRef idx="0">
            <a:schemeClr val="accent2"/>
          </a:lnRef>
          <a:fillRef idx="3">
            <a:schemeClr val="accent2"/>
          </a:fillRef>
          <a:effectRef idx="3">
            <a:schemeClr val="accent2"/>
          </a:effectRef>
          <a:fontRef idx="none"/>
        </p:style>
        <p:txBody>
          <a:bodyPr vert="vert" lIns="37480" tIns="37480" rIns="37480" bIns="37480" anchor="ctr" anchorCtr="1">
            <a:normAutofit/>
          </a:bodyPr>
          <a:lstStyle>
            <a:lvl1pPr marL="0" indent="0">
              <a:buNone/>
              <a:defRPr sz="2900" baseline="0">
                <a:solidFill>
                  <a:schemeClr val="tx1"/>
                </a:solidFill>
              </a:defRPr>
            </a:lvl1pPr>
          </a:lstStyle>
          <a:p>
            <a:pPr>
              <a:defRPr/>
            </a:pPr>
            <a:r>
              <a:rPr lang="fr-FR" sz="2900" dirty="0">
                <a:solidFill>
                  <a:srgbClr val="000000"/>
                </a:solidFill>
              </a:rPr>
              <a:t>Oui/Non</a:t>
            </a:r>
          </a:p>
        </p:txBody>
      </p:sp>
      <p:sp>
        <p:nvSpPr>
          <p:cNvPr id="10" name="Espace réservé du contenu 17"/>
          <p:cNvSpPr>
            <a:spLocks noGrp="1"/>
          </p:cNvSpPr>
          <p:nvPr>
            <p:ph idx="14" hasCustomPrompt="1"/>
          </p:nvPr>
        </p:nvSpPr>
        <p:spPr>
          <a:xfrm>
            <a:off x="1016294" y="6492966"/>
            <a:ext cx="8782380" cy="541871"/>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1900" b="1" baseline="0">
                <a:solidFill>
                  <a:schemeClr val="tx1"/>
                </a:solidFill>
              </a:defRPr>
            </a:lvl1pPr>
          </a:lstStyle>
          <a:p>
            <a:pPr>
              <a:defRPr/>
            </a:pPr>
            <a:r>
              <a:rPr lang="fr-FR" dirty="0">
                <a:solidFill>
                  <a:srgbClr val="000000"/>
                </a:solidFill>
              </a:rPr>
              <a:t>Conclusion</a:t>
            </a:r>
          </a:p>
        </p:txBody>
      </p:sp>
      <p:sp>
        <p:nvSpPr>
          <p:cNvPr id="13" name="Espace réservé du contenu 17"/>
          <p:cNvSpPr>
            <a:spLocks noGrp="1"/>
          </p:cNvSpPr>
          <p:nvPr>
            <p:ph idx="20" hasCustomPrompt="1"/>
          </p:nvPr>
        </p:nvSpPr>
        <p:spPr>
          <a:xfrm>
            <a:off x="949149" y="1310319"/>
            <a:ext cx="8782380" cy="541871"/>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1900" b="1" baseline="0">
                <a:solidFill>
                  <a:schemeClr val="tx1"/>
                </a:solidFill>
              </a:defRPr>
            </a:lvl1pPr>
          </a:lstStyle>
          <a:p>
            <a:pPr>
              <a:defRPr/>
            </a:pPr>
            <a:r>
              <a:rPr lang="fr-FR" dirty="0">
                <a:solidFill>
                  <a:srgbClr val="000000"/>
                </a:solidFill>
              </a:rPr>
              <a:t>Question</a:t>
            </a:r>
          </a:p>
        </p:txBody>
      </p:sp>
      <p:sp>
        <p:nvSpPr>
          <p:cNvPr id="9" name="Espace réservé du numéro de diapositive 3"/>
          <p:cNvSpPr>
            <a:spLocks noGrp="1"/>
          </p:cNvSpPr>
          <p:nvPr>
            <p:ph type="sldNum" sz="quarter" idx="21"/>
          </p:nvPr>
        </p:nvSpPr>
        <p:spPr>
          <a:xfrm>
            <a:off x="9865056" y="7023955"/>
            <a:ext cx="470199" cy="179132"/>
          </a:xfrm>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11"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126268547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Matrice">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18" name="Espace réservé du contenu 17"/>
          <p:cNvSpPr>
            <a:spLocks noGrp="1"/>
          </p:cNvSpPr>
          <p:nvPr userDrawn="1">
            <p:ph idx="11"/>
          </p:nvPr>
        </p:nvSpPr>
        <p:spPr>
          <a:xfrm>
            <a:off x="3293003" y="1533866"/>
            <a:ext cx="3888461" cy="1522853"/>
          </a:xfrm>
          <a:noFill/>
          <a:ln w="19050">
            <a:solidFill>
              <a:schemeClr val="accent2"/>
            </a:solidFill>
          </a:ln>
          <a:effectLst/>
        </p:spPr>
        <p:txBody>
          <a:bodyPr>
            <a:noAutofit/>
          </a:bodyPr>
          <a:lstStyle>
            <a:lvl1pPr algn="l">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19" name="Espace réservé du contenu 17"/>
          <p:cNvSpPr>
            <a:spLocks noGrp="1"/>
          </p:cNvSpPr>
          <p:nvPr userDrawn="1">
            <p:ph idx="12" hasCustomPrompt="1"/>
          </p:nvPr>
        </p:nvSpPr>
        <p:spPr>
          <a:xfrm>
            <a:off x="3291051" y="1147136"/>
            <a:ext cx="3892365" cy="386730"/>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a:defRPr/>
            </a:pPr>
            <a:r>
              <a:rPr lang="fr-FR" dirty="0">
                <a:solidFill>
                  <a:srgbClr val="000000"/>
                </a:solidFill>
              </a:rPr>
              <a:t>Cliquez pour le titre</a:t>
            </a:r>
          </a:p>
        </p:txBody>
      </p:sp>
      <p:sp>
        <p:nvSpPr>
          <p:cNvPr id="20" name="Espace réservé du contenu 17"/>
          <p:cNvSpPr>
            <a:spLocks noGrp="1"/>
          </p:cNvSpPr>
          <p:nvPr userDrawn="1">
            <p:ph idx="17"/>
          </p:nvPr>
        </p:nvSpPr>
        <p:spPr>
          <a:xfrm rot="16200000">
            <a:off x="2901624" y="3963173"/>
            <a:ext cx="800134"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2" name="Espace réservé du contenu 17"/>
          <p:cNvSpPr>
            <a:spLocks noGrp="1"/>
          </p:cNvSpPr>
          <p:nvPr>
            <p:ph idx="18"/>
          </p:nvPr>
        </p:nvSpPr>
        <p:spPr>
          <a:xfrm>
            <a:off x="3293003" y="5552694"/>
            <a:ext cx="3888461" cy="1549182"/>
          </a:xfrm>
          <a:noFill/>
          <a:ln w="19050">
            <a:solidFill>
              <a:schemeClr val="accent2"/>
            </a:solidFill>
          </a:ln>
          <a:effectLst/>
        </p:spPr>
        <p:txBody>
          <a:bodyPr>
            <a:noAutofit/>
          </a:bodyPr>
          <a:lstStyle>
            <a:lvl1pPr algn="l">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23" name="Espace réservé du contenu 17"/>
          <p:cNvSpPr>
            <a:spLocks noGrp="1"/>
          </p:cNvSpPr>
          <p:nvPr>
            <p:ph idx="19" hasCustomPrompt="1"/>
          </p:nvPr>
        </p:nvSpPr>
        <p:spPr>
          <a:xfrm>
            <a:off x="3291051" y="5165964"/>
            <a:ext cx="3892365" cy="386730"/>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a:defRPr/>
            </a:pPr>
            <a:r>
              <a:rPr lang="fr-FR" dirty="0">
                <a:solidFill>
                  <a:srgbClr val="000000"/>
                </a:solidFill>
              </a:rPr>
              <a:t>Cliquez pour le titre</a:t>
            </a:r>
          </a:p>
        </p:txBody>
      </p:sp>
      <p:sp>
        <p:nvSpPr>
          <p:cNvPr id="24" name="Espace réservé du contenu 17"/>
          <p:cNvSpPr>
            <a:spLocks noGrp="1"/>
          </p:cNvSpPr>
          <p:nvPr>
            <p:ph idx="20"/>
          </p:nvPr>
        </p:nvSpPr>
        <p:spPr>
          <a:xfrm>
            <a:off x="7307135" y="3155592"/>
            <a:ext cx="2947286" cy="2189778"/>
          </a:xfrm>
          <a:noFill/>
          <a:ln w="19050">
            <a:solidFill>
              <a:schemeClr val="accent2"/>
            </a:solidFill>
          </a:ln>
          <a:effectLst/>
        </p:spPr>
        <p:txBody>
          <a:bodyPr>
            <a:noAutofit/>
          </a:bodyPr>
          <a:lstStyle>
            <a:lvl1pPr algn="l">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25" name="Espace réservé du contenu 17"/>
          <p:cNvSpPr>
            <a:spLocks noGrp="1"/>
          </p:cNvSpPr>
          <p:nvPr>
            <p:ph idx="21" hasCustomPrompt="1"/>
          </p:nvPr>
        </p:nvSpPr>
        <p:spPr>
          <a:xfrm>
            <a:off x="7302450" y="2785417"/>
            <a:ext cx="2950245" cy="386730"/>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a:defRPr/>
            </a:pPr>
            <a:r>
              <a:rPr lang="fr-FR" dirty="0">
                <a:solidFill>
                  <a:srgbClr val="000000"/>
                </a:solidFill>
              </a:rPr>
              <a:t>Cliquez pour le titre</a:t>
            </a:r>
          </a:p>
        </p:txBody>
      </p:sp>
      <p:sp>
        <p:nvSpPr>
          <p:cNvPr id="26" name="Espace réservé du contenu 17"/>
          <p:cNvSpPr>
            <a:spLocks noGrp="1"/>
          </p:cNvSpPr>
          <p:nvPr>
            <p:ph idx="22"/>
          </p:nvPr>
        </p:nvSpPr>
        <p:spPr>
          <a:xfrm>
            <a:off x="194348" y="3155593"/>
            <a:ext cx="2947286" cy="2189778"/>
          </a:xfrm>
          <a:noFill/>
          <a:ln w="19050">
            <a:solidFill>
              <a:schemeClr val="accent2"/>
            </a:solidFill>
          </a:ln>
          <a:effectLst/>
        </p:spPr>
        <p:txBody>
          <a:bodyPr>
            <a:noAutofit/>
          </a:bodyPr>
          <a:lstStyle>
            <a:lvl1pPr algn="l">
              <a:spcBef>
                <a:spcPts val="1200"/>
              </a:spcBef>
              <a:defRPr sz="1500">
                <a:solidFill>
                  <a:schemeClr val="tx1"/>
                </a:solidFill>
              </a:defRPr>
            </a:lvl1pPr>
          </a:lstStyle>
          <a:p>
            <a:pPr lvl="0">
              <a:defRPr/>
            </a:pPr>
            <a:r>
              <a:rPr lang="fr-FR">
                <a:solidFill>
                  <a:srgbClr val="000000"/>
                </a:solidFill>
              </a:rPr>
              <a:t>Modifiez les styles du texte du masque</a:t>
            </a:r>
          </a:p>
        </p:txBody>
      </p:sp>
      <p:sp>
        <p:nvSpPr>
          <p:cNvPr id="27" name="Espace réservé du contenu 17"/>
          <p:cNvSpPr>
            <a:spLocks noGrp="1"/>
          </p:cNvSpPr>
          <p:nvPr>
            <p:ph idx="23" hasCustomPrompt="1"/>
          </p:nvPr>
        </p:nvSpPr>
        <p:spPr>
          <a:xfrm>
            <a:off x="189664" y="2785417"/>
            <a:ext cx="2950245" cy="386730"/>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a:defRPr/>
            </a:pPr>
            <a:r>
              <a:rPr lang="fr-FR" dirty="0">
                <a:solidFill>
                  <a:srgbClr val="000000"/>
                </a:solidFill>
              </a:rPr>
              <a:t>Cliquez pour le titre</a:t>
            </a:r>
          </a:p>
        </p:txBody>
      </p:sp>
      <p:sp>
        <p:nvSpPr>
          <p:cNvPr id="28" name="Espace réservé du contenu 17"/>
          <p:cNvSpPr>
            <a:spLocks noGrp="1"/>
          </p:cNvSpPr>
          <p:nvPr>
            <p:ph idx="24"/>
          </p:nvPr>
        </p:nvSpPr>
        <p:spPr>
          <a:xfrm rot="5400000">
            <a:off x="6739265" y="3883161"/>
            <a:ext cx="800134"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29" name="Espace réservé du contenu 17"/>
          <p:cNvSpPr>
            <a:spLocks noGrp="1"/>
          </p:cNvSpPr>
          <p:nvPr>
            <p:ph idx="25"/>
          </p:nvPr>
        </p:nvSpPr>
        <p:spPr>
          <a:xfrm>
            <a:off x="4842946" y="3056719"/>
            <a:ext cx="788575" cy="324806"/>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30" name="Espace réservé du contenu 17"/>
          <p:cNvSpPr>
            <a:spLocks noGrp="1"/>
          </p:cNvSpPr>
          <p:nvPr>
            <p:ph idx="26"/>
          </p:nvPr>
        </p:nvSpPr>
        <p:spPr>
          <a:xfrm rot="10800000">
            <a:off x="4842947" y="4841157"/>
            <a:ext cx="788575" cy="324806"/>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Modifiez les styles du texte du masque</a:t>
            </a:r>
          </a:p>
        </p:txBody>
      </p:sp>
      <p:sp>
        <p:nvSpPr>
          <p:cNvPr id="31" name="Espace réservé du contenu 17"/>
          <p:cNvSpPr>
            <a:spLocks noGrp="1"/>
          </p:cNvSpPr>
          <p:nvPr>
            <p:ph idx="27" hasCustomPrompt="1"/>
          </p:nvPr>
        </p:nvSpPr>
        <p:spPr>
          <a:xfrm>
            <a:off x="4109384" y="3643151"/>
            <a:ext cx="2255698" cy="800134"/>
          </a:xfrm>
          <a:prstGeom prst="roundRect">
            <a:avLst/>
          </a:prstGeom>
          <a:ln/>
        </p:spPr>
        <p:style>
          <a:lnRef idx="0">
            <a:schemeClr val="accent2"/>
          </a:lnRef>
          <a:fillRef idx="3">
            <a:schemeClr val="accent2"/>
          </a:fillRef>
          <a:effectRef idx="3">
            <a:schemeClr val="accent2"/>
          </a:effectRef>
          <a:fontRef idx="none"/>
        </p:style>
        <p:txBody>
          <a:bodyPr anchor="ctr" anchorCtr="1">
            <a:normAutofit/>
          </a:bodyPr>
          <a:lstStyle>
            <a:lvl1pPr marL="0" indent="0" algn="ctr">
              <a:buNone/>
              <a:defRPr sz="1700" b="1" baseline="0">
                <a:solidFill>
                  <a:schemeClr val="tx1"/>
                </a:solidFill>
              </a:defRPr>
            </a:lvl1pPr>
          </a:lstStyle>
          <a:p>
            <a:pPr>
              <a:defRPr/>
            </a:pPr>
            <a:r>
              <a:rPr lang="fr-FR" dirty="0">
                <a:solidFill>
                  <a:srgbClr val="000000"/>
                </a:solidFill>
              </a:rPr>
              <a:t>Cliquez pour la cible</a:t>
            </a:r>
          </a:p>
        </p:txBody>
      </p:sp>
      <p:sp>
        <p:nvSpPr>
          <p:cNvPr id="17" name="Espace réservé du numéro de diapositive 3"/>
          <p:cNvSpPr>
            <a:spLocks noGrp="1"/>
          </p:cNvSpPr>
          <p:nvPr>
            <p:ph type="sldNum" sz="quarter" idx="14"/>
          </p:nvPr>
        </p:nvSpPr>
        <p:spPr>
          <a:xfrm>
            <a:off x="9865056" y="7023955"/>
            <a:ext cx="470199" cy="179132"/>
          </a:xfrm>
        </p:spPr>
        <p:txBody>
          <a:bodyPr/>
          <a:lstStyle/>
          <a:p>
            <a:fld id="{FD495AF3-2BE3-4F2F-A3F0-65C3F202E4D2}" type="slidenum">
              <a:rPr lang="fr-FR" altLang="fr-FR" smtClean="0">
                <a:solidFill>
                  <a:srgbClr val="80003B"/>
                </a:solidFill>
              </a:rPr>
              <a:pPr/>
              <a:t>‹N°›</a:t>
            </a:fld>
            <a:endParaRPr lang="fr-FR" altLang="fr-FR" dirty="0">
              <a:solidFill>
                <a:srgbClr val="80003B"/>
              </a:solidFill>
            </a:endParaRPr>
          </a:p>
        </p:txBody>
      </p:sp>
      <p:sp>
        <p:nvSpPr>
          <p:cNvPr id="21"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Tree>
    <p:extLst>
      <p:ext uri="{BB962C8B-B14F-4D97-AF65-F5344CB8AC3E}">
        <p14:creationId xmlns:p14="http://schemas.microsoft.com/office/powerpoint/2010/main" val="32742596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cxnSp>
        <p:nvCxnSpPr>
          <p:cNvPr id="14" name="Connecteur droit 13"/>
          <p:cNvCxnSpPr/>
          <p:nvPr userDrawn="1"/>
        </p:nvCxnSpPr>
        <p:spPr bwMode="auto">
          <a:xfrm>
            <a:off x="484361" y="7349807"/>
            <a:ext cx="8640000" cy="3291"/>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6" name="Picture 4"/>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7106" b="2139"/>
          <a:stretch/>
        </p:blipFill>
        <p:spPr bwMode="auto">
          <a:xfrm>
            <a:off x="-7620" y="4425968"/>
            <a:ext cx="3247287" cy="3150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8" name="Groupe 17"/>
          <p:cNvGrpSpPr/>
          <p:nvPr userDrawn="1"/>
        </p:nvGrpSpPr>
        <p:grpSpPr>
          <a:xfrm flipH="1">
            <a:off x="8784034" y="7140194"/>
            <a:ext cx="335299" cy="421071"/>
            <a:chOff x="422275" y="838200"/>
            <a:chExt cx="332435" cy="370213"/>
          </a:xfrm>
          <a:solidFill>
            <a:srgbClr val="80003B"/>
          </a:solidFill>
        </p:grpSpPr>
        <p:sp>
          <p:nvSpPr>
            <p:cNvPr id="19"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500" b="1" i="1" dirty="0">
                <a:solidFill>
                  <a:schemeClr val="bg1"/>
                </a:solidFill>
                <a:latin typeface="Arial" pitchFamily="34" charset="0"/>
              </a:endParaRPr>
            </a:p>
          </p:txBody>
        </p:sp>
        <p:cxnSp>
          <p:nvCxnSpPr>
            <p:cNvPr id="20" name="Connecteur droit 19"/>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1" name="Connecteur droit 20"/>
            <p:cNvCxnSpPr/>
            <p:nvPr userDrawn="1"/>
          </p:nvCxnSpPr>
          <p:spPr bwMode="auto">
            <a:xfrm flipV="1">
              <a:off x="621506" y="838201"/>
              <a:ext cx="133204" cy="370212"/>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sp>
        <p:nvSpPr>
          <p:cNvPr id="112656" name="Rectangle 16"/>
          <p:cNvSpPr>
            <a:spLocks noGrp="1" noChangeArrowheads="1"/>
          </p:cNvSpPr>
          <p:nvPr>
            <p:ph type="ctrTitle" sz="quarter" hasCustomPrompt="1"/>
          </p:nvPr>
        </p:nvSpPr>
        <p:spPr>
          <a:xfrm>
            <a:off x="2513724" y="3017709"/>
            <a:ext cx="7435095" cy="750602"/>
          </a:xfrm>
        </p:spPr>
        <p:txBody>
          <a:bodyPr lIns="100672" tIns="50337" rIns="100672" bIns="50337" anchor="t"/>
          <a:lstStyle>
            <a:lvl1pPr algn="ctr">
              <a:defRPr sz="4200" b="0" spc="208" baseline="0">
                <a:solidFill>
                  <a:schemeClr val="accent4"/>
                </a:solidFill>
                <a:effectLst/>
                <a:latin typeface="+mj-lt"/>
              </a:defRPr>
            </a:lvl1pPr>
          </a:lstStyle>
          <a:p>
            <a:pPr lvl="0"/>
            <a:r>
              <a:rPr lang="fr-FR" noProof="0" dirty="0"/>
              <a:t>[CLIENT]</a:t>
            </a:r>
          </a:p>
        </p:txBody>
      </p:sp>
      <p:sp>
        <p:nvSpPr>
          <p:cNvPr id="15" name="Text Box 3"/>
          <p:cNvSpPr txBox="1">
            <a:spLocks noChangeArrowheads="1"/>
          </p:cNvSpPr>
          <p:nvPr userDrawn="1"/>
        </p:nvSpPr>
        <p:spPr bwMode="auto">
          <a:xfrm>
            <a:off x="9115360" y="7171149"/>
            <a:ext cx="1590739" cy="357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fr-FR" sz="1400" b="1" dirty="0">
                <a:solidFill>
                  <a:srgbClr val="004070"/>
                </a:solidFill>
                <a:effectLst/>
                <a:latin typeface="Segoe UI"/>
                <a:ea typeface="Times New Roman"/>
              </a:rPr>
              <a:t>www.secafi.com</a:t>
            </a:r>
            <a:endParaRPr lang="fr-FR" sz="1050" dirty="0">
              <a:effectLst/>
              <a:latin typeface="Times New Roman"/>
              <a:ea typeface="Times New Roman"/>
            </a:endParaRPr>
          </a:p>
        </p:txBody>
      </p:sp>
      <p:sp>
        <p:nvSpPr>
          <p:cNvPr id="22" name="Espace réservé du texte 5"/>
          <p:cNvSpPr>
            <a:spLocks noGrp="1"/>
          </p:cNvSpPr>
          <p:nvPr>
            <p:ph type="body" sz="quarter" idx="12" hasCustomPrompt="1"/>
          </p:nvPr>
        </p:nvSpPr>
        <p:spPr>
          <a:xfrm>
            <a:off x="2541765" y="3958861"/>
            <a:ext cx="7379013" cy="1368518"/>
          </a:xfrm>
        </p:spPr>
        <p:txBody>
          <a:bodyPr/>
          <a:lstStyle>
            <a:lvl1pPr marL="0" indent="0" algn="ctr">
              <a:buNone/>
              <a:defRPr sz="2800" b="0" i="0" baseline="0">
                <a:solidFill>
                  <a:schemeClr val="accent6"/>
                </a:solidFill>
              </a:defRPr>
            </a:lvl1pPr>
          </a:lstStyle>
          <a:p>
            <a:pPr lvl="0"/>
            <a:r>
              <a:rPr lang="fr-FR" dirty="0"/>
              <a:t>[Mission, Date]</a:t>
            </a:r>
          </a:p>
        </p:txBody>
      </p:sp>
      <p:pic>
        <p:nvPicPr>
          <p:cNvPr id="13" name="Imag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t="7239"/>
          <a:stretch/>
        </p:blipFill>
        <p:spPr>
          <a:xfrm>
            <a:off x="-2511" y="0"/>
            <a:ext cx="10703287" cy="1600200"/>
          </a:xfrm>
          <a:prstGeom prst="rect">
            <a:avLst/>
          </a:prstGeom>
        </p:spPr>
      </p:pic>
      <p:sp>
        <p:nvSpPr>
          <p:cNvPr id="16" name="Adressage"/>
          <p:cNvSpPr txBox="1">
            <a:spLocks noChangeArrowheads="1"/>
          </p:cNvSpPr>
          <p:nvPr userDrawn="1"/>
        </p:nvSpPr>
        <p:spPr bwMode="auto">
          <a:xfrm>
            <a:off x="-32902" y="4940025"/>
            <a:ext cx="2685600"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lvl="0" indent="0" algn="just" defTabSz="914400" rtl="0" eaLnBrk="1" fontAlgn="base" latinLnBrk="0" hangingPunct="1">
              <a:lnSpc>
                <a:spcPct val="130000"/>
              </a:lnSpc>
              <a:spcBef>
                <a:spcPts val="1800"/>
              </a:spcBef>
              <a:spcAft>
                <a:spcPts val="0"/>
              </a:spcAft>
              <a:buClrTx/>
              <a:buSzTx/>
              <a:buFontTx/>
              <a:buNone/>
              <a:tabLst/>
              <a:defRPr/>
            </a:pPr>
            <a:r>
              <a:rPr kumimoji="0" lang="fr-FR" sz="800" b="1" i="0" u="none" strike="noStrike" kern="1200" cap="none" spc="0" normalizeH="0" baseline="0" noProof="0" dirty="0">
                <a:ln>
                  <a:noFill/>
                </a:ln>
                <a:solidFill>
                  <a:srgbClr val="FFFFFF"/>
                </a:solidFill>
                <a:effectLst/>
                <a:uLnTx/>
                <a:uFillTx/>
                <a:latin typeface="Segoe UI"/>
                <a:ea typeface="Times New Roman"/>
                <a:cs typeface="Times New Roman"/>
              </a:rPr>
              <a:t>SECAFI</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just" defTabSz="914400" rtl="0" eaLnBrk="1" fontAlgn="base" latinLnBrk="0" hangingPunct="1">
              <a:lnSpc>
                <a:spcPct val="130000"/>
              </a:lnSpc>
              <a:spcBef>
                <a:spcPct val="0"/>
              </a:spcBef>
              <a:spcAft>
                <a:spcPts val="0"/>
              </a:spcAft>
              <a:buClrTx/>
              <a:buSzTx/>
              <a:buFontTx/>
              <a:buNone/>
              <a:tabLst/>
              <a:defRPr/>
            </a:pPr>
            <a:r>
              <a:rPr kumimoji="0" lang="fr-FR" sz="800" b="0" i="0" u="none" strike="noStrike" kern="1200" cap="none" spc="0" normalizeH="0" baseline="0" noProof="0" dirty="0">
                <a:ln>
                  <a:noFill/>
                </a:ln>
                <a:solidFill>
                  <a:srgbClr val="FFFFFF"/>
                </a:solidFill>
                <a:effectLst/>
                <a:uLnTx/>
                <a:uFillTx/>
                <a:latin typeface="Segoe UI"/>
                <a:ea typeface="Times New Roman"/>
                <a:cs typeface="Times New Roman"/>
              </a:rPr>
              <a:t>Société d’expertise comptable inscrite </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just" defTabSz="914400" rtl="0" eaLnBrk="1" fontAlgn="base" latinLnBrk="0" hangingPunct="1">
              <a:lnSpc>
                <a:spcPct val="130000"/>
              </a:lnSpc>
              <a:spcBef>
                <a:spcPct val="0"/>
              </a:spcBef>
              <a:spcAft>
                <a:spcPts val="0"/>
              </a:spcAft>
              <a:buClrTx/>
              <a:buSzTx/>
              <a:buFontTx/>
              <a:buNone/>
              <a:tabLst/>
              <a:defRPr/>
            </a:pPr>
            <a:r>
              <a:rPr kumimoji="0" lang="fr-FR" sz="800" b="0" i="0" u="none" strike="noStrike" kern="1200" cap="none" spc="0" normalizeH="0" baseline="0" noProof="0" dirty="0">
                <a:ln>
                  <a:noFill/>
                </a:ln>
                <a:solidFill>
                  <a:srgbClr val="FFFFFF"/>
                </a:solidFill>
                <a:effectLst/>
                <a:uLnTx/>
                <a:uFillTx/>
                <a:latin typeface="Segoe UI"/>
                <a:ea typeface="Times New Roman"/>
                <a:cs typeface="Times New Roman"/>
              </a:rPr>
              <a:t>au Tableau de l’Ordre de la région Ile de France</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just" defTabSz="914400" rtl="0" eaLnBrk="1" fontAlgn="base" latinLnBrk="0" hangingPunct="1">
              <a:lnSpc>
                <a:spcPct val="130000"/>
              </a:lnSpc>
              <a:spcBef>
                <a:spcPct val="0"/>
              </a:spcBef>
              <a:spcAft>
                <a:spcPts val="0"/>
              </a:spcAft>
              <a:buClrTx/>
              <a:buSzTx/>
              <a:buFontTx/>
              <a:buNone/>
              <a:tabLst/>
              <a:defRPr/>
            </a:pPr>
            <a:r>
              <a:rPr kumimoji="0" lang="fr-FR" sz="800" b="0" i="0" u="none" strike="noStrike" kern="1200" cap="none" spc="0" normalizeH="0" baseline="0" noProof="0" dirty="0">
                <a:ln>
                  <a:noFill/>
                </a:ln>
                <a:solidFill>
                  <a:srgbClr val="FFFFFF"/>
                </a:solidFill>
                <a:effectLst/>
                <a:uLnTx/>
                <a:uFillTx/>
                <a:latin typeface="Segoe UI"/>
                <a:ea typeface="Times New Roman"/>
                <a:cs typeface="Times New Roman"/>
              </a:rPr>
              <a:t>Cabinet agréé par le Ministère du Travail,</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just" defTabSz="914400" rtl="0" eaLnBrk="1" fontAlgn="base" latinLnBrk="0" hangingPunct="1">
              <a:lnSpc>
                <a:spcPct val="130000"/>
              </a:lnSpc>
              <a:spcBef>
                <a:spcPct val="0"/>
              </a:spcBef>
              <a:spcAft>
                <a:spcPts val="0"/>
              </a:spcAft>
              <a:buClrTx/>
              <a:buSzTx/>
              <a:buFontTx/>
              <a:buNone/>
              <a:tabLst/>
              <a:defRPr/>
            </a:pPr>
            <a:r>
              <a:rPr kumimoji="0" lang="fr-FR" sz="800" b="0" i="0" u="none" strike="noStrike" kern="1200" cap="none" spc="0" normalizeH="0" baseline="0" noProof="0" dirty="0">
                <a:ln>
                  <a:noFill/>
                </a:ln>
                <a:solidFill>
                  <a:srgbClr val="FFFFFF"/>
                </a:solidFill>
                <a:effectLst/>
                <a:uLnTx/>
                <a:uFillTx/>
                <a:latin typeface="Segoe UI"/>
                <a:ea typeface="Times New Roman"/>
                <a:cs typeface="Times New Roman"/>
              </a:rPr>
              <a:t>habilité IPRP et membre de la FIRPS</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00000"/>
              </a:lnSpc>
              <a:spcBef>
                <a:spcPct val="0"/>
              </a:spcBef>
              <a:spcAft>
                <a:spcPts val="0"/>
              </a:spcAft>
              <a:buClrTx/>
              <a:buSzTx/>
              <a:buFontTx/>
              <a:buNone/>
              <a:tabLst/>
              <a:defRPr/>
            </a:pPr>
            <a:endParaRPr kumimoji="0" lang="fr-FR" sz="1000" b="1" i="0" u="none" strike="noStrike" kern="1200" cap="none" spc="0" normalizeH="0" baseline="0" noProof="0" dirty="0">
              <a:ln>
                <a:noFill/>
              </a:ln>
              <a:solidFill>
                <a:srgbClr val="FFFFFF"/>
              </a:solidFill>
              <a:effectLst/>
              <a:uLnTx/>
              <a:uFillTx/>
              <a:latin typeface="Segoe UI"/>
              <a:ea typeface="Times New Roman"/>
              <a:cs typeface="Arial"/>
            </a:endParaRP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fr-FR" sz="800" b="0" i="0" u="none" strike="noStrike" kern="1200" cap="none" spc="0" normalizeH="0" baseline="0" noProof="0" dirty="0">
                <a:ln>
                  <a:noFill/>
                </a:ln>
                <a:solidFill>
                  <a:srgbClr val="FFFFFF"/>
                </a:solidFill>
                <a:effectLst/>
                <a:uLnTx/>
                <a:uFillTx/>
                <a:latin typeface="Segoe UI"/>
                <a:ea typeface="Times New Roman"/>
                <a:cs typeface="Arial"/>
              </a:rPr>
              <a:t>Direction régionale Paris Nord Est / Bureau de Paris</a:t>
            </a:r>
            <a:r>
              <a:rPr kumimoji="0" lang="fr-FR" sz="1000" b="1" i="0" u="none" strike="noStrike" kern="1200" cap="none" spc="0" normalizeH="0" baseline="0" noProof="0" dirty="0">
                <a:ln>
                  <a:noFill/>
                </a:ln>
                <a:solidFill>
                  <a:srgbClr val="FFFFFF"/>
                </a:solidFill>
                <a:effectLst/>
                <a:uLnTx/>
                <a:uFillTx/>
                <a:latin typeface="Segoe UI"/>
                <a:ea typeface="Times New Roman"/>
                <a:cs typeface="Arial"/>
              </a:rPr>
              <a:t/>
            </a:r>
            <a:br>
              <a:rPr kumimoji="0" lang="fr-FR" sz="1000" b="1" i="0" u="none" strike="noStrike" kern="1200" cap="none" spc="0" normalizeH="0" baseline="0" noProof="0" dirty="0">
                <a:ln>
                  <a:noFill/>
                </a:ln>
                <a:solidFill>
                  <a:srgbClr val="FFFFFF"/>
                </a:solidFill>
                <a:effectLst/>
                <a:uLnTx/>
                <a:uFillTx/>
                <a:latin typeface="Segoe UI"/>
                <a:ea typeface="Times New Roman"/>
                <a:cs typeface="Arial"/>
              </a:rPr>
            </a:br>
            <a:r>
              <a:rPr kumimoji="0" lang="fr-FR" sz="800" b="0" i="0" u="none" strike="noStrike" kern="1200" cap="none" spc="0" normalizeH="0" baseline="0" noProof="0" dirty="0">
                <a:ln>
                  <a:noFill/>
                </a:ln>
                <a:solidFill>
                  <a:srgbClr val="FFFFFF"/>
                </a:solidFill>
                <a:effectLst/>
                <a:uLnTx/>
                <a:uFillTx/>
                <a:latin typeface="Segoe UI"/>
                <a:ea typeface="Times New Roman"/>
                <a:cs typeface="Calibri"/>
              </a:rPr>
              <a:t>20 rue Martin Bernard</a:t>
            </a:r>
            <a:br>
              <a:rPr kumimoji="0" lang="fr-FR" sz="800" b="0" i="0" u="none" strike="noStrike" kern="1200" cap="none" spc="0" normalizeH="0" baseline="0" noProof="0" dirty="0">
                <a:ln>
                  <a:noFill/>
                </a:ln>
                <a:solidFill>
                  <a:srgbClr val="FFFFFF"/>
                </a:solidFill>
                <a:effectLst/>
                <a:uLnTx/>
                <a:uFillTx/>
                <a:latin typeface="Segoe UI"/>
                <a:ea typeface="Times New Roman"/>
                <a:cs typeface="Calibri"/>
              </a:rPr>
            </a:br>
            <a:r>
              <a:rPr kumimoji="0" lang="fr-FR" sz="800" b="0" i="0" u="none" strike="noStrike" kern="1200" cap="none" spc="0" normalizeH="0" baseline="0" noProof="0" dirty="0">
                <a:ln>
                  <a:noFill/>
                </a:ln>
                <a:solidFill>
                  <a:srgbClr val="FFFFFF"/>
                </a:solidFill>
                <a:effectLst/>
                <a:uLnTx/>
                <a:uFillTx/>
                <a:latin typeface="Segoe UI"/>
                <a:ea typeface="Times New Roman"/>
                <a:cs typeface="Calibri"/>
              </a:rPr>
              <a:t>75647 Paris Cedex 13</a:t>
            </a:r>
            <a:br>
              <a:rPr kumimoji="0" lang="fr-FR" sz="800" b="0" i="0" u="none" strike="noStrike" kern="1200" cap="none" spc="0" normalizeH="0" baseline="0" noProof="0" dirty="0">
                <a:ln>
                  <a:noFill/>
                </a:ln>
                <a:solidFill>
                  <a:srgbClr val="FFFFFF"/>
                </a:solidFill>
                <a:effectLst/>
                <a:uLnTx/>
                <a:uFillTx/>
                <a:latin typeface="Segoe UI"/>
                <a:ea typeface="Times New Roman"/>
                <a:cs typeface="Calibri"/>
              </a:rPr>
            </a:br>
            <a:r>
              <a:rPr kumimoji="0" lang="fr-FR" sz="800" b="0" i="0" u="none" strike="noStrike" kern="1200" cap="none" spc="0" normalizeH="0" baseline="0" noProof="0" dirty="0">
                <a:ln>
                  <a:noFill/>
                </a:ln>
                <a:solidFill>
                  <a:srgbClr val="FFFFFF"/>
                </a:solidFill>
                <a:effectLst/>
                <a:uLnTx/>
                <a:uFillTx/>
                <a:latin typeface="Segoe UI"/>
                <a:ea typeface="Times New Roman"/>
                <a:cs typeface="Calibri"/>
              </a:rPr>
              <a:t>Tél 01 53 62 70 00</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rPr>
              <a:t> </a:t>
            </a:r>
          </a:p>
          <a:p>
            <a:pPr marL="0" marR="0" lvl="0" indent="0" algn="l" defTabSz="914400" rtl="0" eaLnBrk="1" fontAlgn="base" latinLnBrk="0" hangingPunct="1">
              <a:lnSpc>
                <a:spcPct val="130000"/>
              </a:lnSpc>
              <a:spcBef>
                <a:spcPct val="0"/>
              </a:spcBef>
              <a:spcAft>
                <a:spcPts val="0"/>
              </a:spcAft>
              <a:buClrTx/>
              <a:buSzTx/>
              <a:buFontTx/>
              <a:buNone/>
              <a:tabLst/>
              <a:defRPr/>
            </a:pPr>
            <a:r>
              <a:rPr kumimoji="0" lang="fr-FR" sz="600" b="1" i="0" u="none" strike="noStrike" kern="1200" cap="none" spc="0" normalizeH="0" baseline="0" noProof="0" dirty="0">
                <a:ln>
                  <a:noFill/>
                </a:ln>
                <a:solidFill>
                  <a:srgbClr val="FFFFFF"/>
                </a:solidFill>
                <a:effectLst/>
                <a:uLnTx/>
                <a:uFillTx/>
                <a:latin typeface="Segoe UI"/>
                <a:ea typeface="Times New Roman"/>
                <a:cs typeface="Calibri"/>
              </a:rPr>
              <a:t>SAS au capital de 4 029 880 €</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30000"/>
              </a:lnSpc>
              <a:spcBef>
                <a:spcPct val="0"/>
              </a:spcBef>
              <a:spcAft>
                <a:spcPts val="0"/>
              </a:spcAft>
              <a:buClrTx/>
              <a:buSzTx/>
              <a:buFontTx/>
              <a:buNone/>
              <a:tabLst/>
              <a:defRPr/>
            </a:pPr>
            <a:r>
              <a:rPr kumimoji="0" lang="fr-FR" sz="600" b="1" i="0" u="none" strike="noStrike" kern="1200" cap="none" spc="0" normalizeH="0" baseline="0" noProof="0" dirty="0">
                <a:ln>
                  <a:noFill/>
                </a:ln>
                <a:solidFill>
                  <a:srgbClr val="FFFFFF"/>
                </a:solidFill>
                <a:effectLst/>
                <a:uLnTx/>
                <a:uFillTx/>
                <a:latin typeface="Segoe UI"/>
                <a:ea typeface="Times New Roman"/>
                <a:cs typeface="Calibri"/>
              </a:rPr>
              <a:t>312 938 483 RCS Paris</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30000"/>
              </a:lnSpc>
              <a:spcBef>
                <a:spcPct val="0"/>
              </a:spcBef>
              <a:spcAft>
                <a:spcPts val="0"/>
              </a:spcAft>
              <a:buClrTx/>
              <a:buSzTx/>
              <a:buFontTx/>
              <a:buNone/>
              <a:tabLst/>
              <a:defRPr/>
            </a:pPr>
            <a:r>
              <a:rPr kumimoji="0" lang="fr-FR" sz="600" b="1" i="0" u="none" strike="noStrike" kern="1200" cap="none" spc="0" normalizeH="0" baseline="0" noProof="0" dirty="0">
                <a:ln>
                  <a:noFill/>
                </a:ln>
                <a:solidFill>
                  <a:srgbClr val="FFFFFF"/>
                </a:solidFill>
                <a:effectLst/>
                <a:uLnTx/>
                <a:uFillTx/>
                <a:latin typeface="Segoe UI"/>
                <a:ea typeface="Times New Roman"/>
                <a:cs typeface="Calibri"/>
              </a:rPr>
              <a:t>Numéro d’identification intracommunautaire </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a:p>
            <a:pPr marL="0" marR="0" lvl="0" indent="0" algn="l" defTabSz="914400" rtl="0" eaLnBrk="1" fontAlgn="base" latinLnBrk="0" hangingPunct="1">
              <a:lnSpc>
                <a:spcPct val="130000"/>
              </a:lnSpc>
              <a:spcBef>
                <a:spcPct val="0"/>
              </a:spcBef>
              <a:spcAft>
                <a:spcPts val="0"/>
              </a:spcAft>
              <a:buClrTx/>
              <a:buSzTx/>
              <a:buFontTx/>
              <a:buNone/>
              <a:tabLst/>
              <a:defRPr/>
            </a:pPr>
            <a:r>
              <a:rPr kumimoji="0" lang="fr-FR" sz="600" b="1" i="0" u="none" strike="noStrike" kern="1200" cap="none" spc="0" normalizeH="0" baseline="0" noProof="0" dirty="0">
                <a:ln>
                  <a:noFill/>
                </a:ln>
                <a:solidFill>
                  <a:srgbClr val="FFFFFF"/>
                </a:solidFill>
                <a:effectLst/>
                <a:uLnTx/>
                <a:uFillTx/>
                <a:latin typeface="Segoe UI"/>
                <a:ea typeface="Times New Roman"/>
                <a:cs typeface="Calibri"/>
              </a:rPr>
              <a:t>FR 88 312 938 483</a:t>
            </a:r>
            <a:endParaRPr kumimoji="0" lang="fr-FR" sz="1100" b="0" i="0" u="none" strike="noStrike" kern="1200" cap="none" spc="0" normalizeH="0" baseline="0" noProof="0" dirty="0">
              <a:ln>
                <a:noFill/>
              </a:ln>
              <a:solidFill>
                <a:srgbClr val="000000"/>
              </a:solidFill>
              <a:effectLst/>
              <a:uLnTx/>
              <a:uFillTx/>
              <a:latin typeface="Book Antiqua"/>
              <a:ea typeface="Times New Roman"/>
              <a:cs typeface="Times New Roman"/>
            </a:endParaRPr>
          </a:p>
        </p:txBody>
      </p:sp>
      <p:sp>
        <p:nvSpPr>
          <p:cNvPr id="23" name="Text Box 3"/>
          <p:cNvSpPr txBox="1">
            <a:spLocks noChangeArrowheads="1"/>
          </p:cNvSpPr>
          <p:nvPr userDrawn="1"/>
        </p:nvSpPr>
        <p:spPr bwMode="auto">
          <a:xfrm>
            <a:off x="1829927" y="7101843"/>
            <a:ext cx="6976830"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ctr" anchorCtr="0" upright="1">
            <a:noAutofit/>
          </a:bodyPr>
          <a:lstStyle/>
          <a:p>
            <a:pPr>
              <a:spcAft>
                <a:spcPts val="0"/>
              </a:spcAft>
            </a:pPr>
            <a:r>
              <a:rPr lang="fr-FR" sz="800" b="1" dirty="0">
                <a:solidFill>
                  <a:schemeClr val="accent6"/>
                </a:solidFill>
                <a:effectLst/>
                <a:latin typeface="Segoe UI"/>
                <a:ea typeface="Times New Roman"/>
              </a:rPr>
              <a:t>BORDEAUX </a:t>
            </a:r>
            <a:r>
              <a:rPr lang="fr-FR" sz="700" b="1" baseline="10000" dirty="0">
                <a:solidFill>
                  <a:schemeClr val="accent3"/>
                </a:solidFill>
                <a:effectLst/>
                <a:latin typeface="Segoe UI Semilight"/>
                <a:ea typeface="Times New Roman"/>
                <a:cs typeface="Segoe UI Semilight"/>
              </a:rPr>
              <a:t>► </a:t>
            </a:r>
            <a:r>
              <a:rPr lang="fr-FR" sz="800" b="1" dirty="0">
                <a:solidFill>
                  <a:schemeClr val="accent6"/>
                </a:solidFill>
                <a:effectLst/>
                <a:latin typeface="Segoe UI"/>
                <a:ea typeface="Times New Roman"/>
              </a:rPr>
              <a:t>BRUXELLES</a:t>
            </a:r>
            <a:r>
              <a:rPr lang="fr-FR" sz="1000" b="1" dirty="0">
                <a:solidFill>
                  <a:schemeClr val="accent6"/>
                </a:solidFill>
                <a:effectLst/>
                <a:latin typeface="Segoe UI"/>
                <a:ea typeface="Times New Roman"/>
              </a:rPr>
              <a:t> </a:t>
            </a:r>
            <a:r>
              <a:rPr lang="fr-FR" sz="700" b="1" baseline="10000" dirty="0">
                <a:solidFill>
                  <a:schemeClr val="accent3"/>
                </a:solidFill>
                <a:effectLst/>
                <a:latin typeface="Segoe UI Semilight"/>
                <a:ea typeface="Times New Roman"/>
                <a:cs typeface="Segoe UI Semilight"/>
              </a:rPr>
              <a:t>►</a:t>
            </a:r>
            <a:r>
              <a:rPr lang="fr-FR" sz="900" b="1" baseline="10000" dirty="0">
                <a:solidFill>
                  <a:schemeClr val="accent3"/>
                </a:solidFill>
                <a:effectLst/>
                <a:latin typeface="Segoe UI Semilight"/>
                <a:ea typeface="Times New Roman"/>
                <a:cs typeface="Segoe UI Semilight"/>
              </a:rPr>
              <a:t> </a:t>
            </a:r>
            <a:r>
              <a:rPr lang="fr-FR" sz="800" b="1" dirty="0">
                <a:solidFill>
                  <a:schemeClr val="accent6"/>
                </a:solidFill>
                <a:effectLst/>
                <a:latin typeface="Segoe UI"/>
                <a:ea typeface="Times New Roman"/>
              </a:rPr>
              <a:t>LILLE </a:t>
            </a:r>
            <a:r>
              <a:rPr lang="fr-FR" sz="700" b="1" baseline="10000" dirty="0">
                <a:solidFill>
                  <a:schemeClr val="accent3"/>
                </a:solidFill>
                <a:effectLst/>
                <a:latin typeface="Segoe UI Semilight"/>
                <a:ea typeface="Times New Roman"/>
                <a:cs typeface="Segoe UI Semilight"/>
              </a:rPr>
              <a:t>► </a:t>
            </a:r>
            <a:r>
              <a:rPr lang="fr-FR" sz="800" b="1" dirty="0">
                <a:solidFill>
                  <a:schemeClr val="accent6"/>
                </a:solidFill>
                <a:effectLst/>
                <a:latin typeface="Segoe UI"/>
                <a:ea typeface="Times New Roman"/>
              </a:rPr>
              <a:t>LYON </a:t>
            </a:r>
            <a:r>
              <a:rPr lang="fr-FR" sz="700" b="1" baseline="10000" dirty="0">
                <a:solidFill>
                  <a:schemeClr val="accent3"/>
                </a:solidFill>
                <a:effectLst/>
                <a:latin typeface="Segoe UI Semilight"/>
                <a:ea typeface="Times New Roman"/>
                <a:cs typeface="Segoe UI Semilight"/>
              </a:rPr>
              <a:t>► </a:t>
            </a:r>
            <a:r>
              <a:rPr lang="fr-FR" sz="800" b="1" dirty="0">
                <a:solidFill>
                  <a:schemeClr val="accent6"/>
                </a:solidFill>
                <a:effectLst/>
                <a:latin typeface="Segoe UI"/>
                <a:ea typeface="Times New Roman"/>
              </a:rPr>
              <a:t>MARSEILLE </a:t>
            </a:r>
            <a:r>
              <a:rPr lang="fr-FR" sz="700" b="1" baseline="10000" dirty="0">
                <a:solidFill>
                  <a:schemeClr val="accent3"/>
                </a:solidFill>
                <a:effectLst/>
                <a:latin typeface="Segoe UI Semilight"/>
                <a:ea typeface="Times New Roman"/>
                <a:cs typeface="Segoe UI Semilight"/>
              </a:rPr>
              <a:t>► </a:t>
            </a:r>
            <a:r>
              <a:rPr lang="fr-FR" sz="800" b="1" dirty="0">
                <a:solidFill>
                  <a:schemeClr val="accent6"/>
                </a:solidFill>
                <a:effectLst/>
                <a:latin typeface="Segoe UI"/>
                <a:ea typeface="Times New Roman"/>
              </a:rPr>
              <a:t>METZ </a:t>
            </a:r>
            <a:r>
              <a:rPr lang="fr-FR" sz="700" b="1" baseline="10000" dirty="0">
                <a:solidFill>
                  <a:schemeClr val="accent3"/>
                </a:solidFill>
                <a:effectLst/>
                <a:latin typeface="Segoe UI Semilight"/>
                <a:ea typeface="Times New Roman"/>
                <a:cs typeface="Segoe UI Semilight"/>
              </a:rPr>
              <a:t>► </a:t>
            </a:r>
            <a:r>
              <a:rPr lang="fr-FR" sz="800" b="1" dirty="0">
                <a:solidFill>
                  <a:schemeClr val="accent6"/>
                </a:solidFill>
                <a:effectLst/>
                <a:latin typeface="Segoe UI"/>
                <a:ea typeface="Times New Roman"/>
              </a:rPr>
              <a:t>NANTES </a:t>
            </a:r>
            <a:r>
              <a:rPr lang="fr-FR" sz="700" b="1" baseline="10000" dirty="0">
                <a:solidFill>
                  <a:schemeClr val="accent3"/>
                </a:solidFill>
                <a:effectLst/>
                <a:latin typeface="Segoe UI Semilight"/>
                <a:ea typeface="Times New Roman"/>
                <a:cs typeface="Segoe UI Semilight"/>
              </a:rPr>
              <a:t>► </a:t>
            </a:r>
            <a:r>
              <a:rPr lang="fr-FR" sz="800" b="1" dirty="0">
                <a:solidFill>
                  <a:schemeClr val="accent6"/>
                </a:solidFill>
                <a:effectLst/>
                <a:latin typeface="Segoe UI"/>
                <a:ea typeface="Times New Roman"/>
              </a:rPr>
              <a:t>PARIS</a:t>
            </a:r>
            <a:r>
              <a:rPr lang="fr-FR" sz="900" b="1" dirty="0">
                <a:solidFill>
                  <a:schemeClr val="accent6"/>
                </a:solidFill>
                <a:effectLst/>
                <a:latin typeface="Segoe UI"/>
                <a:ea typeface="Times New Roman"/>
              </a:rPr>
              <a:t> </a:t>
            </a:r>
            <a:r>
              <a:rPr kumimoji="0" lang="fr-FR" sz="700" b="1" i="0" u="none" strike="noStrike" kern="1200" cap="none" spc="0" normalizeH="0" baseline="10000" noProof="0" dirty="0">
                <a:ln>
                  <a:noFill/>
                </a:ln>
                <a:solidFill>
                  <a:srgbClr val="B10057"/>
                </a:solidFill>
                <a:effectLst/>
                <a:uLnTx/>
                <a:uFillTx/>
                <a:latin typeface="Segoe UI Semilight"/>
                <a:ea typeface="Times New Roman"/>
                <a:cs typeface="Segoe UI Semilight"/>
              </a:rPr>
              <a:t>► </a:t>
            </a:r>
            <a:r>
              <a:rPr lang="fr-FR" sz="800" b="1" dirty="0">
                <a:solidFill>
                  <a:schemeClr val="accent6"/>
                </a:solidFill>
                <a:effectLst/>
                <a:latin typeface="Segoe UI"/>
                <a:ea typeface="Times New Roman"/>
              </a:rPr>
              <a:t>SAINT</a:t>
            </a:r>
            <a:r>
              <a:rPr lang="fr-FR" sz="800" b="1" baseline="0" dirty="0">
                <a:solidFill>
                  <a:schemeClr val="accent6"/>
                </a:solidFill>
                <a:effectLst/>
                <a:latin typeface="Segoe UI"/>
                <a:ea typeface="Times New Roman"/>
              </a:rPr>
              <a:t> DENIS DE LA REUNION</a:t>
            </a:r>
            <a:r>
              <a:rPr lang="fr-FR" sz="800" b="1" dirty="0">
                <a:solidFill>
                  <a:schemeClr val="accent6"/>
                </a:solidFill>
                <a:effectLst/>
                <a:latin typeface="Segoe UI"/>
                <a:ea typeface="Times New Roman"/>
              </a:rPr>
              <a:t> </a:t>
            </a:r>
            <a:r>
              <a:rPr lang="fr-FR" sz="700" b="1" baseline="10000" dirty="0">
                <a:solidFill>
                  <a:schemeClr val="accent3"/>
                </a:solidFill>
                <a:effectLst/>
                <a:latin typeface="Segoe UI Semilight"/>
                <a:ea typeface="Times New Roman"/>
                <a:cs typeface="Segoe UI Semilight"/>
              </a:rPr>
              <a:t>► </a:t>
            </a:r>
            <a:r>
              <a:rPr lang="fr-FR" sz="800" b="1" dirty="0">
                <a:solidFill>
                  <a:schemeClr val="accent6"/>
                </a:solidFill>
                <a:effectLst/>
                <a:latin typeface="Segoe UI"/>
                <a:ea typeface="Times New Roman"/>
              </a:rPr>
              <a:t>TOULOUSE </a:t>
            </a:r>
            <a:endParaRPr lang="fr-FR" sz="900" dirty="0">
              <a:solidFill>
                <a:schemeClr val="accent6"/>
              </a:solidFill>
              <a:effectLst/>
              <a:latin typeface="Times New Roman"/>
              <a:ea typeface="Times New Roman"/>
            </a:endParaRPr>
          </a:p>
        </p:txBody>
      </p:sp>
    </p:spTree>
    <p:extLst>
      <p:ext uri="{BB962C8B-B14F-4D97-AF65-F5344CB8AC3E}">
        <p14:creationId xmlns:p14="http://schemas.microsoft.com/office/powerpoint/2010/main" val="333955481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_Secafi"/>
          <p:cNvSpPr>
            <a:spLocks noGrp="1"/>
          </p:cNvSpPr>
          <p:nvPr>
            <p:ph type="title" hasCustomPrompt="1"/>
          </p:nvPr>
        </p:nvSpPr>
        <p:spPr/>
        <p:txBody>
          <a:bodyPr/>
          <a:lstStyle>
            <a:lvl1pPr algn="r">
              <a:defRPr/>
            </a:lvl1pPr>
          </a:lstStyle>
          <a:p>
            <a:r>
              <a:rPr lang="fr-FR" dirty="0"/>
              <a:t>Sommaire</a:t>
            </a:r>
          </a:p>
        </p:txBody>
      </p:sp>
      <p:sp>
        <p:nvSpPr>
          <p:cNvPr id="3" name="Espace réservé du numéro de diapositive 2"/>
          <p:cNvSpPr>
            <a:spLocks noGrp="1"/>
          </p:cNvSpPr>
          <p:nvPr>
            <p:ph type="sldNum" sz="quarter" idx="10"/>
          </p:nvPr>
        </p:nvSpPr>
        <p:spPr/>
        <p:txBody>
          <a:bodyPr/>
          <a:lstStyle/>
          <a:p>
            <a:r>
              <a:rPr lang="fr-FR" altLang="fr-FR" dirty="0"/>
              <a:t> </a:t>
            </a:r>
            <a:fld id="{FE988771-A24C-4750-87EC-DE93CBB4921F}" type="slidenum">
              <a:rPr lang="fr-FR" altLang="fr-FR" smtClean="0"/>
              <a:pPr/>
              <a:t>‹N°›</a:t>
            </a:fld>
            <a:endParaRPr lang="fr-FR" altLang="fr-FR" dirty="0"/>
          </a:p>
        </p:txBody>
      </p:sp>
      <p:sp>
        <p:nvSpPr>
          <p:cNvPr id="5"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61566324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re_Partie">
    <p:spTree>
      <p:nvGrpSpPr>
        <p:cNvPr id="1" name=""/>
        <p:cNvGrpSpPr/>
        <p:nvPr/>
      </p:nvGrpSpPr>
      <p:grpSpPr>
        <a:xfrm>
          <a:off x="0" y="0"/>
          <a:ext cx="0" cy="0"/>
          <a:chOff x="0" y="0"/>
          <a:chExt cx="0" cy="0"/>
        </a:xfrm>
      </p:grpSpPr>
      <p:sp>
        <p:nvSpPr>
          <p:cNvPr id="3" name="Rectangle 2"/>
          <p:cNvSpPr/>
          <p:nvPr userDrawn="1"/>
        </p:nvSpPr>
        <p:spPr bwMode="auto">
          <a:xfrm>
            <a:off x="0" y="757050"/>
            <a:ext cx="10545669" cy="812443"/>
          </a:xfrm>
          <a:prstGeom prst="rect">
            <a:avLst/>
          </a:prstGeom>
          <a:solidFill>
            <a:schemeClr val="bg1"/>
          </a:solidFill>
          <a:ln>
            <a:noFill/>
            <a:headEnd/>
            <a:tailEnd/>
          </a:ln>
        </p:spPr>
        <p:style>
          <a:lnRef idx="2">
            <a:schemeClr val="accent2"/>
          </a:lnRef>
          <a:fillRef idx="1">
            <a:schemeClr val="lt1"/>
          </a:fillRef>
          <a:effectRef idx="0">
            <a:schemeClr val="accent2"/>
          </a:effectRef>
          <a:fontRef idx="minor">
            <a:schemeClr val="dk1"/>
          </a:fontRef>
        </p:style>
        <p:txBody>
          <a:bodyPr lIns="87510" tIns="43755" rIns="87510" bIns="43755" rtlCol="0" anchor="ctr"/>
          <a:lstStyle/>
          <a:p>
            <a:pPr algn="ctr" defTabSz="869345" eaLnBrk="0" hangingPunct="0">
              <a:lnSpc>
                <a:spcPct val="90000"/>
              </a:lnSpc>
            </a:pPr>
            <a:endParaRPr lang="fr-FR" sz="1500" b="1" i="1" dirty="0">
              <a:solidFill>
                <a:schemeClr val="bg1"/>
              </a:solidFill>
              <a:latin typeface="Arial" pitchFamily="34" charset="0"/>
            </a:endParaRPr>
          </a:p>
        </p:txBody>
      </p:sp>
      <p:sp>
        <p:nvSpPr>
          <p:cNvPr id="5" name="Espace réservé du texte 4"/>
          <p:cNvSpPr>
            <a:spLocks noGrp="1"/>
          </p:cNvSpPr>
          <p:nvPr>
            <p:ph type="body" sz="quarter" idx="11" hasCustomPrompt="1"/>
          </p:nvPr>
        </p:nvSpPr>
        <p:spPr>
          <a:xfrm>
            <a:off x="1654340" y="2200760"/>
            <a:ext cx="7384721" cy="1648774"/>
          </a:xfrm>
          <a:noFill/>
        </p:spPr>
        <p:txBody>
          <a:bodyPr anchor="b">
            <a:normAutofit/>
          </a:bodyPr>
          <a:lstStyle>
            <a:lvl1pPr marL="0" indent="0" algn="ctr">
              <a:buClr>
                <a:schemeClr val="accent6"/>
              </a:buClr>
              <a:buSzPct val="120000"/>
              <a:buFont typeface="Arial" pitchFamily="34" charset="0"/>
              <a:buNone/>
              <a:defRPr sz="3000" b="0">
                <a:solidFill>
                  <a:schemeClr val="accent4"/>
                </a:solidFill>
                <a:effectLst/>
                <a:latin typeface="+mj-lt"/>
                <a:cs typeface="Segoe UI Semilight" pitchFamily="34" charset="0"/>
              </a:defRPr>
            </a:lvl1pPr>
          </a:lstStyle>
          <a:p>
            <a:pPr lvl="0"/>
            <a:r>
              <a:rPr lang="fr-FR" dirty="0"/>
              <a:t>TITRE PARTIE</a:t>
            </a:r>
          </a:p>
        </p:txBody>
      </p:sp>
      <p:grpSp>
        <p:nvGrpSpPr>
          <p:cNvPr id="7" name="Groupe 6"/>
          <p:cNvGrpSpPr/>
          <p:nvPr userDrawn="1"/>
        </p:nvGrpSpPr>
        <p:grpSpPr>
          <a:xfrm>
            <a:off x="1267760" y="3582402"/>
            <a:ext cx="392288" cy="455963"/>
            <a:chOff x="422275" y="838200"/>
            <a:chExt cx="332435" cy="314325"/>
          </a:xfrm>
          <a:solidFill>
            <a:srgbClr val="80003B"/>
          </a:solidFill>
        </p:grpSpPr>
        <p:sp>
          <p:nvSpPr>
            <p:cNvPr id="8"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500" b="1" i="1" dirty="0">
                <a:solidFill>
                  <a:schemeClr val="bg1"/>
                </a:solidFill>
                <a:latin typeface="Arial" pitchFamily="34" charset="0"/>
              </a:endParaRPr>
            </a:p>
          </p:txBody>
        </p:sp>
        <p:cxnSp>
          <p:nvCxnSpPr>
            <p:cNvPr id="9" name="Connecteur droit 8"/>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 name="Connecteur droit 9"/>
            <p:cNvCxnSpPr/>
            <p:nvPr userDrawn="1"/>
          </p:nvCxnSpPr>
          <p:spPr bwMode="auto">
            <a:xfrm flipV="1">
              <a:off x="621506" y="838200"/>
              <a:ext cx="133204" cy="314325"/>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cxnSp>
        <p:nvCxnSpPr>
          <p:cNvPr id="11" name="Connecteur droit 10"/>
          <p:cNvCxnSpPr/>
          <p:nvPr userDrawn="1"/>
        </p:nvCxnSpPr>
        <p:spPr bwMode="auto">
          <a:xfrm>
            <a:off x="1286359" y="3849533"/>
            <a:ext cx="9022736"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4" name="Espace réservé du numéro de diapositive 3"/>
          <p:cNvSpPr>
            <a:spLocks noGrp="1"/>
          </p:cNvSpPr>
          <p:nvPr>
            <p:ph type="sldNum" sz="quarter" idx="14"/>
          </p:nvPr>
        </p:nvSpPr>
        <p:spPr/>
        <p:txBody>
          <a:bodyPr/>
          <a:lstStyle/>
          <a:p>
            <a:fld id="{FD495AF3-2BE3-4F2F-A3F0-65C3F202E4D2}" type="slidenum">
              <a:rPr lang="fr-FR" altLang="fr-FR" smtClean="0"/>
              <a:pPr/>
              <a:t>‹N°›</a:t>
            </a:fld>
            <a:endParaRPr lang="fr-FR" altLang="fr-FR" dirty="0"/>
          </a:p>
        </p:txBody>
      </p:sp>
      <p:sp>
        <p:nvSpPr>
          <p:cNvPr id="12"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pic>
        <p:nvPicPr>
          <p:cNvPr id="13" name="Picture 2" descr="C:\Users\beckerg\AppData\Local\Microsoft\Windows\Temporary Internet Files\Content.Outlook\M7LQVC6V\FRISE SECAFI verticale (4).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020" y="1582866"/>
            <a:ext cx="1152000" cy="4537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96222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re_Sous_Partie">
    <p:spTree>
      <p:nvGrpSpPr>
        <p:cNvPr id="1" name=""/>
        <p:cNvGrpSpPr/>
        <p:nvPr/>
      </p:nvGrpSpPr>
      <p:grpSpPr>
        <a:xfrm>
          <a:off x="0" y="0"/>
          <a:ext cx="0" cy="0"/>
          <a:chOff x="0" y="0"/>
          <a:chExt cx="0" cy="0"/>
        </a:xfrm>
      </p:grpSpPr>
      <p:sp>
        <p:nvSpPr>
          <p:cNvPr id="3" name="Rectangle 2"/>
          <p:cNvSpPr/>
          <p:nvPr userDrawn="1"/>
        </p:nvSpPr>
        <p:spPr bwMode="auto">
          <a:xfrm>
            <a:off x="0" y="757050"/>
            <a:ext cx="10545669" cy="812443"/>
          </a:xfrm>
          <a:prstGeom prst="rect">
            <a:avLst/>
          </a:prstGeom>
          <a:solidFill>
            <a:schemeClr val="bg1"/>
          </a:solidFill>
          <a:ln>
            <a:noFill/>
            <a:headEnd/>
            <a:tailEnd/>
          </a:ln>
        </p:spPr>
        <p:style>
          <a:lnRef idx="2">
            <a:schemeClr val="accent2"/>
          </a:lnRef>
          <a:fillRef idx="1">
            <a:schemeClr val="lt1"/>
          </a:fillRef>
          <a:effectRef idx="0">
            <a:schemeClr val="accent2"/>
          </a:effectRef>
          <a:fontRef idx="minor">
            <a:schemeClr val="dk1"/>
          </a:fontRef>
        </p:style>
        <p:txBody>
          <a:bodyPr lIns="87510" tIns="43755" rIns="87510" bIns="43755" rtlCol="0" anchor="ctr"/>
          <a:lstStyle/>
          <a:p>
            <a:pPr algn="ctr" defTabSz="869345" eaLnBrk="0" hangingPunct="0">
              <a:lnSpc>
                <a:spcPct val="90000"/>
              </a:lnSpc>
            </a:pPr>
            <a:endParaRPr lang="fr-FR" sz="1500" b="1" i="1" dirty="0">
              <a:solidFill>
                <a:schemeClr val="bg1"/>
              </a:solidFill>
              <a:latin typeface="Arial" pitchFamily="34" charset="0"/>
            </a:endParaRPr>
          </a:p>
        </p:txBody>
      </p:sp>
      <p:sp>
        <p:nvSpPr>
          <p:cNvPr id="5" name="Espace réservé du texte 4"/>
          <p:cNvSpPr>
            <a:spLocks noGrp="1"/>
          </p:cNvSpPr>
          <p:nvPr>
            <p:ph type="body" sz="quarter" idx="11" hasCustomPrompt="1"/>
          </p:nvPr>
        </p:nvSpPr>
        <p:spPr>
          <a:xfrm>
            <a:off x="1654340" y="2200760"/>
            <a:ext cx="7384721" cy="1648774"/>
          </a:xfrm>
          <a:noFill/>
        </p:spPr>
        <p:txBody>
          <a:bodyPr anchor="b">
            <a:normAutofit/>
          </a:bodyPr>
          <a:lstStyle>
            <a:lvl1pPr marL="0" marR="0" indent="0" algn="ctr" defTabSz="1054452" rtl="0" eaLnBrk="1" fontAlgn="base" latinLnBrk="0" hangingPunct="1">
              <a:lnSpc>
                <a:spcPct val="100000"/>
              </a:lnSpc>
              <a:spcBef>
                <a:spcPts val="2000"/>
              </a:spcBef>
              <a:spcAft>
                <a:spcPct val="0"/>
              </a:spcAft>
              <a:buClr>
                <a:schemeClr val="accent6"/>
              </a:buClr>
              <a:buSzPct val="120000"/>
              <a:buFont typeface="Arial" pitchFamily="34" charset="0"/>
              <a:buNone/>
              <a:tabLst/>
              <a:defRPr sz="3000" b="0" baseline="0">
                <a:solidFill>
                  <a:schemeClr val="accent4"/>
                </a:solidFill>
                <a:effectLst/>
                <a:latin typeface="+mj-lt"/>
                <a:cs typeface="Segoe UI Semilight" pitchFamily="34" charset="0"/>
              </a:defRPr>
            </a:lvl1pPr>
          </a:lstStyle>
          <a:p>
            <a:pPr marL="0" marR="0" lvl="0" indent="0" algn="ctr" defTabSz="1054452" rtl="0" eaLnBrk="1" fontAlgn="base" latinLnBrk="0" hangingPunct="1">
              <a:lnSpc>
                <a:spcPct val="100000"/>
              </a:lnSpc>
              <a:spcBef>
                <a:spcPts val="2000"/>
              </a:spcBef>
              <a:spcAft>
                <a:spcPct val="0"/>
              </a:spcAft>
              <a:buClr>
                <a:schemeClr val="accent6"/>
              </a:buClr>
              <a:buSzPct val="120000"/>
              <a:buFont typeface="Arial" pitchFamily="34" charset="0"/>
              <a:buNone/>
              <a:tabLst/>
              <a:defRPr/>
            </a:pPr>
            <a:r>
              <a:rPr lang="fr-FR" dirty="0"/>
              <a:t>Rappel du TITRE PARTIE </a:t>
            </a:r>
          </a:p>
        </p:txBody>
      </p:sp>
      <p:grpSp>
        <p:nvGrpSpPr>
          <p:cNvPr id="7" name="Groupe 6"/>
          <p:cNvGrpSpPr/>
          <p:nvPr userDrawn="1"/>
        </p:nvGrpSpPr>
        <p:grpSpPr>
          <a:xfrm>
            <a:off x="1267760" y="3582402"/>
            <a:ext cx="392288" cy="455963"/>
            <a:chOff x="422275" y="838200"/>
            <a:chExt cx="332435" cy="314325"/>
          </a:xfrm>
          <a:solidFill>
            <a:srgbClr val="80003B"/>
          </a:solidFill>
        </p:grpSpPr>
        <p:sp>
          <p:nvSpPr>
            <p:cNvPr id="8"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200" b="1" i="1" dirty="0">
                <a:solidFill>
                  <a:schemeClr val="bg1"/>
                </a:solidFill>
                <a:latin typeface="Arial" pitchFamily="34" charset="0"/>
              </a:endParaRPr>
            </a:p>
          </p:txBody>
        </p:sp>
        <p:cxnSp>
          <p:nvCxnSpPr>
            <p:cNvPr id="9" name="Connecteur droit 8"/>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 name="Connecteur droit 9"/>
            <p:cNvCxnSpPr/>
            <p:nvPr userDrawn="1"/>
          </p:nvCxnSpPr>
          <p:spPr bwMode="auto">
            <a:xfrm flipV="1">
              <a:off x="621506" y="838200"/>
              <a:ext cx="133204" cy="314325"/>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cxnSp>
        <p:nvCxnSpPr>
          <p:cNvPr id="11" name="Connecteur droit 10"/>
          <p:cNvCxnSpPr/>
          <p:nvPr userDrawn="1"/>
        </p:nvCxnSpPr>
        <p:spPr bwMode="auto">
          <a:xfrm>
            <a:off x="1286359" y="3849533"/>
            <a:ext cx="9022736"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6" name="Espace réservé du texte 5"/>
          <p:cNvSpPr>
            <a:spLocks noGrp="1"/>
          </p:cNvSpPr>
          <p:nvPr>
            <p:ph type="body" sz="quarter" idx="12" hasCustomPrompt="1"/>
          </p:nvPr>
        </p:nvSpPr>
        <p:spPr>
          <a:xfrm>
            <a:off x="1657194" y="3849532"/>
            <a:ext cx="7379013" cy="1128522"/>
          </a:xfrm>
        </p:spPr>
        <p:txBody>
          <a:bodyPr anchor="ctr"/>
          <a:lstStyle>
            <a:lvl1pPr marL="0" indent="0" algn="ctr">
              <a:buNone/>
              <a:defRPr sz="2000" b="0" i="0">
                <a:solidFill>
                  <a:schemeClr val="accent4"/>
                </a:solidFill>
              </a:defRPr>
            </a:lvl1pPr>
          </a:lstStyle>
          <a:p>
            <a:pPr lvl="0"/>
            <a:r>
              <a:rPr lang="fr-FR" dirty="0"/>
              <a:t>TITRE SOUS-PARTIE</a:t>
            </a:r>
          </a:p>
        </p:txBody>
      </p:sp>
      <p:sp>
        <p:nvSpPr>
          <p:cNvPr id="4" name="Espace réservé du numéro de diapositive 3"/>
          <p:cNvSpPr>
            <a:spLocks noGrp="1"/>
          </p:cNvSpPr>
          <p:nvPr>
            <p:ph type="sldNum" sz="quarter" idx="14"/>
          </p:nvPr>
        </p:nvSpPr>
        <p:spPr/>
        <p:txBody>
          <a:bodyPr/>
          <a:lstStyle/>
          <a:p>
            <a:fld id="{FD495AF3-2BE3-4F2F-A3F0-65C3F202E4D2}" type="slidenum">
              <a:rPr lang="fr-FR" altLang="fr-FR" smtClean="0"/>
              <a:pPr/>
              <a:t>‹N°›</a:t>
            </a:fld>
            <a:endParaRPr lang="fr-FR" altLang="fr-FR" dirty="0"/>
          </a:p>
        </p:txBody>
      </p:sp>
      <p:sp>
        <p:nvSpPr>
          <p:cNvPr id="12"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041493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1"/>
          </p:nvPr>
        </p:nvSpPr>
        <p:spPr/>
        <p:txBody>
          <a:bodyPr/>
          <a:lstStyle/>
          <a:p>
            <a:fld id="{FD495AF3-2BE3-4F2F-A3F0-65C3F202E4D2}" type="slidenum">
              <a:rPr lang="fr-FR" altLang="fr-FR" smtClean="0"/>
              <a:pPr/>
              <a:t>‹N°›</a:t>
            </a:fld>
            <a:endParaRPr lang="fr-FR" altLang="fr-FR" dirty="0"/>
          </a:p>
        </p:txBody>
      </p:sp>
      <p:sp>
        <p:nvSpPr>
          <p:cNvPr id="7" name="Rectangle 22"/>
          <p:cNvSpPr>
            <a:spLocks noGrp="1" noChangeArrowheads="1"/>
          </p:cNvSpPr>
          <p:nvPr>
            <p:ph idx="1"/>
          </p:nvPr>
        </p:nvSpPr>
        <p:spPr bwMode="auto">
          <a:xfrm>
            <a:off x="437002" y="1333556"/>
            <a:ext cx="9900718" cy="5608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a:spcBef>
                <a:spcPts val="1200"/>
              </a:spcBef>
              <a:defRPr/>
            </a:lvl1pPr>
          </a:lstStyle>
          <a:p>
            <a:pPr lvl="0"/>
            <a:r>
              <a:rPr lang="fr-FR" altLang="fr-FR"/>
              <a:t>Modifier les styles du texte du masque</a:t>
            </a:r>
          </a:p>
          <a:p>
            <a:pPr lvl="1"/>
            <a:r>
              <a:rPr lang="fr-FR" altLang="fr-FR"/>
              <a:t>Deuxième niveau</a:t>
            </a:r>
          </a:p>
          <a:p>
            <a:pPr lvl="2"/>
            <a:r>
              <a:rPr lang="fr-FR" altLang="fr-FR"/>
              <a:t>Troisième niveau</a:t>
            </a:r>
          </a:p>
          <a:p>
            <a:pPr lvl="3"/>
            <a:r>
              <a:rPr lang="fr-FR" altLang="fr-FR"/>
              <a:t>Quatrième niveau</a:t>
            </a:r>
          </a:p>
        </p:txBody>
      </p:sp>
      <p:sp>
        <p:nvSpPr>
          <p:cNvPr id="8"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
        <p:nvSpPr>
          <p:cNvPr id="6" name="Titre_Secafi"/>
          <p:cNvSpPr>
            <a:spLocks noGrp="1"/>
          </p:cNvSpPr>
          <p:nvPr>
            <p:ph type="title"/>
          </p:nvPr>
        </p:nvSpPr>
        <p:spPr>
          <a:xfrm>
            <a:off x="437002" y="98351"/>
            <a:ext cx="9898254" cy="975162"/>
          </a:xfrm>
        </p:spPr>
        <p:txBody>
          <a:bodyPr/>
          <a:lstStyle>
            <a:lvl1pPr algn="r">
              <a:defRPr/>
            </a:lvl1pPr>
          </a:lstStyle>
          <a:p>
            <a:r>
              <a:rPr lang="fr-FR"/>
              <a:t>Modifiez le style du titre</a:t>
            </a:r>
            <a:endParaRPr lang="fr-FR" dirty="0"/>
          </a:p>
        </p:txBody>
      </p:sp>
    </p:spTree>
    <p:extLst>
      <p:ext uri="{BB962C8B-B14F-4D97-AF65-F5344CB8AC3E}">
        <p14:creationId xmlns:p14="http://schemas.microsoft.com/office/powerpoint/2010/main" val="191066234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2 colonne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307454"/>
            <a:ext cx="4843214" cy="5576311"/>
          </a:xfrm>
          <a:prstGeom prst="rect">
            <a:avLst/>
          </a:prstGeom>
          <a:ln>
            <a:noFill/>
          </a:ln>
        </p:spPr>
        <p:style>
          <a:lnRef idx="2">
            <a:schemeClr val="accent6"/>
          </a:lnRef>
          <a:fillRef idx="1">
            <a:schemeClr val="lt1"/>
          </a:fillRef>
          <a:effectRef idx="0">
            <a:schemeClr val="accent6"/>
          </a:effectRef>
          <a:fontRef idx="none"/>
        </p:style>
        <p:txBody>
          <a:bodyPr/>
          <a:lstStyle>
            <a:lvl1pPr defTabSz="1054452" rtl="0" eaLnBrk="1" fontAlgn="base" hangingPunct="1">
              <a:spcBef>
                <a:spcPts val="1200"/>
              </a:spcBef>
              <a:spcAft>
                <a:spcPct val="0"/>
              </a:spcAft>
              <a:defRPr lang="fr-FR" sz="1600" b="0" dirty="0" smtClean="0">
                <a:solidFill>
                  <a:schemeClr val="tx1"/>
                </a:solidFill>
                <a:latin typeface="Segoe UI" panose="020B0502040204020203" pitchFamily="34" charset="0"/>
                <a:ea typeface="+mn-ea"/>
                <a:cs typeface="Segoe UI" panose="020B0502040204020203" pitchFamily="34" charset="0"/>
              </a:defRPr>
            </a:lvl1pPr>
            <a:lvl2pPr defTabSz="1054452" rtl="0" eaLnBrk="1" fontAlgn="base" hangingPunct="1">
              <a:spcAft>
                <a:spcPct val="0"/>
              </a:spcAft>
              <a:defRPr lang="fr-FR" sz="1400" b="0" dirty="0" smtClean="0">
                <a:solidFill>
                  <a:schemeClr val="tx1"/>
                </a:solidFill>
                <a:latin typeface="Segoe UI" panose="020B0502040204020203" pitchFamily="34" charset="0"/>
                <a:ea typeface="+mn-ea"/>
                <a:cs typeface="Segoe UI" panose="020B0502040204020203" pitchFamily="34" charset="0"/>
              </a:defRPr>
            </a:lvl2pPr>
            <a:lvl3pPr defTabSz="1054452" rtl="0" eaLnBrk="1" fontAlgn="base" hangingPunct="1">
              <a:spcAft>
                <a:spcPct val="0"/>
              </a:spcAft>
              <a:defRPr lang="fr-FR" sz="1200" b="0" dirty="0" smtClean="0">
                <a:solidFill>
                  <a:schemeClr val="tx1"/>
                </a:solidFill>
                <a:latin typeface="Segoe UI" panose="020B0502040204020203" pitchFamily="34" charset="0"/>
                <a:ea typeface="+mn-ea"/>
                <a:cs typeface="Segoe UI" panose="020B0502040204020203" pitchFamily="34" charset="0"/>
              </a:defRPr>
            </a:lvl3pPr>
            <a:lvl4pPr defTabSz="1054452" rtl="0" eaLnBrk="1" fontAlgn="base" hangingPunct="1">
              <a:spcAft>
                <a:spcPct val="0"/>
              </a:spcAft>
              <a:defRPr lang="fr-FR" sz="1200" b="0" dirty="0" smtClean="0">
                <a:solidFill>
                  <a:schemeClr val="tx1"/>
                </a:solidFill>
                <a:latin typeface="Segoe UI" panose="020B0502040204020203" pitchFamily="34" charset="0"/>
                <a:ea typeface="+mn-ea"/>
                <a:cs typeface="Segoe UI" panose="020B0502040204020203" pitchFamily="34" charset="0"/>
              </a:defRPr>
            </a:lvl4pPr>
            <a:lvl5pPr>
              <a:defRPr>
                <a:solidFill>
                  <a:srgbClr val="004070"/>
                </a:solidFill>
                <a:latin typeface="Segoe UI Semilight" pitchFamily="34" charset="0"/>
                <a:cs typeface="Segoe UI Semilight" pitchFamily="34"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2" name="Espace réservé du contenu 2"/>
          <p:cNvSpPr>
            <a:spLocks noGrp="1"/>
          </p:cNvSpPr>
          <p:nvPr>
            <p:ph idx="15"/>
          </p:nvPr>
        </p:nvSpPr>
        <p:spPr>
          <a:xfrm>
            <a:off x="5486657" y="1307454"/>
            <a:ext cx="4848598" cy="5576311"/>
          </a:xfrm>
          <a:prstGeom prst="rect">
            <a:avLst/>
          </a:prstGeom>
          <a:ln>
            <a:noFill/>
          </a:ln>
        </p:spPr>
        <p:style>
          <a:lnRef idx="2">
            <a:schemeClr val="accent6"/>
          </a:lnRef>
          <a:fillRef idx="1">
            <a:schemeClr val="lt1"/>
          </a:fillRef>
          <a:effectRef idx="0">
            <a:schemeClr val="accent6"/>
          </a:effectRef>
          <a:fontRef idx="none"/>
        </p:style>
        <p:txBody>
          <a:bodyPr/>
          <a:lstStyle>
            <a:lvl1pPr algn="just" defTabSz="1054452" rtl="0" eaLnBrk="1" fontAlgn="base" hangingPunct="1">
              <a:lnSpc>
                <a:spcPct val="100000"/>
              </a:lnSpc>
              <a:spcBef>
                <a:spcPts val="1200"/>
              </a:spcBef>
              <a:spcAft>
                <a:spcPct val="0"/>
              </a:spcAft>
              <a:defRPr lang="fr-FR" sz="1600" b="0" dirty="0" smtClean="0">
                <a:solidFill>
                  <a:schemeClr val="tx1"/>
                </a:solidFill>
                <a:latin typeface="Segoe UI" panose="020B0502040204020203" pitchFamily="34" charset="0"/>
                <a:ea typeface="+mn-ea"/>
                <a:cs typeface="Segoe UI" panose="020B0502040204020203" pitchFamily="34" charset="0"/>
              </a:defRPr>
            </a:lvl1pPr>
            <a:lvl2pPr algn="just" defTabSz="1054452" rtl="0" eaLnBrk="1" fontAlgn="base" hangingPunct="1">
              <a:lnSpc>
                <a:spcPct val="100000"/>
              </a:lnSpc>
              <a:spcAft>
                <a:spcPct val="0"/>
              </a:spcAft>
              <a:defRPr lang="fr-FR" sz="1400" b="0" dirty="0" smtClean="0">
                <a:solidFill>
                  <a:schemeClr val="tx1"/>
                </a:solidFill>
                <a:latin typeface="Segoe UI" panose="020B0502040204020203" pitchFamily="34" charset="0"/>
                <a:ea typeface="+mn-ea"/>
                <a:cs typeface="Segoe UI" panose="020B0502040204020203" pitchFamily="34" charset="0"/>
              </a:defRPr>
            </a:lvl2pPr>
            <a:lvl3pPr algn="just" defTabSz="1054452" rtl="0" eaLnBrk="1" fontAlgn="base" hangingPunct="1">
              <a:lnSpc>
                <a:spcPct val="100000"/>
              </a:lnSpc>
              <a:spcAft>
                <a:spcPct val="0"/>
              </a:spcAft>
              <a:defRPr lang="fr-FR" sz="1200" b="0" dirty="0" smtClean="0">
                <a:solidFill>
                  <a:schemeClr val="tx1"/>
                </a:solidFill>
                <a:latin typeface="Segoe UI" panose="020B0502040204020203" pitchFamily="34" charset="0"/>
                <a:ea typeface="+mn-ea"/>
                <a:cs typeface="Segoe UI" panose="020B0502040204020203" pitchFamily="34" charset="0"/>
              </a:defRPr>
            </a:lvl3pPr>
            <a:lvl4pPr algn="just" defTabSz="1054452" rtl="0" eaLnBrk="1" fontAlgn="base" hangingPunct="1">
              <a:lnSpc>
                <a:spcPct val="100000"/>
              </a:lnSpc>
              <a:spcAft>
                <a:spcPct val="0"/>
              </a:spcAft>
              <a:defRPr lang="fr-FR" sz="1200" b="0" dirty="0" smtClean="0">
                <a:solidFill>
                  <a:schemeClr val="tx1"/>
                </a:solidFill>
                <a:latin typeface="Segoe UI" panose="020B0502040204020203" pitchFamily="34" charset="0"/>
                <a:ea typeface="+mn-ea"/>
                <a:cs typeface="Segoe UI" panose="020B0502040204020203" pitchFamily="34" charset="0"/>
              </a:defRPr>
            </a:lvl4pPr>
            <a:lvl5pPr>
              <a:defRPr>
                <a:solidFill>
                  <a:srgbClr val="004070"/>
                </a:solidFill>
                <a:latin typeface="Segoe UI Semilight" pitchFamily="34" charset="0"/>
                <a:cs typeface="Segoe UI Semilight" pitchFamily="34"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4" name="Espace réservé du numéro de diapositive 3"/>
          <p:cNvSpPr>
            <a:spLocks noGrp="1"/>
          </p:cNvSpPr>
          <p:nvPr>
            <p:ph type="sldNum" sz="quarter" idx="17"/>
          </p:nvPr>
        </p:nvSpPr>
        <p:spPr/>
        <p:txBody>
          <a:bodyPr/>
          <a:lstStyle/>
          <a:p>
            <a:fld id="{FD495AF3-2BE3-4F2F-A3F0-65C3F202E4D2}" type="slidenum">
              <a:rPr lang="fr-FR" altLang="fr-FR" smtClean="0"/>
              <a:pPr/>
              <a:t>‹N°›</a:t>
            </a:fld>
            <a:endParaRPr lang="fr-FR" altLang="fr-FR" dirty="0"/>
          </a:p>
        </p:txBody>
      </p:sp>
      <p:sp>
        <p:nvSpPr>
          <p:cNvPr id="7"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138723348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2/3 gauche - 1/3 droit">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242391"/>
            <a:ext cx="6045039" cy="5747474"/>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6613853" y="1242391"/>
            <a:ext cx="3621314" cy="5747474"/>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7"/>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7"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314442087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4 zone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12" name="Espace réservé du contenu 2"/>
          <p:cNvSpPr>
            <a:spLocks noGrp="1"/>
          </p:cNvSpPr>
          <p:nvPr>
            <p:ph idx="15"/>
          </p:nvPr>
        </p:nvSpPr>
        <p:spPr>
          <a:xfrm>
            <a:off x="5503289" y="1303445"/>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5503289" y="419585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p>
            <a:fld id="{FD495AF3-2BE3-4F2F-A3F0-65C3F202E4D2}" type="slidenum">
              <a:rPr lang="fr-FR" altLang="fr-FR" smtClean="0"/>
              <a:pPr/>
              <a:t>‹N°›</a:t>
            </a:fld>
            <a:endParaRPr lang="fr-FR" altLang="fr-FR" dirty="0"/>
          </a:p>
        </p:txBody>
      </p:sp>
      <p:sp>
        <p:nvSpPr>
          <p:cNvPr id="9" name="Espace réservé du contenu 2"/>
          <p:cNvSpPr>
            <a:spLocks noGrp="1"/>
          </p:cNvSpPr>
          <p:nvPr>
            <p:ph idx="21"/>
          </p:nvPr>
        </p:nvSpPr>
        <p:spPr>
          <a:xfrm>
            <a:off x="447265" y="1303445"/>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contenu 2"/>
          <p:cNvSpPr>
            <a:spLocks noGrp="1"/>
          </p:cNvSpPr>
          <p:nvPr>
            <p:ph idx="22"/>
          </p:nvPr>
        </p:nvSpPr>
        <p:spPr>
          <a:xfrm>
            <a:off x="447265" y="419585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1"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418814137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2 gauches - 1 droite">
    <p:spTree>
      <p:nvGrpSpPr>
        <p:cNvPr id="1" name=""/>
        <p:cNvGrpSpPr/>
        <p:nvPr/>
      </p:nvGrpSpPr>
      <p:grpSpPr>
        <a:xfrm>
          <a:off x="0" y="0"/>
          <a:ext cx="0" cy="0"/>
          <a:chOff x="0" y="0"/>
          <a:chExt cx="0" cy="0"/>
        </a:xfrm>
      </p:grpSpPr>
      <p:sp>
        <p:nvSpPr>
          <p:cNvPr id="2" name="Titre_Secafi"/>
          <p:cNvSpPr>
            <a:spLocks noGrp="1"/>
          </p:cNvSpPr>
          <p:nvPr>
            <p:ph type="title"/>
          </p:nvPr>
        </p:nvSpPr>
        <p:spPr>
          <a:xfrm>
            <a:off x="437301" y="98051"/>
            <a:ext cx="9897808" cy="975163"/>
          </a:xfrm>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293506"/>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437301" y="419585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5483411" y="1293507"/>
            <a:ext cx="4751756" cy="5686419"/>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p>
            <a:fld id="{FD495AF3-2BE3-4F2F-A3F0-65C3F202E4D2}" type="slidenum">
              <a:rPr lang="fr-FR" altLang="fr-FR" smtClean="0"/>
              <a:pPr/>
              <a:t>‹N°›</a:t>
            </a:fld>
            <a:endParaRPr lang="fr-FR" altLang="fr-FR" dirty="0"/>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40439521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 gauche - 2 droite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5483413" y="1283567"/>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5484178" y="419585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436546" y="1283567"/>
            <a:ext cx="4751756" cy="5696359"/>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22072274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 haut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273628"/>
            <a:ext cx="9798631"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437301" y="4187777"/>
            <a:ext cx="97978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7"/>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7"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117573810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2 hauts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127362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5483411" y="127362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contenu 2"/>
          <p:cNvSpPr>
            <a:spLocks noGrp="1"/>
          </p:cNvSpPr>
          <p:nvPr>
            <p:ph idx="16"/>
          </p:nvPr>
        </p:nvSpPr>
        <p:spPr>
          <a:xfrm>
            <a:off x="436536" y="4195858"/>
            <a:ext cx="9798631"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8"/>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394871740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_2 hauts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6" y="409102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5483411" y="4091028"/>
            <a:ext cx="475175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contenu 2"/>
          <p:cNvSpPr>
            <a:spLocks noGrp="1"/>
          </p:cNvSpPr>
          <p:nvPr>
            <p:ph idx="16"/>
          </p:nvPr>
        </p:nvSpPr>
        <p:spPr>
          <a:xfrm>
            <a:off x="436536" y="1204180"/>
            <a:ext cx="9798631"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8"/>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75053894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 hauts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436537" y="1273628"/>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3743441" y="1273628"/>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contenu 2"/>
          <p:cNvSpPr>
            <a:spLocks noGrp="1"/>
          </p:cNvSpPr>
          <p:nvPr>
            <p:ph idx="16"/>
          </p:nvPr>
        </p:nvSpPr>
        <p:spPr>
          <a:xfrm>
            <a:off x="7040170" y="1273628"/>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437301" y="4195858"/>
            <a:ext cx="97978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101182140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_3 hauts - 1 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8" name="Espace réservé du contenu 2"/>
          <p:cNvSpPr>
            <a:spLocks noGrp="1"/>
          </p:cNvSpPr>
          <p:nvPr>
            <p:ph idx="1"/>
          </p:nvPr>
        </p:nvSpPr>
        <p:spPr>
          <a:xfrm>
            <a:off x="393035" y="4153090"/>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2" name="Espace réservé du contenu 2"/>
          <p:cNvSpPr>
            <a:spLocks noGrp="1"/>
          </p:cNvSpPr>
          <p:nvPr>
            <p:ph idx="15"/>
          </p:nvPr>
        </p:nvSpPr>
        <p:spPr>
          <a:xfrm>
            <a:off x="3699939" y="4153090"/>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3" name="Espace réservé du contenu 2"/>
          <p:cNvSpPr>
            <a:spLocks noGrp="1"/>
          </p:cNvSpPr>
          <p:nvPr>
            <p:ph idx="16"/>
          </p:nvPr>
        </p:nvSpPr>
        <p:spPr>
          <a:xfrm>
            <a:off x="6996668" y="4153090"/>
            <a:ext cx="32163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4" name="Espace réservé du contenu 2"/>
          <p:cNvSpPr>
            <a:spLocks noGrp="1"/>
          </p:cNvSpPr>
          <p:nvPr>
            <p:ph idx="17"/>
          </p:nvPr>
        </p:nvSpPr>
        <p:spPr>
          <a:xfrm>
            <a:off x="415168" y="1224058"/>
            <a:ext cx="9797866" cy="2794007"/>
          </a:xfrm>
        </p:spPr>
        <p:txBody>
          <a:bodyPr/>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p:cNvSpPr>
            <a:spLocks noGrp="1"/>
          </p:cNvSpPr>
          <p:nvPr>
            <p:ph type="sldNum" sz="quarter" idx="19"/>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9"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328449963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3" name="Espace réservé du texte vertical 2"/>
          <p:cNvSpPr>
            <a:spLocks noGrp="1"/>
          </p:cNvSpPr>
          <p:nvPr>
            <p:ph type="body" orient="vert" idx="1"/>
          </p:nvPr>
        </p:nvSpPr>
        <p:spPr/>
        <p:txBody>
          <a:bodyPr vert="eaVert"/>
          <a:lstStyle>
            <a:lvl1pPr>
              <a:spcBef>
                <a:spcPts val="12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6"/>
          <p:cNvSpPr>
            <a:spLocks noGrp="1"/>
          </p:cNvSpPr>
          <p:nvPr>
            <p:ph type="sldNum" sz="quarter" idx="11"/>
          </p:nvPr>
        </p:nvSpPr>
        <p:spPr/>
        <p:txBody>
          <a:bodyPr/>
          <a:lstStyle>
            <a:lvl1pPr>
              <a:defRPr>
                <a:solidFill>
                  <a:schemeClr val="accent4"/>
                </a:solidFill>
              </a:defRPr>
            </a:lvl1pPr>
          </a:lstStyle>
          <a:p>
            <a:fld id="{FD495AF3-2BE3-4F2F-A3F0-65C3F202E4D2}" type="slidenum">
              <a:rPr lang="fr-FR" altLang="fr-FR" smtClean="0"/>
              <a:pPr/>
              <a:t>‹N°›</a:t>
            </a:fld>
            <a:endParaRPr lang="fr-FR" altLang="fr-FR" dirty="0"/>
          </a:p>
        </p:txBody>
      </p:sp>
      <p:sp>
        <p:nvSpPr>
          <p:cNvPr id="6"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52290167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4" name="Espace réservé du numéro de diapositive 3"/>
          <p:cNvSpPr>
            <a:spLocks noGrp="1"/>
          </p:cNvSpPr>
          <p:nvPr>
            <p:ph type="sldNum" sz="quarter" idx="11"/>
          </p:nvPr>
        </p:nvSpPr>
        <p:spPr/>
        <p:txBody>
          <a:bodyPr/>
          <a:lstStyle/>
          <a:p>
            <a:fld id="{FD495AF3-2BE3-4F2F-A3F0-65C3F202E4D2}" type="slidenum">
              <a:rPr lang="fr-FR" altLang="fr-FR" smtClean="0"/>
              <a:pPr/>
              <a:t>‹N°›</a:t>
            </a:fld>
            <a:endParaRPr lang="fr-FR" altLang="fr-FR" dirty="0"/>
          </a:p>
        </p:txBody>
      </p:sp>
      <p:sp>
        <p:nvSpPr>
          <p:cNvPr id="6"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337360335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1"/>
          </p:nvPr>
        </p:nvSpPr>
        <p:spPr/>
        <p:txBody>
          <a:bodyPr/>
          <a:lstStyle/>
          <a:p>
            <a:fld id="{FD495AF3-2BE3-4F2F-A3F0-65C3F202E4D2}" type="slidenum">
              <a:rPr lang="fr-FR" altLang="fr-FR" smtClean="0"/>
              <a:pPr/>
              <a:t>‹N°›</a:t>
            </a:fld>
            <a:endParaRPr lang="fr-FR" altLang="fr-FR" dirty="0"/>
          </a:p>
        </p:txBody>
      </p:sp>
      <p:sp>
        <p:nvSpPr>
          <p:cNvPr id="5"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20840241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3_Horizontal">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4" name="Espace réservé du contenu 17"/>
          <p:cNvSpPr>
            <a:spLocks noGrp="1"/>
          </p:cNvSpPr>
          <p:nvPr>
            <p:ph idx="1"/>
          </p:nvPr>
        </p:nvSpPr>
        <p:spPr>
          <a:xfrm>
            <a:off x="653819" y="1556023"/>
            <a:ext cx="9567079" cy="1103518"/>
          </a:xfrm>
          <a:ln w="19050"/>
        </p:spPr>
        <p:style>
          <a:lnRef idx="2">
            <a:schemeClr val="accent2"/>
          </a:lnRef>
          <a:fillRef idx="1">
            <a:schemeClr val="lt1"/>
          </a:fillRef>
          <a:effectRef idx="0">
            <a:schemeClr val="accent2"/>
          </a:effectRef>
          <a:fontRef idx="none"/>
        </p:style>
        <p:txBody>
          <a:bodyPr>
            <a:noAutofit/>
          </a:bodyPr>
          <a:lstStyle>
            <a:lvl1pPr>
              <a:spcBef>
                <a:spcPts val="1200"/>
              </a:spcBef>
              <a:defRPr>
                <a:solidFill>
                  <a:schemeClr val="tx1"/>
                </a:solidFill>
              </a:defRPr>
            </a:lvl1pPr>
          </a:lstStyle>
          <a:p>
            <a:pPr lvl="0">
              <a:defRPr/>
            </a:pPr>
            <a:r>
              <a:rPr lang="fr-FR">
                <a:solidFill>
                  <a:srgbClr val="000000"/>
                </a:solidFill>
              </a:rPr>
              <a:t>Modifier les styles du texte du masque</a:t>
            </a:r>
          </a:p>
        </p:txBody>
      </p:sp>
      <p:sp>
        <p:nvSpPr>
          <p:cNvPr id="9" name="Rectangle 8"/>
          <p:cNvSpPr>
            <a:spLocks noChangeArrowheads="1"/>
          </p:cNvSpPr>
          <p:nvPr userDrawn="1"/>
        </p:nvSpPr>
        <p:spPr bwMode="auto">
          <a:xfrm>
            <a:off x="1161761" y="6435360"/>
            <a:ext cx="8544534" cy="392444"/>
          </a:xfrm>
          <a:prstGeom prst="rect">
            <a:avLst/>
          </a:prstGeom>
          <a:noFill/>
          <a:ln>
            <a:noFill/>
            <a:headEnd/>
            <a:tailEnd/>
          </a:ln>
          <a:effectLst/>
        </p:spPr>
        <p:style>
          <a:lnRef idx="1">
            <a:schemeClr val="accent3"/>
          </a:lnRef>
          <a:fillRef idx="3">
            <a:schemeClr val="accent3"/>
          </a:fillRef>
          <a:effectRef idx="2">
            <a:schemeClr val="accent3"/>
          </a:effectRef>
          <a:fontRef idx="minor">
            <a:schemeClr val="lt1"/>
          </a:fontRef>
        </p:style>
        <p:txBody>
          <a:bodyPr wrap="none" lIns="101371" tIns="50686" rIns="101371" bIns="50686" anchor="ctr"/>
          <a:lstStyle/>
          <a:p>
            <a:pPr algn="ctr" eaLnBrk="0" hangingPunct="0">
              <a:lnSpc>
                <a:spcPct val="90000"/>
              </a:lnSpc>
              <a:defRPr/>
            </a:pPr>
            <a:endParaRPr lang="fr-LU" sz="1900" b="1" dirty="0">
              <a:solidFill>
                <a:schemeClr val="tx1"/>
              </a:solidFill>
              <a:latin typeface="Segoe UI" pitchFamily="34" charset="0"/>
              <a:cs typeface="Segoe UI" pitchFamily="34" charset="0"/>
            </a:endParaRPr>
          </a:p>
        </p:txBody>
      </p:sp>
      <p:sp>
        <p:nvSpPr>
          <p:cNvPr id="14" name="Espace réservé du contenu 17"/>
          <p:cNvSpPr>
            <a:spLocks noGrp="1"/>
          </p:cNvSpPr>
          <p:nvPr>
            <p:ph idx="11"/>
          </p:nvPr>
        </p:nvSpPr>
        <p:spPr>
          <a:xfrm>
            <a:off x="649136" y="1185848"/>
            <a:ext cx="9576683"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Modifier les styles du texte du masque</a:t>
            </a:r>
          </a:p>
        </p:txBody>
      </p:sp>
      <p:sp>
        <p:nvSpPr>
          <p:cNvPr id="18" name="Espace réservé du contenu 17"/>
          <p:cNvSpPr>
            <a:spLocks noGrp="1"/>
          </p:cNvSpPr>
          <p:nvPr>
            <p:ph idx="15"/>
          </p:nvPr>
        </p:nvSpPr>
        <p:spPr>
          <a:xfrm>
            <a:off x="653819" y="3255936"/>
            <a:ext cx="9567079" cy="1103518"/>
          </a:xfrm>
          <a:ln w="19050"/>
        </p:spPr>
        <p:style>
          <a:lnRef idx="2">
            <a:schemeClr val="accent2"/>
          </a:lnRef>
          <a:fillRef idx="1">
            <a:schemeClr val="lt1"/>
          </a:fillRef>
          <a:effectRef idx="0">
            <a:schemeClr val="accent2"/>
          </a:effectRef>
          <a:fontRef idx="none"/>
        </p:style>
        <p:txBody>
          <a:bodyPr>
            <a:noAutofit/>
          </a:bodyPr>
          <a:lstStyle>
            <a:lvl1pPr>
              <a:spcBef>
                <a:spcPts val="1200"/>
              </a:spcBef>
              <a:defRPr>
                <a:solidFill>
                  <a:schemeClr val="tx1"/>
                </a:solidFill>
              </a:defRPr>
            </a:lvl1pPr>
          </a:lstStyle>
          <a:p>
            <a:pPr lvl="0">
              <a:defRPr/>
            </a:pPr>
            <a:r>
              <a:rPr lang="fr-FR">
                <a:solidFill>
                  <a:srgbClr val="000000"/>
                </a:solidFill>
              </a:rPr>
              <a:t>Modifier les styles du texte du masque</a:t>
            </a:r>
          </a:p>
        </p:txBody>
      </p:sp>
      <p:sp>
        <p:nvSpPr>
          <p:cNvPr id="19" name="Espace réservé du contenu 17"/>
          <p:cNvSpPr>
            <a:spLocks noGrp="1"/>
          </p:cNvSpPr>
          <p:nvPr>
            <p:ph idx="16"/>
          </p:nvPr>
        </p:nvSpPr>
        <p:spPr>
          <a:xfrm>
            <a:off x="653819" y="4999914"/>
            <a:ext cx="9567079" cy="1103518"/>
          </a:xfrm>
          <a:ln w="19050"/>
        </p:spPr>
        <p:style>
          <a:lnRef idx="2">
            <a:schemeClr val="accent2"/>
          </a:lnRef>
          <a:fillRef idx="1">
            <a:schemeClr val="lt1"/>
          </a:fillRef>
          <a:effectRef idx="0">
            <a:schemeClr val="accent2"/>
          </a:effectRef>
          <a:fontRef idx="none"/>
        </p:style>
        <p:txBody>
          <a:bodyPr>
            <a:noAutofit/>
          </a:bodyPr>
          <a:lstStyle>
            <a:lvl1pPr>
              <a:spcBef>
                <a:spcPts val="1200"/>
              </a:spcBef>
              <a:defRPr>
                <a:solidFill>
                  <a:schemeClr val="tx1"/>
                </a:solidFill>
              </a:defRPr>
            </a:lvl1pPr>
          </a:lstStyle>
          <a:p>
            <a:pPr lvl="0">
              <a:defRPr/>
            </a:pPr>
            <a:r>
              <a:rPr lang="fr-FR">
                <a:solidFill>
                  <a:srgbClr val="000000"/>
                </a:solidFill>
              </a:rPr>
              <a:t>Modifier les styles du texte du masque</a:t>
            </a:r>
          </a:p>
        </p:txBody>
      </p:sp>
      <p:sp>
        <p:nvSpPr>
          <p:cNvPr id="15" name="Espace réservé du contenu 17"/>
          <p:cNvSpPr>
            <a:spLocks noGrp="1"/>
          </p:cNvSpPr>
          <p:nvPr>
            <p:ph idx="12"/>
          </p:nvPr>
        </p:nvSpPr>
        <p:spPr>
          <a:xfrm>
            <a:off x="649136" y="2869205"/>
            <a:ext cx="9576683"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Modifier les styles du texte du masque</a:t>
            </a:r>
          </a:p>
        </p:txBody>
      </p:sp>
      <p:sp>
        <p:nvSpPr>
          <p:cNvPr id="16" name="Espace réservé du contenu 17"/>
          <p:cNvSpPr>
            <a:spLocks noGrp="1"/>
          </p:cNvSpPr>
          <p:nvPr>
            <p:ph idx="13"/>
          </p:nvPr>
        </p:nvSpPr>
        <p:spPr>
          <a:xfrm>
            <a:off x="649136" y="4635653"/>
            <a:ext cx="9576683"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Modifier les styles du texte du masque</a:t>
            </a:r>
          </a:p>
        </p:txBody>
      </p:sp>
      <p:sp>
        <p:nvSpPr>
          <p:cNvPr id="23" name="Espace réservé du contenu 17"/>
          <p:cNvSpPr>
            <a:spLocks noGrp="1"/>
          </p:cNvSpPr>
          <p:nvPr>
            <p:ph idx="17"/>
          </p:nvPr>
        </p:nvSpPr>
        <p:spPr>
          <a:xfrm rot="16200000">
            <a:off x="89739" y="1875816"/>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24" name="Espace réservé du contenu 17"/>
          <p:cNvSpPr>
            <a:spLocks noGrp="1"/>
          </p:cNvSpPr>
          <p:nvPr>
            <p:ph idx="18"/>
          </p:nvPr>
        </p:nvSpPr>
        <p:spPr>
          <a:xfrm rot="16200000">
            <a:off x="89739" y="3594916"/>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25" name="Espace réservé du contenu 17"/>
          <p:cNvSpPr>
            <a:spLocks noGrp="1"/>
          </p:cNvSpPr>
          <p:nvPr>
            <p:ph idx="19"/>
          </p:nvPr>
        </p:nvSpPr>
        <p:spPr>
          <a:xfrm rot="16200000">
            <a:off x="89739" y="5196245"/>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26" name="Espace réservé du contenu 17"/>
          <p:cNvSpPr>
            <a:spLocks noGrp="1"/>
          </p:cNvSpPr>
          <p:nvPr>
            <p:ph idx="14" hasCustomPrompt="1"/>
          </p:nvPr>
        </p:nvSpPr>
        <p:spPr>
          <a:xfrm>
            <a:off x="1016294" y="6378324"/>
            <a:ext cx="8782380" cy="656514"/>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2100" b="1" baseline="0">
                <a:solidFill>
                  <a:schemeClr val="tx1"/>
                </a:solidFill>
              </a:defRPr>
            </a:lvl1pPr>
          </a:lstStyle>
          <a:p>
            <a:pPr>
              <a:defRPr/>
            </a:pPr>
            <a:r>
              <a:rPr lang="fr-FR" dirty="0">
                <a:solidFill>
                  <a:srgbClr val="000000"/>
                </a:solidFill>
              </a:rPr>
              <a:t>Conclusion</a:t>
            </a:r>
          </a:p>
        </p:txBody>
      </p:sp>
      <p:sp>
        <p:nvSpPr>
          <p:cNvPr id="17" name="Espace réservé du numéro de diapositive 3"/>
          <p:cNvSpPr>
            <a:spLocks noGrp="1"/>
          </p:cNvSpPr>
          <p:nvPr>
            <p:ph type="sldNum" sz="quarter" idx="20"/>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20"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92195895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2_Horizontal">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9" name="Espace réservé du contenu 17"/>
          <p:cNvSpPr>
            <a:spLocks noGrp="1"/>
          </p:cNvSpPr>
          <p:nvPr>
            <p:ph idx="1"/>
          </p:nvPr>
        </p:nvSpPr>
        <p:spPr>
          <a:xfrm>
            <a:off x="2389697" y="1188318"/>
            <a:ext cx="7823704" cy="2928013"/>
          </a:xfrm>
          <a:ln w="19050"/>
        </p:spPr>
        <p:style>
          <a:lnRef idx="2">
            <a:schemeClr val="accent2"/>
          </a:lnRef>
          <a:fillRef idx="1">
            <a:schemeClr val="lt1"/>
          </a:fillRef>
          <a:effectRef idx="0">
            <a:schemeClr val="accent2"/>
          </a:effectRef>
          <a:fontRef idx="none"/>
        </p:style>
        <p:txBody>
          <a:bodyPr vert="horz" wrap="square" lIns="100659" tIns="50330" rIns="100659" bIns="50330" numCol="1" anchor="t" anchorCtr="0" compatLnSpc="1">
            <a:prstTxWarp prst="textNoShape">
              <a:avLst/>
            </a:prstTxWarp>
            <a:noAutofit/>
          </a:bodyPr>
          <a:lstStyle>
            <a:lvl1pPr>
              <a:spcBef>
                <a:spcPts val="1200"/>
              </a:spcBef>
              <a:defRPr lang="fr-FR" smtClean="0">
                <a:solidFill>
                  <a:schemeClr val="tx1"/>
                </a:solidFill>
              </a:defRPr>
            </a:lvl1pPr>
          </a:lstStyle>
          <a:p>
            <a:pPr lvl="0"/>
            <a:r>
              <a:rPr lang="fr-FR">
                <a:solidFill>
                  <a:srgbClr val="000000"/>
                </a:solidFill>
              </a:rPr>
              <a:t>Modifier les styles du texte du masque</a:t>
            </a:r>
          </a:p>
        </p:txBody>
      </p:sp>
      <p:sp>
        <p:nvSpPr>
          <p:cNvPr id="10" name="Espace réservé du contenu 17"/>
          <p:cNvSpPr>
            <a:spLocks noGrp="1"/>
          </p:cNvSpPr>
          <p:nvPr>
            <p:ph idx="11"/>
          </p:nvPr>
        </p:nvSpPr>
        <p:spPr>
          <a:xfrm>
            <a:off x="2389697" y="4456973"/>
            <a:ext cx="7823704" cy="1779307"/>
          </a:xfrm>
          <a:ln w="19050"/>
        </p:spPr>
        <p:style>
          <a:lnRef idx="2">
            <a:schemeClr val="accent2"/>
          </a:lnRef>
          <a:fillRef idx="1">
            <a:schemeClr val="lt1"/>
          </a:fillRef>
          <a:effectRef idx="0">
            <a:schemeClr val="accent2"/>
          </a:effectRef>
          <a:fontRef idx="none"/>
        </p:style>
        <p:txBody>
          <a:bodyPr vert="horz" wrap="square" lIns="100659" tIns="50330" rIns="100659" bIns="50330" numCol="1" anchor="t" anchorCtr="0" compatLnSpc="1">
            <a:prstTxWarp prst="textNoShape">
              <a:avLst/>
            </a:prstTxWarp>
            <a:noAutofit/>
          </a:bodyPr>
          <a:lstStyle>
            <a:lvl1pPr>
              <a:spcBef>
                <a:spcPts val="1200"/>
              </a:spcBef>
              <a:defRPr lang="fr-FR" smtClean="0">
                <a:solidFill>
                  <a:schemeClr val="tx1"/>
                </a:solidFill>
              </a:defRPr>
            </a:lvl1pPr>
          </a:lstStyle>
          <a:p>
            <a:pPr lvl="0"/>
            <a:r>
              <a:rPr lang="fr-FR">
                <a:solidFill>
                  <a:srgbClr val="000000"/>
                </a:solidFill>
              </a:rPr>
              <a:t>Modifier les styles du texte du masque</a:t>
            </a:r>
          </a:p>
        </p:txBody>
      </p:sp>
      <p:sp>
        <p:nvSpPr>
          <p:cNvPr id="13" name="Espace réservé du contenu 17"/>
          <p:cNvSpPr>
            <a:spLocks noGrp="1"/>
          </p:cNvSpPr>
          <p:nvPr>
            <p:ph idx="15"/>
          </p:nvPr>
        </p:nvSpPr>
        <p:spPr>
          <a:xfrm>
            <a:off x="275882" y="1773761"/>
            <a:ext cx="1955833" cy="1757125"/>
          </a:xfrm>
          <a:prstGeom prst="homePlate">
            <a:avLst>
              <a:gd name="adj" fmla="val 21041"/>
            </a:avLst>
          </a:prstGeom>
          <a:ln/>
        </p:spPr>
        <p:style>
          <a:lnRef idx="0">
            <a:schemeClr val="accent2"/>
          </a:lnRef>
          <a:fillRef idx="3">
            <a:schemeClr val="accent2"/>
          </a:fillRef>
          <a:effectRef idx="3">
            <a:schemeClr val="accent2"/>
          </a:effectRef>
          <a:fontRef idx="none"/>
        </p:style>
        <p:txBody>
          <a:bodyPr anchor="ctr" anchorCtr="0">
            <a:normAutofit/>
          </a:bodyPr>
          <a:lstStyle>
            <a:lvl1pPr marL="0" indent="0" algn="l">
              <a:buFontTx/>
              <a:buNone/>
              <a:defRPr sz="2100" b="1">
                <a:solidFill>
                  <a:schemeClr val="tx1"/>
                </a:solidFill>
              </a:defRPr>
            </a:lvl1pPr>
          </a:lstStyle>
          <a:p>
            <a:pPr lvl="0">
              <a:defRPr/>
            </a:pPr>
            <a:r>
              <a:rPr lang="fr-FR">
                <a:solidFill>
                  <a:srgbClr val="000000"/>
                </a:solidFill>
              </a:rPr>
              <a:t>Modifier les styles du texte du masque</a:t>
            </a:r>
          </a:p>
        </p:txBody>
      </p:sp>
      <p:sp>
        <p:nvSpPr>
          <p:cNvPr id="18" name="Espace réservé du contenu 17"/>
          <p:cNvSpPr>
            <a:spLocks noGrp="1"/>
          </p:cNvSpPr>
          <p:nvPr>
            <p:ph idx="14" hasCustomPrompt="1"/>
          </p:nvPr>
        </p:nvSpPr>
        <p:spPr>
          <a:xfrm>
            <a:off x="1016294" y="6378324"/>
            <a:ext cx="8782380" cy="656514"/>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2100" b="1" baseline="0">
                <a:solidFill>
                  <a:schemeClr val="tx1"/>
                </a:solidFill>
              </a:defRPr>
            </a:lvl1pPr>
          </a:lstStyle>
          <a:p>
            <a:pPr>
              <a:defRPr/>
            </a:pPr>
            <a:r>
              <a:rPr lang="fr-FR" dirty="0">
                <a:solidFill>
                  <a:srgbClr val="000000"/>
                </a:solidFill>
              </a:rPr>
              <a:t>Conclusion</a:t>
            </a:r>
          </a:p>
        </p:txBody>
      </p:sp>
      <p:sp>
        <p:nvSpPr>
          <p:cNvPr id="11" name="Espace réservé du contenu 17"/>
          <p:cNvSpPr>
            <a:spLocks noGrp="1"/>
          </p:cNvSpPr>
          <p:nvPr>
            <p:ph idx="16"/>
          </p:nvPr>
        </p:nvSpPr>
        <p:spPr>
          <a:xfrm>
            <a:off x="275882" y="4456972"/>
            <a:ext cx="1955833" cy="1757125"/>
          </a:xfrm>
          <a:prstGeom prst="homePlate">
            <a:avLst>
              <a:gd name="adj" fmla="val 21041"/>
            </a:avLst>
          </a:prstGeom>
          <a:ln/>
        </p:spPr>
        <p:style>
          <a:lnRef idx="0">
            <a:schemeClr val="accent2"/>
          </a:lnRef>
          <a:fillRef idx="3">
            <a:schemeClr val="accent2"/>
          </a:fillRef>
          <a:effectRef idx="3">
            <a:schemeClr val="accent2"/>
          </a:effectRef>
          <a:fontRef idx="none"/>
        </p:style>
        <p:txBody>
          <a:bodyPr anchor="ctr" anchorCtr="0">
            <a:normAutofit/>
          </a:bodyPr>
          <a:lstStyle>
            <a:lvl1pPr marL="0" indent="0" algn="l">
              <a:buFontTx/>
              <a:buNone/>
              <a:defRPr sz="2100" b="1">
                <a:solidFill>
                  <a:schemeClr val="tx1"/>
                </a:solidFill>
              </a:defRPr>
            </a:lvl1pPr>
          </a:lstStyle>
          <a:p>
            <a:pPr lvl="0">
              <a:defRPr/>
            </a:pPr>
            <a:r>
              <a:rPr lang="fr-FR">
                <a:solidFill>
                  <a:srgbClr val="000000"/>
                </a:solidFill>
              </a:rPr>
              <a:t>Modifier les styles du texte du masque</a:t>
            </a:r>
          </a:p>
        </p:txBody>
      </p:sp>
      <p:sp>
        <p:nvSpPr>
          <p:cNvPr id="12" name="Espace réservé du numéro de diapositive 3"/>
          <p:cNvSpPr>
            <a:spLocks noGrp="1"/>
          </p:cNvSpPr>
          <p:nvPr>
            <p:ph type="sldNum" sz="quarter" idx="17"/>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14"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399642237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_Gauche_1_Droite">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4" name="Espace réservé du contenu 17"/>
          <p:cNvSpPr>
            <a:spLocks noGrp="1"/>
          </p:cNvSpPr>
          <p:nvPr>
            <p:ph idx="1"/>
          </p:nvPr>
        </p:nvSpPr>
        <p:spPr>
          <a:xfrm>
            <a:off x="225187" y="1498699"/>
            <a:ext cx="4848881" cy="4050933"/>
          </a:xfr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Modifier les styles du texte du masque</a:t>
            </a:r>
          </a:p>
        </p:txBody>
      </p:sp>
      <p:sp>
        <p:nvSpPr>
          <p:cNvPr id="9" name="Espace réservé du contenu 17"/>
          <p:cNvSpPr>
            <a:spLocks noGrp="1"/>
          </p:cNvSpPr>
          <p:nvPr>
            <p:ph idx="12"/>
          </p:nvPr>
        </p:nvSpPr>
        <p:spPr>
          <a:xfrm>
            <a:off x="225187" y="1128522"/>
            <a:ext cx="4848881" cy="386731"/>
          </a:xfrm>
          <a:ln/>
        </p:spPr>
        <p:style>
          <a:lnRef idx="0">
            <a:schemeClr val="accent2"/>
          </a:lnRef>
          <a:fillRef idx="3">
            <a:schemeClr val="accent2"/>
          </a:fillRef>
          <a:effectRef idx="3">
            <a:schemeClr val="accent2"/>
          </a:effectRef>
          <a:fontRef idx="none"/>
        </p:style>
        <p:txBody>
          <a:bodyPr/>
          <a:lstStyle>
            <a:lvl1pPr marL="0" indent="0" algn="ctr">
              <a:buNone/>
              <a:defRPr sz="1900" b="1">
                <a:solidFill>
                  <a:schemeClr val="tx1"/>
                </a:solidFill>
              </a:defRPr>
            </a:lvl1pPr>
          </a:lstStyle>
          <a:p>
            <a:pPr lvl="0">
              <a:defRPr/>
            </a:pPr>
            <a:r>
              <a:rPr lang="fr-FR">
                <a:solidFill>
                  <a:srgbClr val="000000"/>
                </a:solidFill>
              </a:rPr>
              <a:t>Modifier les styles du texte du masque</a:t>
            </a:r>
          </a:p>
        </p:txBody>
      </p:sp>
      <p:sp>
        <p:nvSpPr>
          <p:cNvPr id="10" name="Espace réservé du contenu 17"/>
          <p:cNvSpPr>
            <a:spLocks noGrp="1"/>
          </p:cNvSpPr>
          <p:nvPr>
            <p:ph idx="13"/>
          </p:nvPr>
        </p:nvSpPr>
        <p:spPr>
          <a:xfrm>
            <a:off x="5321202" y="1498699"/>
            <a:ext cx="4945608" cy="4050933"/>
          </a:xfr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Modifier les styles du texte du masque</a:t>
            </a:r>
          </a:p>
        </p:txBody>
      </p:sp>
      <p:sp>
        <p:nvSpPr>
          <p:cNvPr id="11" name="Espace réservé du contenu 17"/>
          <p:cNvSpPr>
            <a:spLocks noGrp="1"/>
          </p:cNvSpPr>
          <p:nvPr>
            <p:ph idx="14"/>
          </p:nvPr>
        </p:nvSpPr>
        <p:spPr>
          <a:xfrm>
            <a:off x="5321202" y="1128522"/>
            <a:ext cx="4945608" cy="386731"/>
          </a:xfrm>
          <a:ln/>
        </p:spPr>
        <p:style>
          <a:lnRef idx="0">
            <a:schemeClr val="accent2"/>
          </a:lnRef>
          <a:fillRef idx="3">
            <a:schemeClr val="accent2"/>
          </a:fillRef>
          <a:effectRef idx="3">
            <a:schemeClr val="accent2"/>
          </a:effectRef>
          <a:fontRef idx="none"/>
        </p:style>
        <p:txBody>
          <a:bodyPr/>
          <a:lstStyle>
            <a:lvl1pPr marL="0" indent="0" algn="ctr">
              <a:buNone/>
              <a:defRPr sz="1900" b="1">
                <a:solidFill>
                  <a:schemeClr val="tx1"/>
                </a:solidFill>
              </a:defRPr>
            </a:lvl1pPr>
          </a:lstStyle>
          <a:p>
            <a:pPr lvl="0">
              <a:defRPr/>
            </a:pPr>
            <a:r>
              <a:rPr lang="fr-FR">
                <a:solidFill>
                  <a:srgbClr val="000000"/>
                </a:solidFill>
              </a:rPr>
              <a:t>Modifier les styles du texte du masque</a:t>
            </a:r>
          </a:p>
        </p:txBody>
      </p:sp>
      <p:sp>
        <p:nvSpPr>
          <p:cNvPr id="13" name="Espace réservé du contenu 17"/>
          <p:cNvSpPr>
            <a:spLocks noGrp="1"/>
          </p:cNvSpPr>
          <p:nvPr>
            <p:ph idx="15" hasCustomPrompt="1"/>
          </p:nvPr>
        </p:nvSpPr>
        <p:spPr>
          <a:xfrm>
            <a:off x="1455372" y="6008134"/>
            <a:ext cx="7731659" cy="820839"/>
          </a:xfrm>
          <a:noFill/>
          <a:ln w="19050">
            <a:solidFill>
              <a:schemeClr val="accent2"/>
            </a:solidFill>
          </a:ln>
          <a:effectLst/>
        </p:spPr>
        <p:txBody>
          <a:bodyPr>
            <a:noAutofit/>
          </a:bodyPr>
          <a:lstStyle>
            <a:lvl1pPr marL="310716" indent="-310716">
              <a:buFont typeface="Wingdings" pitchFamily="2" charset="2"/>
              <a:buChar char=""/>
              <a:defRPr sz="1900" b="1">
                <a:solidFill>
                  <a:schemeClr val="tx1"/>
                </a:solidFill>
              </a:defRPr>
            </a:lvl1pPr>
          </a:lstStyle>
          <a:p>
            <a:pPr>
              <a:defRPr/>
            </a:pPr>
            <a:r>
              <a:rPr lang="fr-FR" dirty="0">
                <a:solidFill>
                  <a:srgbClr val="000000"/>
                </a:solidFill>
              </a:rPr>
              <a:t>Conclusion</a:t>
            </a:r>
          </a:p>
        </p:txBody>
      </p:sp>
      <p:sp>
        <p:nvSpPr>
          <p:cNvPr id="15" name="Espace réservé du contenu 17"/>
          <p:cNvSpPr>
            <a:spLocks noGrp="1"/>
          </p:cNvSpPr>
          <p:nvPr>
            <p:ph idx="16"/>
          </p:nvPr>
        </p:nvSpPr>
        <p:spPr>
          <a:xfrm>
            <a:off x="2105730" y="5676567"/>
            <a:ext cx="987302" cy="217488"/>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18" name="Espace réservé du contenu 17"/>
          <p:cNvSpPr>
            <a:spLocks noGrp="1"/>
          </p:cNvSpPr>
          <p:nvPr>
            <p:ph idx="17"/>
          </p:nvPr>
        </p:nvSpPr>
        <p:spPr>
          <a:xfrm>
            <a:off x="7219753" y="5676567"/>
            <a:ext cx="987302" cy="217488"/>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12" name="Espace réservé du numéro de diapositive 3"/>
          <p:cNvSpPr>
            <a:spLocks noGrp="1"/>
          </p:cNvSpPr>
          <p:nvPr>
            <p:ph type="sldNum" sz="quarter" idx="18"/>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16"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424307825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2_Haut_2_Bas">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14" name="Espace réservé du contenu 17"/>
          <p:cNvSpPr>
            <a:spLocks noGrp="1"/>
          </p:cNvSpPr>
          <p:nvPr>
            <p:ph idx="1" hasCustomPrompt="1"/>
          </p:nvPr>
        </p:nvSpPr>
        <p:spPr>
          <a:xfrm>
            <a:off x="225186" y="1544348"/>
            <a:ext cx="4860619" cy="2220816"/>
          </a:xfrm>
          <a:noFill/>
          <a:ln w="19050">
            <a:solidFill>
              <a:schemeClr val="accent2"/>
            </a:solidFill>
          </a:ln>
          <a:effectLst/>
        </p:spPr>
        <p:txBody>
          <a:bodyPr/>
          <a:lstStyle>
            <a:lvl1pPr marL="0" indent="0">
              <a:buNone/>
              <a:defRPr baseline="0">
                <a:solidFill>
                  <a:schemeClr val="tx1"/>
                </a:solidFill>
              </a:defRPr>
            </a:lvl1pPr>
          </a:lstStyle>
          <a:p>
            <a:pPr>
              <a:defRPr/>
            </a:pPr>
            <a:r>
              <a:rPr lang="fr-FR" dirty="0">
                <a:solidFill>
                  <a:srgbClr val="000000"/>
                </a:solidFill>
              </a:rPr>
              <a:t>Insérez une image ou un graphique</a:t>
            </a:r>
          </a:p>
        </p:txBody>
      </p:sp>
      <p:sp>
        <p:nvSpPr>
          <p:cNvPr id="17" name="Espace réservé du contenu 17"/>
          <p:cNvSpPr>
            <a:spLocks noGrp="1"/>
          </p:cNvSpPr>
          <p:nvPr>
            <p:ph idx="16"/>
          </p:nvPr>
        </p:nvSpPr>
        <p:spPr>
          <a:xfrm>
            <a:off x="2092574" y="3870911"/>
            <a:ext cx="987302" cy="217488"/>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18" name="Espace réservé du contenu 17"/>
          <p:cNvSpPr>
            <a:spLocks noGrp="1"/>
          </p:cNvSpPr>
          <p:nvPr>
            <p:ph idx="17"/>
          </p:nvPr>
        </p:nvSpPr>
        <p:spPr>
          <a:xfrm>
            <a:off x="7269117" y="3870911"/>
            <a:ext cx="987302" cy="217488"/>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19" name="Espace réservé du contenu 17"/>
          <p:cNvSpPr>
            <a:spLocks noGrp="1"/>
          </p:cNvSpPr>
          <p:nvPr>
            <p:ph idx="18"/>
          </p:nvPr>
        </p:nvSpPr>
        <p:spPr>
          <a:xfrm>
            <a:off x="225186" y="4164447"/>
            <a:ext cx="4860619" cy="2448973"/>
          </a:xfr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Modifier les styles du texte du masque</a:t>
            </a:r>
          </a:p>
        </p:txBody>
      </p:sp>
      <p:sp>
        <p:nvSpPr>
          <p:cNvPr id="20" name="Espace réservé du contenu 17"/>
          <p:cNvSpPr>
            <a:spLocks noGrp="1"/>
          </p:cNvSpPr>
          <p:nvPr>
            <p:ph idx="19"/>
          </p:nvPr>
        </p:nvSpPr>
        <p:spPr>
          <a:xfrm>
            <a:off x="5385413" y="4164447"/>
            <a:ext cx="4860619" cy="2448973"/>
          </a:xfr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Modifier les styles du texte du masque</a:t>
            </a:r>
          </a:p>
        </p:txBody>
      </p:sp>
      <p:sp>
        <p:nvSpPr>
          <p:cNvPr id="22" name="Espace réservé du contenu 17"/>
          <p:cNvSpPr>
            <a:spLocks noGrp="1"/>
          </p:cNvSpPr>
          <p:nvPr>
            <p:ph idx="20" hasCustomPrompt="1"/>
          </p:nvPr>
        </p:nvSpPr>
        <p:spPr>
          <a:xfrm>
            <a:off x="1016294" y="6702685"/>
            <a:ext cx="8782380" cy="418288"/>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2100" b="1">
                <a:solidFill>
                  <a:schemeClr val="tx1"/>
                </a:solidFill>
              </a:defRPr>
            </a:lvl1pPr>
          </a:lstStyle>
          <a:p>
            <a:pPr>
              <a:defRPr/>
            </a:pPr>
            <a:r>
              <a:rPr lang="fr-FR" dirty="0">
                <a:solidFill>
                  <a:srgbClr val="000000"/>
                </a:solidFill>
              </a:rPr>
              <a:t>Conclusion</a:t>
            </a:r>
          </a:p>
        </p:txBody>
      </p:sp>
      <p:sp>
        <p:nvSpPr>
          <p:cNvPr id="23" name="Espace réservé du contenu 17"/>
          <p:cNvSpPr>
            <a:spLocks noGrp="1"/>
          </p:cNvSpPr>
          <p:nvPr>
            <p:ph idx="21" hasCustomPrompt="1"/>
          </p:nvPr>
        </p:nvSpPr>
        <p:spPr>
          <a:xfrm>
            <a:off x="5385413" y="1544348"/>
            <a:ext cx="4860619" cy="2220816"/>
          </a:xfrm>
          <a:noFill/>
          <a:ln w="19050">
            <a:solidFill>
              <a:schemeClr val="accent2"/>
            </a:solidFill>
          </a:ln>
          <a:effectLst/>
        </p:spPr>
        <p:txBody>
          <a:bodyPr/>
          <a:lstStyle>
            <a:lvl1pPr marL="0" indent="0">
              <a:buNone/>
              <a:defRPr baseline="0">
                <a:solidFill>
                  <a:schemeClr val="tx1"/>
                </a:solidFill>
              </a:defRPr>
            </a:lvl1pPr>
          </a:lstStyle>
          <a:p>
            <a:pPr>
              <a:defRPr/>
            </a:pPr>
            <a:r>
              <a:rPr lang="fr-FR" dirty="0">
                <a:solidFill>
                  <a:srgbClr val="000000"/>
                </a:solidFill>
              </a:rPr>
              <a:t>Insérez une image ou un graphique</a:t>
            </a:r>
          </a:p>
        </p:txBody>
      </p:sp>
      <p:sp>
        <p:nvSpPr>
          <p:cNvPr id="13" name="Espace réservé du contenu 17"/>
          <p:cNvSpPr>
            <a:spLocks noGrp="1"/>
          </p:cNvSpPr>
          <p:nvPr>
            <p:ph idx="12"/>
          </p:nvPr>
        </p:nvSpPr>
        <p:spPr>
          <a:xfrm>
            <a:off x="225186" y="1157616"/>
            <a:ext cx="4860619" cy="386731"/>
          </a:xfrm>
          <a:ln/>
        </p:spPr>
        <p:style>
          <a:lnRef idx="0">
            <a:schemeClr val="accent2"/>
          </a:lnRef>
          <a:fillRef idx="3">
            <a:schemeClr val="accent2"/>
          </a:fillRef>
          <a:effectRef idx="3">
            <a:schemeClr val="accent2"/>
          </a:effectRef>
          <a:fontRef idx="none"/>
        </p:style>
        <p:txBody>
          <a:bodyPr/>
          <a:lstStyle>
            <a:lvl1pPr marL="0" indent="0" algn="ctr">
              <a:buNone/>
              <a:defRPr sz="1900" b="1">
                <a:solidFill>
                  <a:schemeClr val="tx1"/>
                </a:solidFill>
              </a:defRPr>
            </a:lvl1pPr>
          </a:lstStyle>
          <a:p>
            <a:pPr lvl="0">
              <a:defRPr/>
            </a:pPr>
            <a:r>
              <a:rPr lang="fr-FR">
                <a:solidFill>
                  <a:srgbClr val="000000"/>
                </a:solidFill>
              </a:rPr>
              <a:t>Modifier les styles du texte du masque</a:t>
            </a:r>
          </a:p>
        </p:txBody>
      </p:sp>
      <p:sp>
        <p:nvSpPr>
          <p:cNvPr id="15" name="Espace réservé du contenu 17"/>
          <p:cNvSpPr>
            <a:spLocks noGrp="1"/>
          </p:cNvSpPr>
          <p:nvPr>
            <p:ph idx="13"/>
          </p:nvPr>
        </p:nvSpPr>
        <p:spPr>
          <a:xfrm>
            <a:off x="5385413" y="1157616"/>
            <a:ext cx="4860619" cy="386731"/>
          </a:xfrm>
          <a:ln/>
        </p:spPr>
        <p:style>
          <a:lnRef idx="0">
            <a:schemeClr val="accent2"/>
          </a:lnRef>
          <a:fillRef idx="3">
            <a:schemeClr val="accent2"/>
          </a:fillRef>
          <a:effectRef idx="3">
            <a:schemeClr val="accent2"/>
          </a:effectRef>
          <a:fontRef idx="none"/>
        </p:style>
        <p:txBody>
          <a:bodyPr/>
          <a:lstStyle>
            <a:lvl1pPr marL="0" indent="0" algn="ctr">
              <a:buNone/>
              <a:defRPr sz="1900" b="1">
                <a:solidFill>
                  <a:schemeClr val="tx1"/>
                </a:solidFill>
              </a:defRPr>
            </a:lvl1pPr>
          </a:lstStyle>
          <a:p>
            <a:pPr lvl="0">
              <a:defRPr/>
            </a:pPr>
            <a:r>
              <a:rPr lang="fr-FR">
                <a:solidFill>
                  <a:srgbClr val="000000"/>
                </a:solidFill>
              </a:rPr>
              <a:t>Modifier les styles du texte du masque</a:t>
            </a:r>
          </a:p>
        </p:txBody>
      </p:sp>
      <p:sp>
        <p:nvSpPr>
          <p:cNvPr id="16" name="Espace réservé du numéro de diapositive 3"/>
          <p:cNvSpPr>
            <a:spLocks noGrp="1"/>
          </p:cNvSpPr>
          <p:nvPr>
            <p:ph type="sldNum" sz="quarter" idx="14"/>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21"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185683648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Gauche_2_Droite">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16" name="Espace réservé du contenu 17"/>
          <p:cNvSpPr>
            <a:spLocks noGrp="1"/>
          </p:cNvSpPr>
          <p:nvPr>
            <p:ph idx="1"/>
          </p:nvPr>
        </p:nvSpPr>
        <p:spPr>
          <a:xfrm>
            <a:off x="346417" y="1584684"/>
            <a:ext cx="4647369" cy="1103518"/>
          </a:xfrm>
          <a:noFill/>
          <a:ln w="19050">
            <a:solidFill>
              <a:schemeClr val="accent2"/>
            </a:solidFill>
          </a:ln>
          <a:effectLst/>
        </p:spPr>
        <p:txBody>
          <a:bodyPr>
            <a:noAutofit/>
          </a:bodyPr>
          <a:lstStyle>
            <a:lvl1pPr>
              <a:spcBef>
                <a:spcPts val="1200"/>
              </a:spcBef>
              <a:defRPr sz="1500">
                <a:solidFill>
                  <a:schemeClr val="tx1"/>
                </a:solidFill>
              </a:defRPr>
            </a:lvl1pPr>
          </a:lstStyle>
          <a:p>
            <a:pPr lvl="0">
              <a:defRPr/>
            </a:pPr>
            <a:r>
              <a:rPr lang="fr-FR">
                <a:solidFill>
                  <a:srgbClr val="000000"/>
                </a:solidFill>
              </a:rPr>
              <a:t>Modifier les styles du texte du masque</a:t>
            </a:r>
          </a:p>
        </p:txBody>
      </p:sp>
      <p:sp>
        <p:nvSpPr>
          <p:cNvPr id="17" name="Espace réservé du contenu 17"/>
          <p:cNvSpPr>
            <a:spLocks noGrp="1"/>
          </p:cNvSpPr>
          <p:nvPr>
            <p:ph idx="11"/>
          </p:nvPr>
        </p:nvSpPr>
        <p:spPr>
          <a:xfrm>
            <a:off x="341733" y="1214509"/>
            <a:ext cx="4652034"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Modifier les styles du texte du masque</a:t>
            </a:r>
          </a:p>
        </p:txBody>
      </p:sp>
      <p:sp>
        <p:nvSpPr>
          <p:cNvPr id="18" name="Espace réservé du contenu 17"/>
          <p:cNvSpPr>
            <a:spLocks noGrp="1"/>
          </p:cNvSpPr>
          <p:nvPr>
            <p:ph idx="14" hasCustomPrompt="1"/>
          </p:nvPr>
        </p:nvSpPr>
        <p:spPr>
          <a:xfrm>
            <a:off x="1016294" y="6464310"/>
            <a:ext cx="8782380" cy="656514"/>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1900" b="1" baseline="0">
                <a:solidFill>
                  <a:schemeClr val="tx1"/>
                </a:solidFill>
              </a:defRPr>
            </a:lvl1pPr>
          </a:lstStyle>
          <a:p>
            <a:pPr>
              <a:defRPr/>
            </a:pPr>
            <a:r>
              <a:rPr lang="fr-FR" dirty="0">
                <a:solidFill>
                  <a:srgbClr val="000000"/>
                </a:solidFill>
              </a:rPr>
              <a:t>Conclusion</a:t>
            </a:r>
          </a:p>
        </p:txBody>
      </p:sp>
      <p:sp>
        <p:nvSpPr>
          <p:cNvPr id="19" name="Espace réservé du contenu 17"/>
          <p:cNvSpPr>
            <a:spLocks noGrp="1"/>
          </p:cNvSpPr>
          <p:nvPr>
            <p:ph idx="15"/>
          </p:nvPr>
        </p:nvSpPr>
        <p:spPr>
          <a:xfrm>
            <a:off x="346417" y="3384180"/>
            <a:ext cx="4647369" cy="1103518"/>
          </a:xfrm>
          <a:noFill/>
          <a:ln w="19050">
            <a:solidFill>
              <a:schemeClr val="accent2"/>
            </a:solidFill>
          </a:ln>
          <a:effectLst/>
        </p:spPr>
        <p:txBody>
          <a:bodyPr>
            <a:noAutofit/>
          </a:bodyPr>
          <a:lstStyle>
            <a:lvl1pPr>
              <a:spcBef>
                <a:spcPts val="1200"/>
              </a:spcBef>
              <a:defRPr sz="1500">
                <a:solidFill>
                  <a:schemeClr val="tx1"/>
                </a:solidFill>
              </a:defRPr>
            </a:lvl1pPr>
          </a:lstStyle>
          <a:p>
            <a:pPr lvl="0">
              <a:defRPr/>
            </a:pPr>
            <a:r>
              <a:rPr lang="fr-FR">
                <a:solidFill>
                  <a:srgbClr val="000000"/>
                </a:solidFill>
              </a:rPr>
              <a:t>Modifier les styles du texte du masque</a:t>
            </a:r>
          </a:p>
        </p:txBody>
      </p:sp>
      <p:sp>
        <p:nvSpPr>
          <p:cNvPr id="20" name="Espace réservé du contenu 17"/>
          <p:cNvSpPr>
            <a:spLocks noGrp="1"/>
          </p:cNvSpPr>
          <p:nvPr>
            <p:ph idx="16"/>
          </p:nvPr>
        </p:nvSpPr>
        <p:spPr>
          <a:xfrm>
            <a:off x="341733" y="5167122"/>
            <a:ext cx="4647369" cy="1103518"/>
          </a:xfrm>
          <a:noFill/>
          <a:ln w="19050">
            <a:solidFill>
              <a:schemeClr val="accent2"/>
            </a:solidFill>
          </a:ln>
          <a:effectLst/>
        </p:spPr>
        <p:txBody>
          <a:bodyPr>
            <a:noAutofit/>
          </a:bodyPr>
          <a:lstStyle>
            <a:lvl1pPr>
              <a:spcBef>
                <a:spcPts val="1200"/>
              </a:spcBef>
              <a:defRPr sz="1500">
                <a:solidFill>
                  <a:schemeClr val="tx1"/>
                </a:solidFill>
              </a:defRPr>
            </a:lvl1pPr>
          </a:lstStyle>
          <a:p>
            <a:pPr lvl="0">
              <a:defRPr/>
            </a:pPr>
            <a:r>
              <a:rPr lang="fr-FR">
                <a:solidFill>
                  <a:srgbClr val="000000"/>
                </a:solidFill>
              </a:rPr>
              <a:t>Modifier les styles du texte du masque</a:t>
            </a:r>
          </a:p>
        </p:txBody>
      </p:sp>
      <p:sp>
        <p:nvSpPr>
          <p:cNvPr id="21" name="Espace réservé du contenu 17"/>
          <p:cNvSpPr>
            <a:spLocks noGrp="1"/>
          </p:cNvSpPr>
          <p:nvPr>
            <p:ph idx="12"/>
          </p:nvPr>
        </p:nvSpPr>
        <p:spPr>
          <a:xfrm>
            <a:off x="341733" y="3000408"/>
            <a:ext cx="4652034"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Modifier les styles du texte du masque</a:t>
            </a:r>
          </a:p>
        </p:txBody>
      </p:sp>
      <p:sp>
        <p:nvSpPr>
          <p:cNvPr id="22" name="Espace réservé du contenu 17"/>
          <p:cNvSpPr>
            <a:spLocks noGrp="1"/>
          </p:cNvSpPr>
          <p:nvPr>
            <p:ph idx="13"/>
          </p:nvPr>
        </p:nvSpPr>
        <p:spPr>
          <a:xfrm>
            <a:off x="337049" y="4786306"/>
            <a:ext cx="4652034" cy="386731"/>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lvl="0">
              <a:defRPr/>
            </a:pPr>
            <a:r>
              <a:rPr lang="fr-FR">
                <a:solidFill>
                  <a:srgbClr val="000000"/>
                </a:solidFill>
              </a:rPr>
              <a:t>Modifier les styles du texte du masque</a:t>
            </a:r>
          </a:p>
        </p:txBody>
      </p:sp>
      <p:sp>
        <p:nvSpPr>
          <p:cNvPr id="23" name="Espace réservé du contenu 17"/>
          <p:cNvSpPr>
            <a:spLocks noGrp="1"/>
          </p:cNvSpPr>
          <p:nvPr>
            <p:ph idx="17"/>
          </p:nvPr>
        </p:nvSpPr>
        <p:spPr>
          <a:xfrm rot="16200000">
            <a:off x="4947193" y="1904478"/>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24" name="Espace réservé du contenu 17"/>
          <p:cNvSpPr>
            <a:spLocks noGrp="1"/>
          </p:cNvSpPr>
          <p:nvPr>
            <p:ph idx="18"/>
          </p:nvPr>
        </p:nvSpPr>
        <p:spPr>
          <a:xfrm rot="16200000">
            <a:off x="4947193" y="3564692"/>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25" name="Espace réservé du contenu 17"/>
          <p:cNvSpPr>
            <a:spLocks noGrp="1"/>
          </p:cNvSpPr>
          <p:nvPr>
            <p:ph idx="19"/>
          </p:nvPr>
        </p:nvSpPr>
        <p:spPr>
          <a:xfrm rot="16200000">
            <a:off x="4947193" y="5224907"/>
            <a:ext cx="667833"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30" name="Espace réservé du contenu 17"/>
          <p:cNvSpPr>
            <a:spLocks noGrp="1"/>
          </p:cNvSpPr>
          <p:nvPr>
            <p:ph idx="21" hasCustomPrompt="1"/>
          </p:nvPr>
        </p:nvSpPr>
        <p:spPr>
          <a:xfrm>
            <a:off x="5612152" y="1214509"/>
            <a:ext cx="4601248" cy="2463722"/>
          </a:xfrm>
          <a:noFill/>
          <a:ln w="19050">
            <a:solidFill>
              <a:schemeClr val="accent2"/>
            </a:solidFill>
          </a:ln>
          <a:effectLst/>
        </p:spPr>
        <p:txBody>
          <a:bodyPr/>
          <a:lstStyle>
            <a:lvl1pPr marL="0" indent="0">
              <a:buNone/>
              <a:defRPr baseline="0">
                <a:solidFill>
                  <a:schemeClr val="tx1"/>
                </a:solidFill>
              </a:defRPr>
            </a:lvl1pPr>
          </a:lstStyle>
          <a:p>
            <a:pPr>
              <a:defRPr/>
            </a:pPr>
            <a:r>
              <a:rPr lang="fr-FR" dirty="0">
                <a:solidFill>
                  <a:srgbClr val="000000"/>
                </a:solidFill>
              </a:rPr>
              <a:t>Insérez une image ou un graphique</a:t>
            </a:r>
          </a:p>
        </p:txBody>
      </p:sp>
      <p:sp>
        <p:nvSpPr>
          <p:cNvPr id="31" name="Espace réservé du contenu 17"/>
          <p:cNvSpPr>
            <a:spLocks noGrp="1"/>
          </p:cNvSpPr>
          <p:nvPr>
            <p:ph idx="22" hasCustomPrompt="1"/>
          </p:nvPr>
        </p:nvSpPr>
        <p:spPr>
          <a:xfrm>
            <a:off x="5612152" y="3850575"/>
            <a:ext cx="4601248" cy="2463722"/>
          </a:xfrm>
          <a:noFill/>
          <a:ln w="19050">
            <a:solidFill>
              <a:schemeClr val="accent2"/>
            </a:solidFill>
          </a:ln>
          <a:effectLst/>
        </p:spPr>
        <p:txBody>
          <a:bodyPr/>
          <a:lstStyle>
            <a:lvl1pPr marL="0" indent="0">
              <a:buNone/>
              <a:defRPr baseline="0">
                <a:solidFill>
                  <a:schemeClr val="tx1"/>
                </a:solidFill>
              </a:defRPr>
            </a:lvl1pPr>
          </a:lstStyle>
          <a:p>
            <a:pPr>
              <a:defRPr/>
            </a:pPr>
            <a:r>
              <a:rPr lang="fr-FR" dirty="0">
                <a:solidFill>
                  <a:srgbClr val="000000"/>
                </a:solidFill>
              </a:rPr>
              <a:t>Insérez une image ou un graphique</a:t>
            </a:r>
          </a:p>
        </p:txBody>
      </p:sp>
      <p:sp>
        <p:nvSpPr>
          <p:cNvPr id="26" name="Espace réservé du numéro de diapositive 3"/>
          <p:cNvSpPr>
            <a:spLocks noGrp="1"/>
          </p:cNvSpPr>
          <p:nvPr>
            <p:ph type="sldNum" sz="quarter" idx="23"/>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27"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326040303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Une_Question_Une_Réponse">
    <p:spTree>
      <p:nvGrpSpPr>
        <p:cNvPr id="1" name=""/>
        <p:cNvGrpSpPr/>
        <p:nvPr/>
      </p:nvGrpSpPr>
      <p:grpSpPr>
        <a:xfrm>
          <a:off x="0" y="0"/>
          <a:ext cx="0" cy="0"/>
          <a:chOff x="0" y="0"/>
          <a:chExt cx="0" cy="0"/>
        </a:xfrm>
      </p:grpSpPr>
      <p:sp>
        <p:nvSpPr>
          <p:cNvPr id="12" name="Espace réservé du contenu 17"/>
          <p:cNvSpPr>
            <a:spLocks noGrp="1"/>
          </p:cNvSpPr>
          <p:nvPr>
            <p:ph idx="19"/>
          </p:nvPr>
        </p:nvSpPr>
        <p:spPr>
          <a:xfrm>
            <a:off x="2417255" y="2015387"/>
            <a:ext cx="7795176" cy="4362937"/>
          </a:xfrm>
          <a:prstGeom prst="roundRect">
            <a:avLst/>
          </a:prstGeom>
          <a:noFill/>
          <a:ln w="19050">
            <a:solidFill>
              <a:schemeClr val="accent2"/>
            </a:solidFill>
          </a:ln>
          <a:effectLst/>
        </p:spPr>
        <p:txBody>
          <a:bodyPr>
            <a:noAutofit/>
          </a:bodyPr>
          <a:lstStyle>
            <a:lvl1pPr>
              <a:spcBef>
                <a:spcPts val="1200"/>
              </a:spcBef>
              <a:defRPr>
                <a:solidFill>
                  <a:schemeClr val="tx1"/>
                </a:solidFill>
              </a:defRPr>
            </a:lvl1pPr>
          </a:lstStyle>
          <a:p>
            <a:pPr lvl="0">
              <a:defRPr/>
            </a:pPr>
            <a:r>
              <a:rPr lang="fr-FR">
                <a:solidFill>
                  <a:srgbClr val="000000"/>
                </a:solidFill>
              </a:rPr>
              <a:t>Modifier les styles du texte du masque</a:t>
            </a:r>
          </a:p>
        </p:txBody>
      </p:sp>
      <p:sp>
        <p:nvSpPr>
          <p:cNvPr id="2" name="Titre_Secafi"/>
          <p:cNvSpPr>
            <a:spLocks noGrp="1"/>
          </p:cNvSpPr>
          <p:nvPr>
            <p:ph type="title" hasCustomPrompt="1"/>
          </p:nvPr>
        </p:nvSpPr>
        <p:spPr/>
        <p:txBody>
          <a:bodyPr/>
          <a:lstStyle>
            <a:lvl1pPr>
              <a:defRPr>
                <a:solidFill>
                  <a:schemeClr val="tx1"/>
                </a:solidFill>
              </a:defRPr>
            </a:lvl1pPr>
          </a:lstStyle>
          <a:p>
            <a:r>
              <a:rPr lang="fr-FR" dirty="0"/>
              <a:t>Une question, une réponse</a:t>
            </a:r>
          </a:p>
        </p:txBody>
      </p:sp>
      <p:sp>
        <p:nvSpPr>
          <p:cNvPr id="8" name="Espace réservé du contenu 17"/>
          <p:cNvSpPr>
            <a:spLocks noGrp="1"/>
          </p:cNvSpPr>
          <p:nvPr>
            <p:ph idx="17" hasCustomPrompt="1"/>
          </p:nvPr>
        </p:nvSpPr>
        <p:spPr>
          <a:xfrm rot="16200000">
            <a:off x="8974" y="2632195"/>
            <a:ext cx="3767214" cy="3129317"/>
          </a:xfrm>
          <a:prstGeom prst="flowChartMerge">
            <a:avLst/>
          </a:prstGeom>
          <a:ln/>
        </p:spPr>
        <p:style>
          <a:lnRef idx="0">
            <a:schemeClr val="accent2"/>
          </a:lnRef>
          <a:fillRef idx="3">
            <a:schemeClr val="accent2"/>
          </a:fillRef>
          <a:effectRef idx="3">
            <a:schemeClr val="accent2"/>
          </a:effectRef>
          <a:fontRef idx="none"/>
        </p:style>
        <p:txBody>
          <a:bodyPr vert="vert" lIns="37480" tIns="37480" rIns="37480" bIns="37480" anchor="ctr" anchorCtr="1">
            <a:normAutofit/>
          </a:bodyPr>
          <a:lstStyle>
            <a:lvl1pPr marL="0" indent="0">
              <a:buNone/>
              <a:defRPr sz="2900" baseline="0">
                <a:solidFill>
                  <a:schemeClr val="tx1"/>
                </a:solidFill>
              </a:defRPr>
            </a:lvl1pPr>
          </a:lstStyle>
          <a:p>
            <a:pPr>
              <a:defRPr/>
            </a:pPr>
            <a:r>
              <a:rPr lang="fr-FR" sz="2900" dirty="0">
                <a:solidFill>
                  <a:srgbClr val="000000"/>
                </a:solidFill>
              </a:rPr>
              <a:t>Oui/Non</a:t>
            </a:r>
          </a:p>
        </p:txBody>
      </p:sp>
      <p:sp>
        <p:nvSpPr>
          <p:cNvPr id="10" name="Espace réservé du contenu 17"/>
          <p:cNvSpPr>
            <a:spLocks noGrp="1"/>
          </p:cNvSpPr>
          <p:nvPr>
            <p:ph idx="14" hasCustomPrompt="1"/>
          </p:nvPr>
        </p:nvSpPr>
        <p:spPr>
          <a:xfrm>
            <a:off x="1016294" y="6492966"/>
            <a:ext cx="8782380" cy="541871"/>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1900" b="1" baseline="0">
                <a:solidFill>
                  <a:schemeClr val="tx1"/>
                </a:solidFill>
              </a:defRPr>
            </a:lvl1pPr>
          </a:lstStyle>
          <a:p>
            <a:pPr>
              <a:defRPr/>
            </a:pPr>
            <a:r>
              <a:rPr lang="fr-FR" dirty="0">
                <a:solidFill>
                  <a:srgbClr val="000000"/>
                </a:solidFill>
              </a:rPr>
              <a:t>Conclusion</a:t>
            </a:r>
          </a:p>
        </p:txBody>
      </p:sp>
      <p:sp>
        <p:nvSpPr>
          <p:cNvPr id="13" name="Espace réservé du contenu 17"/>
          <p:cNvSpPr>
            <a:spLocks noGrp="1"/>
          </p:cNvSpPr>
          <p:nvPr>
            <p:ph idx="20" hasCustomPrompt="1"/>
          </p:nvPr>
        </p:nvSpPr>
        <p:spPr>
          <a:xfrm>
            <a:off x="949149" y="1310319"/>
            <a:ext cx="8782380" cy="541871"/>
          </a:xfrm>
          <a:noFill/>
          <a:ln>
            <a:noFill/>
          </a:ln>
          <a:effectLst/>
        </p:spPr>
        <p:style>
          <a:lnRef idx="0">
            <a:schemeClr val="accent5"/>
          </a:lnRef>
          <a:fillRef idx="3">
            <a:schemeClr val="accent5"/>
          </a:fillRef>
          <a:effectRef idx="3">
            <a:schemeClr val="accent5"/>
          </a:effectRef>
          <a:fontRef idx="none"/>
        </p:style>
        <p:txBody>
          <a:bodyPr>
            <a:normAutofit/>
          </a:bodyPr>
          <a:lstStyle>
            <a:lvl1pPr marL="0" indent="0" algn="ctr">
              <a:buNone/>
              <a:defRPr sz="1900" b="1" baseline="0">
                <a:solidFill>
                  <a:schemeClr val="tx1"/>
                </a:solidFill>
              </a:defRPr>
            </a:lvl1pPr>
          </a:lstStyle>
          <a:p>
            <a:pPr>
              <a:defRPr/>
            </a:pPr>
            <a:r>
              <a:rPr lang="fr-FR" dirty="0">
                <a:solidFill>
                  <a:srgbClr val="000000"/>
                </a:solidFill>
              </a:rPr>
              <a:t>Question</a:t>
            </a:r>
          </a:p>
        </p:txBody>
      </p:sp>
      <p:sp>
        <p:nvSpPr>
          <p:cNvPr id="9" name="Espace réservé du numéro de diapositive 3"/>
          <p:cNvSpPr>
            <a:spLocks noGrp="1"/>
          </p:cNvSpPr>
          <p:nvPr>
            <p:ph type="sldNum" sz="quarter" idx="21"/>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11"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60227903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Matrice">
    <p:spTree>
      <p:nvGrpSpPr>
        <p:cNvPr id="1" name=""/>
        <p:cNvGrpSpPr/>
        <p:nvPr/>
      </p:nvGrpSpPr>
      <p:grpSpPr>
        <a:xfrm>
          <a:off x="0" y="0"/>
          <a:ext cx="0" cy="0"/>
          <a:chOff x="0" y="0"/>
          <a:chExt cx="0" cy="0"/>
        </a:xfrm>
      </p:grpSpPr>
      <p:sp>
        <p:nvSpPr>
          <p:cNvPr id="2" name="Titre_Secafi"/>
          <p:cNvSpPr>
            <a:spLocks noGrp="1"/>
          </p:cNvSpPr>
          <p:nvPr>
            <p:ph type="title"/>
          </p:nvPr>
        </p:nvSpPr>
        <p:spPr/>
        <p:txBody>
          <a:bodyPr/>
          <a:lstStyle>
            <a:lvl1pPr>
              <a:defRPr>
                <a:solidFill>
                  <a:schemeClr val="tx1"/>
                </a:solidFill>
              </a:defRPr>
            </a:lvl1pPr>
          </a:lstStyle>
          <a:p>
            <a:r>
              <a:rPr lang="fr-FR"/>
              <a:t>Modifiez le style du titre</a:t>
            </a:r>
            <a:endParaRPr lang="fr-FR" dirty="0"/>
          </a:p>
        </p:txBody>
      </p:sp>
      <p:sp>
        <p:nvSpPr>
          <p:cNvPr id="18" name="Espace réservé du contenu 17"/>
          <p:cNvSpPr>
            <a:spLocks noGrp="1"/>
          </p:cNvSpPr>
          <p:nvPr userDrawn="1">
            <p:ph idx="11"/>
          </p:nvPr>
        </p:nvSpPr>
        <p:spPr>
          <a:xfrm>
            <a:off x="3293003" y="1533866"/>
            <a:ext cx="3888461" cy="1522853"/>
          </a:xfrm>
          <a:noFill/>
          <a:ln w="19050">
            <a:solidFill>
              <a:schemeClr val="accent2"/>
            </a:solidFill>
          </a:ln>
          <a:effectLst/>
        </p:spPr>
        <p:txBody>
          <a:bodyPr>
            <a:noAutofit/>
          </a:bodyPr>
          <a:lstStyle>
            <a:lvl1pPr algn="l">
              <a:spcBef>
                <a:spcPts val="1200"/>
              </a:spcBef>
              <a:defRPr sz="1500">
                <a:solidFill>
                  <a:schemeClr val="tx1"/>
                </a:solidFill>
              </a:defRPr>
            </a:lvl1pPr>
          </a:lstStyle>
          <a:p>
            <a:pPr lvl="0">
              <a:defRPr/>
            </a:pPr>
            <a:r>
              <a:rPr lang="fr-FR">
                <a:solidFill>
                  <a:srgbClr val="000000"/>
                </a:solidFill>
              </a:rPr>
              <a:t>Modifier les styles du texte du masque</a:t>
            </a:r>
          </a:p>
        </p:txBody>
      </p:sp>
      <p:sp>
        <p:nvSpPr>
          <p:cNvPr id="19" name="Espace réservé du contenu 17"/>
          <p:cNvSpPr>
            <a:spLocks noGrp="1"/>
          </p:cNvSpPr>
          <p:nvPr userDrawn="1">
            <p:ph idx="12" hasCustomPrompt="1"/>
          </p:nvPr>
        </p:nvSpPr>
        <p:spPr>
          <a:xfrm>
            <a:off x="3291051" y="1147136"/>
            <a:ext cx="3892365" cy="386730"/>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a:defRPr/>
            </a:pPr>
            <a:r>
              <a:rPr lang="fr-FR" dirty="0">
                <a:solidFill>
                  <a:srgbClr val="000000"/>
                </a:solidFill>
              </a:rPr>
              <a:t>Cliquez pour le titre</a:t>
            </a:r>
          </a:p>
        </p:txBody>
      </p:sp>
      <p:sp>
        <p:nvSpPr>
          <p:cNvPr id="20" name="Espace réservé du contenu 17"/>
          <p:cNvSpPr>
            <a:spLocks noGrp="1"/>
          </p:cNvSpPr>
          <p:nvPr userDrawn="1">
            <p:ph idx="17"/>
          </p:nvPr>
        </p:nvSpPr>
        <p:spPr>
          <a:xfrm rot="16200000">
            <a:off x="2901624" y="3963173"/>
            <a:ext cx="800134"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22" name="Espace réservé du contenu 17"/>
          <p:cNvSpPr>
            <a:spLocks noGrp="1"/>
          </p:cNvSpPr>
          <p:nvPr>
            <p:ph idx="18"/>
          </p:nvPr>
        </p:nvSpPr>
        <p:spPr>
          <a:xfrm>
            <a:off x="3293003" y="5552694"/>
            <a:ext cx="3888461" cy="1549182"/>
          </a:xfrm>
          <a:noFill/>
          <a:ln w="19050">
            <a:solidFill>
              <a:schemeClr val="accent2"/>
            </a:solidFill>
          </a:ln>
          <a:effectLst/>
        </p:spPr>
        <p:txBody>
          <a:bodyPr>
            <a:noAutofit/>
          </a:bodyPr>
          <a:lstStyle>
            <a:lvl1pPr algn="l">
              <a:spcBef>
                <a:spcPts val="1200"/>
              </a:spcBef>
              <a:defRPr sz="1500">
                <a:solidFill>
                  <a:schemeClr val="tx1"/>
                </a:solidFill>
              </a:defRPr>
            </a:lvl1pPr>
          </a:lstStyle>
          <a:p>
            <a:pPr lvl="0">
              <a:defRPr/>
            </a:pPr>
            <a:r>
              <a:rPr lang="fr-FR">
                <a:solidFill>
                  <a:srgbClr val="000000"/>
                </a:solidFill>
              </a:rPr>
              <a:t>Modifier les styles du texte du masque</a:t>
            </a:r>
          </a:p>
        </p:txBody>
      </p:sp>
      <p:sp>
        <p:nvSpPr>
          <p:cNvPr id="23" name="Espace réservé du contenu 17"/>
          <p:cNvSpPr>
            <a:spLocks noGrp="1"/>
          </p:cNvSpPr>
          <p:nvPr>
            <p:ph idx="19" hasCustomPrompt="1"/>
          </p:nvPr>
        </p:nvSpPr>
        <p:spPr>
          <a:xfrm>
            <a:off x="3291051" y="5165964"/>
            <a:ext cx="3892365" cy="386730"/>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a:defRPr/>
            </a:pPr>
            <a:r>
              <a:rPr lang="fr-FR" dirty="0">
                <a:solidFill>
                  <a:srgbClr val="000000"/>
                </a:solidFill>
              </a:rPr>
              <a:t>Cliquez pour le titre</a:t>
            </a:r>
          </a:p>
        </p:txBody>
      </p:sp>
      <p:sp>
        <p:nvSpPr>
          <p:cNvPr id="24" name="Espace réservé du contenu 17"/>
          <p:cNvSpPr>
            <a:spLocks noGrp="1"/>
          </p:cNvSpPr>
          <p:nvPr>
            <p:ph idx="20"/>
          </p:nvPr>
        </p:nvSpPr>
        <p:spPr>
          <a:xfrm>
            <a:off x="7307135" y="3155592"/>
            <a:ext cx="2947286" cy="2189778"/>
          </a:xfrm>
          <a:noFill/>
          <a:ln w="19050">
            <a:solidFill>
              <a:schemeClr val="accent2"/>
            </a:solidFill>
          </a:ln>
          <a:effectLst/>
        </p:spPr>
        <p:txBody>
          <a:bodyPr>
            <a:noAutofit/>
          </a:bodyPr>
          <a:lstStyle>
            <a:lvl1pPr algn="l">
              <a:spcBef>
                <a:spcPts val="1200"/>
              </a:spcBef>
              <a:defRPr sz="1500">
                <a:solidFill>
                  <a:schemeClr val="tx1"/>
                </a:solidFill>
              </a:defRPr>
            </a:lvl1pPr>
          </a:lstStyle>
          <a:p>
            <a:pPr lvl="0">
              <a:defRPr/>
            </a:pPr>
            <a:r>
              <a:rPr lang="fr-FR">
                <a:solidFill>
                  <a:srgbClr val="000000"/>
                </a:solidFill>
              </a:rPr>
              <a:t>Modifier les styles du texte du masque</a:t>
            </a:r>
          </a:p>
        </p:txBody>
      </p:sp>
      <p:sp>
        <p:nvSpPr>
          <p:cNvPr id="25" name="Espace réservé du contenu 17"/>
          <p:cNvSpPr>
            <a:spLocks noGrp="1"/>
          </p:cNvSpPr>
          <p:nvPr>
            <p:ph idx="21" hasCustomPrompt="1"/>
          </p:nvPr>
        </p:nvSpPr>
        <p:spPr>
          <a:xfrm>
            <a:off x="7302450" y="2785417"/>
            <a:ext cx="2950245" cy="386730"/>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a:defRPr/>
            </a:pPr>
            <a:r>
              <a:rPr lang="fr-FR" dirty="0">
                <a:solidFill>
                  <a:srgbClr val="000000"/>
                </a:solidFill>
              </a:rPr>
              <a:t>Cliquez pour le titre</a:t>
            </a:r>
          </a:p>
        </p:txBody>
      </p:sp>
      <p:sp>
        <p:nvSpPr>
          <p:cNvPr id="26" name="Espace réservé du contenu 17"/>
          <p:cNvSpPr>
            <a:spLocks noGrp="1"/>
          </p:cNvSpPr>
          <p:nvPr>
            <p:ph idx="22"/>
          </p:nvPr>
        </p:nvSpPr>
        <p:spPr>
          <a:xfrm>
            <a:off x="194348" y="3155593"/>
            <a:ext cx="2947286" cy="2189778"/>
          </a:xfrm>
          <a:noFill/>
          <a:ln w="19050">
            <a:solidFill>
              <a:schemeClr val="accent2"/>
            </a:solidFill>
          </a:ln>
          <a:effectLst/>
        </p:spPr>
        <p:txBody>
          <a:bodyPr>
            <a:noAutofit/>
          </a:bodyPr>
          <a:lstStyle>
            <a:lvl1pPr algn="l">
              <a:spcBef>
                <a:spcPts val="1200"/>
              </a:spcBef>
              <a:defRPr sz="1500">
                <a:solidFill>
                  <a:schemeClr val="tx1"/>
                </a:solidFill>
              </a:defRPr>
            </a:lvl1pPr>
          </a:lstStyle>
          <a:p>
            <a:pPr lvl="0">
              <a:defRPr/>
            </a:pPr>
            <a:r>
              <a:rPr lang="fr-FR">
                <a:solidFill>
                  <a:srgbClr val="000000"/>
                </a:solidFill>
              </a:rPr>
              <a:t>Modifier les styles du texte du masque</a:t>
            </a:r>
          </a:p>
        </p:txBody>
      </p:sp>
      <p:sp>
        <p:nvSpPr>
          <p:cNvPr id="27" name="Espace réservé du contenu 17"/>
          <p:cNvSpPr>
            <a:spLocks noGrp="1"/>
          </p:cNvSpPr>
          <p:nvPr>
            <p:ph idx="23" hasCustomPrompt="1"/>
          </p:nvPr>
        </p:nvSpPr>
        <p:spPr>
          <a:xfrm>
            <a:off x="189664" y="2785417"/>
            <a:ext cx="2950245" cy="386730"/>
          </a:xfrm>
          <a:ln/>
        </p:spPr>
        <p:style>
          <a:lnRef idx="0">
            <a:schemeClr val="accent2"/>
          </a:lnRef>
          <a:fillRef idx="3">
            <a:schemeClr val="accent2"/>
          </a:fillRef>
          <a:effectRef idx="3">
            <a:schemeClr val="accent2"/>
          </a:effectRef>
          <a:fontRef idx="none"/>
        </p:style>
        <p:txBody>
          <a:bodyPr>
            <a:normAutofit/>
          </a:bodyPr>
          <a:lstStyle>
            <a:lvl1pPr marL="0" indent="0" algn="ctr">
              <a:buNone/>
              <a:defRPr sz="1700" b="1">
                <a:solidFill>
                  <a:schemeClr val="tx1"/>
                </a:solidFill>
              </a:defRPr>
            </a:lvl1pPr>
          </a:lstStyle>
          <a:p>
            <a:pPr>
              <a:defRPr/>
            </a:pPr>
            <a:r>
              <a:rPr lang="fr-FR" dirty="0">
                <a:solidFill>
                  <a:srgbClr val="000000"/>
                </a:solidFill>
              </a:rPr>
              <a:t>Cliquez pour le titre</a:t>
            </a:r>
          </a:p>
        </p:txBody>
      </p:sp>
      <p:sp>
        <p:nvSpPr>
          <p:cNvPr id="28" name="Espace réservé du contenu 17"/>
          <p:cNvSpPr>
            <a:spLocks noGrp="1"/>
          </p:cNvSpPr>
          <p:nvPr>
            <p:ph idx="24"/>
          </p:nvPr>
        </p:nvSpPr>
        <p:spPr>
          <a:xfrm rot="5400000">
            <a:off x="6739265" y="3883161"/>
            <a:ext cx="800134" cy="320114"/>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29" name="Espace réservé du contenu 17"/>
          <p:cNvSpPr>
            <a:spLocks noGrp="1"/>
          </p:cNvSpPr>
          <p:nvPr>
            <p:ph idx="25"/>
          </p:nvPr>
        </p:nvSpPr>
        <p:spPr>
          <a:xfrm>
            <a:off x="4842946" y="3056719"/>
            <a:ext cx="788575" cy="324806"/>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30" name="Espace réservé du contenu 17"/>
          <p:cNvSpPr>
            <a:spLocks noGrp="1"/>
          </p:cNvSpPr>
          <p:nvPr>
            <p:ph idx="26"/>
          </p:nvPr>
        </p:nvSpPr>
        <p:spPr>
          <a:xfrm rot="10800000">
            <a:off x="4842947" y="4841157"/>
            <a:ext cx="788575" cy="324806"/>
          </a:xfrm>
          <a:prstGeom prst="flowChartMerge">
            <a:avLst/>
          </a:prstGeom>
          <a:ln/>
        </p:spPr>
        <p:style>
          <a:lnRef idx="0">
            <a:schemeClr val="accent4"/>
          </a:lnRef>
          <a:fillRef idx="3">
            <a:schemeClr val="accent4"/>
          </a:fillRef>
          <a:effectRef idx="3">
            <a:schemeClr val="accent4"/>
          </a:effectRef>
          <a:fontRef idx="none"/>
        </p:style>
        <p:txBody>
          <a:bodyPr>
            <a:noAutofit/>
          </a:bodyPr>
          <a:lstStyle>
            <a:lvl1pPr marL="0" indent="0">
              <a:buNone/>
              <a:defRPr sz="100">
                <a:solidFill>
                  <a:schemeClr val="tx1"/>
                </a:solidFill>
              </a:defRPr>
            </a:lvl1pPr>
          </a:lstStyle>
          <a:p>
            <a:pPr lvl="0">
              <a:defRPr/>
            </a:pPr>
            <a:r>
              <a:rPr lang="fr-FR">
                <a:solidFill>
                  <a:srgbClr val="000000"/>
                </a:solidFill>
              </a:rPr>
              <a:t>Modifier les styles du texte du masque</a:t>
            </a:r>
          </a:p>
        </p:txBody>
      </p:sp>
      <p:sp>
        <p:nvSpPr>
          <p:cNvPr id="31" name="Espace réservé du contenu 17"/>
          <p:cNvSpPr>
            <a:spLocks noGrp="1"/>
          </p:cNvSpPr>
          <p:nvPr>
            <p:ph idx="27" hasCustomPrompt="1"/>
          </p:nvPr>
        </p:nvSpPr>
        <p:spPr>
          <a:xfrm>
            <a:off x="4109384" y="3643151"/>
            <a:ext cx="2255698" cy="800134"/>
          </a:xfrm>
          <a:prstGeom prst="roundRect">
            <a:avLst/>
          </a:prstGeom>
          <a:ln/>
        </p:spPr>
        <p:style>
          <a:lnRef idx="0">
            <a:schemeClr val="accent2"/>
          </a:lnRef>
          <a:fillRef idx="3">
            <a:schemeClr val="accent2"/>
          </a:fillRef>
          <a:effectRef idx="3">
            <a:schemeClr val="accent2"/>
          </a:effectRef>
          <a:fontRef idx="none"/>
        </p:style>
        <p:txBody>
          <a:bodyPr anchor="ctr" anchorCtr="1">
            <a:normAutofit/>
          </a:bodyPr>
          <a:lstStyle>
            <a:lvl1pPr marL="0" indent="0" algn="ctr">
              <a:buNone/>
              <a:defRPr sz="1700" b="1" baseline="0">
                <a:solidFill>
                  <a:schemeClr val="tx1"/>
                </a:solidFill>
              </a:defRPr>
            </a:lvl1pPr>
          </a:lstStyle>
          <a:p>
            <a:pPr>
              <a:defRPr/>
            </a:pPr>
            <a:r>
              <a:rPr lang="fr-FR" dirty="0">
                <a:solidFill>
                  <a:srgbClr val="000000"/>
                </a:solidFill>
              </a:rPr>
              <a:t>Cliquez pour la cible</a:t>
            </a:r>
          </a:p>
        </p:txBody>
      </p:sp>
      <p:sp>
        <p:nvSpPr>
          <p:cNvPr id="17" name="Espace réservé du numéro de diapositive 3"/>
          <p:cNvSpPr>
            <a:spLocks noGrp="1"/>
          </p:cNvSpPr>
          <p:nvPr>
            <p:ph type="sldNum" sz="quarter" idx="14"/>
          </p:nvPr>
        </p:nvSpPr>
        <p:spPr>
          <a:xfrm>
            <a:off x="9865056" y="7023955"/>
            <a:ext cx="470199" cy="179132"/>
          </a:xfrm>
        </p:spPr>
        <p:txBody>
          <a:bodyPr/>
          <a:lstStyle/>
          <a:p>
            <a:fld id="{FD495AF3-2BE3-4F2F-A3F0-65C3F202E4D2}" type="slidenum">
              <a:rPr lang="fr-FR" altLang="fr-FR" smtClean="0"/>
              <a:pPr/>
              <a:t>‹N°›</a:t>
            </a:fld>
            <a:endParaRPr lang="fr-FR" altLang="fr-FR" dirty="0"/>
          </a:p>
        </p:txBody>
      </p:sp>
      <p:sp>
        <p:nvSpPr>
          <p:cNvPr id="21"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260595020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userDrawn="1">
  <p:cSld name="Préambule_DSE&amp;CC">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1"/>
          </p:nvPr>
        </p:nvSpPr>
        <p:spPr/>
        <p:txBody>
          <a:bodyPr/>
          <a:lstStyle/>
          <a:p>
            <a:fld id="{FD495AF3-2BE3-4F2F-A3F0-65C3F202E4D2}" type="slidenum">
              <a:rPr lang="fr-FR" altLang="fr-FR" smtClean="0"/>
              <a:pPr/>
              <a:t>‹N°›</a:t>
            </a:fld>
            <a:endParaRPr lang="fr-FR" altLang="fr-FR" dirty="0"/>
          </a:p>
        </p:txBody>
      </p:sp>
      <p:sp>
        <p:nvSpPr>
          <p:cNvPr id="7" name="Rectangle 22"/>
          <p:cNvSpPr>
            <a:spLocks noGrp="1" noChangeArrowheads="1"/>
          </p:cNvSpPr>
          <p:nvPr>
            <p:ph idx="1"/>
          </p:nvPr>
        </p:nvSpPr>
        <p:spPr bwMode="auto">
          <a:xfrm>
            <a:off x="437002" y="1333556"/>
            <a:ext cx="9900718" cy="5608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a:spcBef>
                <a:spcPts val="1200"/>
              </a:spcBef>
              <a:defRPr/>
            </a:lvl1pPr>
          </a:lstStyle>
          <a:p>
            <a:pPr lvl="0"/>
            <a:r>
              <a:rPr lang="fr-FR" altLang="fr-FR"/>
              <a:t>Modifier les styles du texte du masque</a:t>
            </a:r>
          </a:p>
          <a:p>
            <a:pPr lvl="1"/>
            <a:r>
              <a:rPr lang="fr-FR" altLang="fr-FR"/>
              <a:t>Deuxième niveau</a:t>
            </a:r>
          </a:p>
          <a:p>
            <a:pPr lvl="2"/>
            <a:r>
              <a:rPr lang="fr-FR" altLang="fr-FR"/>
              <a:t>Troisième niveau</a:t>
            </a:r>
          </a:p>
          <a:p>
            <a:pPr lvl="3"/>
            <a:r>
              <a:rPr lang="fr-FR" altLang="fr-FR"/>
              <a:t>Quatrième niveau</a:t>
            </a:r>
          </a:p>
        </p:txBody>
      </p:sp>
      <p:sp>
        <p:nvSpPr>
          <p:cNvPr id="8"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
        <p:nvSpPr>
          <p:cNvPr id="6" name="Titre_Secafi"/>
          <p:cNvSpPr>
            <a:spLocks noGrp="1"/>
          </p:cNvSpPr>
          <p:nvPr>
            <p:ph type="title"/>
          </p:nvPr>
        </p:nvSpPr>
        <p:spPr>
          <a:xfrm>
            <a:off x="437002" y="98351"/>
            <a:ext cx="9898254" cy="975162"/>
          </a:xfrm>
        </p:spPr>
        <p:txBody>
          <a:bodyPr/>
          <a:lstStyle>
            <a:lvl1pPr algn="r">
              <a:defRPr/>
            </a:lvl1pPr>
          </a:lstStyle>
          <a:p>
            <a:r>
              <a:rPr lang="fr-FR"/>
              <a:t>Modifiez le style du titre</a:t>
            </a:r>
            <a:endParaRPr lang="fr-FR" dirty="0"/>
          </a:p>
        </p:txBody>
      </p:sp>
    </p:spTree>
    <p:extLst>
      <p:ext uri="{BB962C8B-B14F-4D97-AF65-F5344CB8AC3E}">
        <p14:creationId xmlns:p14="http://schemas.microsoft.com/office/powerpoint/2010/main" val="4054507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3.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GI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jpeg"/><Relationship Id="rId30" Type="http://schemas.openxmlformats.org/officeDocument/2006/relationships/image" Target="../media/image4.gi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26.xml"/><Relationship Id="rId6" Type="http://schemas.openxmlformats.org/officeDocument/2006/relationships/image" Target="../media/image4.gif"/><Relationship Id="rId5" Type="http://schemas.openxmlformats.org/officeDocument/2006/relationships/image" Target="../media/image3.GIF"/><Relationship Id="rId4" Type="http://schemas.openxmlformats.org/officeDocument/2006/relationships/image" Target="../media/image2.GI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theme" Target="../theme/theme3.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29" Type="http://schemas.openxmlformats.org/officeDocument/2006/relationships/image" Target="../media/image3.GIF"/><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image" Target="../media/image2.GIF"/><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image" Target="../media/image1.jpeg"/><Relationship Id="rId30" Type="http://schemas.openxmlformats.org/officeDocument/2006/relationships/image" Target="../media/image4.gi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26" Type="http://schemas.openxmlformats.org/officeDocument/2006/relationships/theme" Target="../theme/theme4.xml"/><Relationship Id="rId3" Type="http://schemas.openxmlformats.org/officeDocument/2006/relationships/slideLayout" Target="../slideLayouts/slideLayout54.xml"/><Relationship Id="rId21" Type="http://schemas.openxmlformats.org/officeDocument/2006/relationships/slideLayout" Target="../slideLayouts/slideLayout72.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slideLayout" Target="../slideLayouts/slideLayout76.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29" Type="http://schemas.openxmlformats.org/officeDocument/2006/relationships/image" Target="../media/image3.GIF"/><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slideLayout" Target="../slideLayouts/slideLayout75.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28" Type="http://schemas.openxmlformats.org/officeDocument/2006/relationships/image" Target="../media/image2.GIF"/><Relationship Id="rId10" Type="http://schemas.openxmlformats.org/officeDocument/2006/relationships/slideLayout" Target="../slideLayouts/slideLayout61.xml"/><Relationship Id="rId19" Type="http://schemas.openxmlformats.org/officeDocument/2006/relationships/slideLayout" Target="../slideLayouts/slideLayout70.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 Id="rId27" Type="http://schemas.openxmlformats.org/officeDocument/2006/relationships/image" Target="../media/image1.jpeg"/><Relationship Id="rId30" Type="http://schemas.openxmlformats.org/officeDocument/2006/relationships/image" Target="../media/image4.gi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18" Type="http://schemas.openxmlformats.org/officeDocument/2006/relationships/slideLayout" Target="../slideLayouts/slideLayout94.xml"/><Relationship Id="rId26" Type="http://schemas.openxmlformats.org/officeDocument/2006/relationships/theme" Target="../theme/theme5.xml"/><Relationship Id="rId3" Type="http://schemas.openxmlformats.org/officeDocument/2006/relationships/slideLayout" Target="../slideLayouts/slideLayout79.xml"/><Relationship Id="rId21" Type="http://schemas.openxmlformats.org/officeDocument/2006/relationships/slideLayout" Target="../slideLayouts/slideLayout97.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slideLayout" Target="../slideLayouts/slideLayout93.xml"/><Relationship Id="rId25" Type="http://schemas.openxmlformats.org/officeDocument/2006/relationships/slideLayout" Target="../slideLayouts/slideLayout101.xml"/><Relationship Id="rId2" Type="http://schemas.openxmlformats.org/officeDocument/2006/relationships/slideLayout" Target="../slideLayouts/slideLayout78.xml"/><Relationship Id="rId16" Type="http://schemas.openxmlformats.org/officeDocument/2006/relationships/slideLayout" Target="../slideLayouts/slideLayout92.xml"/><Relationship Id="rId20" Type="http://schemas.openxmlformats.org/officeDocument/2006/relationships/slideLayout" Target="../slideLayouts/slideLayout96.xml"/><Relationship Id="rId29" Type="http://schemas.openxmlformats.org/officeDocument/2006/relationships/image" Target="../media/image3.GIF"/><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24" Type="http://schemas.openxmlformats.org/officeDocument/2006/relationships/slideLayout" Target="../slideLayouts/slideLayout100.xml"/><Relationship Id="rId5" Type="http://schemas.openxmlformats.org/officeDocument/2006/relationships/slideLayout" Target="../slideLayouts/slideLayout81.xml"/><Relationship Id="rId15" Type="http://schemas.openxmlformats.org/officeDocument/2006/relationships/slideLayout" Target="../slideLayouts/slideLayout91.xml"/><Relationship Id="rId23" Type="http://schemas.openxmlformats.org/officeDocument/2006/relationships/slideLayout" Target="../slideLayouts/slideLayout99.xml"/><Relationship Id="rId28" Type="http://schemas.openxmlformats.org/officeDocument/2006/relationships/image" Target="../media/image2.GIF"/><Relationship Id="rId10" Type="http://schemas.openxmlformats.org/officeDocument/2006/relationships/slideLayout" Target="../slideLayouts/slideLayout86.xml"/><Relationship Id="rId19" Type="http://schemas.openxmlformats.org/officeDocument/2006/relationships/slideLayout" Target="../slideLayouts/slideLayout95.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 Id="rId22" Type="http://schemas.openxmlformats.org/officeDocument/2006/relationships/slideLayout" Target="../slideLayouts/slideLayout98.xml"/><Relationship Id="rId27" Type="http://schemas.openxmlformats.org/officeDocument/2006/relationships/image" Target="../media/image1.jpeg"/><Relationship Id="rId30" Type="http://schemas.openxmlformats.org/officeDocument/2006/relationships/image" Target="../media/image4.gif"/></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slideLayout" Target="../slideLayouts/slideLayout114.xml"/><Relationship Id="rId18" Type="http://schemas.openxmlformats.org/officeDocument/2006/relationships/slideLayout" Target="../slideLayouts/slideLayout119.xml"/><Relationship Id="rId26" Type="http://schemas.openxmlformats.org/officeDocument/2006/relationships/theme" Target="../theme/theme6.xml"/><Relationship Id="rId3" Type="http://schemas.openxmlformats.org/officeDocument/2006/relationships/slideLayout" Target="../slideLayouts/slideLayout104.xml"/><Relationship Id="rId21" Type="http://schemas.openxmlformats.org/officeDocument/2006/relationships/slideLayout" Target="../slideLayouts/slideLayout122.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slideLayout" Target="../slideLayouts/slideLayout118.xml"/><Relationship Id="rId25" Type="http://schemas.openxmlformats.org/officeDocument/2006/relationships/slideLayout" Target="../slideLayouts/slideLayout126.xml"/><Relationship Id="rId2" Type="http://schemas.openxmlformats.org/officeDocument/2006/relationships/slideLayout" Target="../slideLayouts/slideLayout103.xml"/><Relationship Id="rId16" Type="http://schemas.openxmlformats.org/officeDocument/2006/relationships/slideLayout" Target="../slideLayouts/slideLayout117.xml"/><Relationship Id="rId20" Type="http://schemas.openxmlformats.org/officeDocument/2006/relationships/slideLayout" Target="../slideLayouts/slideLayout121.xml"/><Relationship Id="rId29" Type="http://schemas.openxmlformats.org/officeDocument/2006/relationships/image" Target="../media/image3.GIF"/><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24" Type="http://schemas.openxmlformats.org/officeDocument/2006/relationships/slideLayout" Target="../slideLayouts/slideLayout125.xml"/><Relationship Id="rId5" Type="http://schemas.openxmlformats.org/officeDocument/2006/relationships/slideLayout" Target="../slideLayouts/slideLayout106.xml"/><Relationship Id="rId15" Type="http://schemas.openxmlformats.org/officeDocument/2006/relationships/slideLayout" Target="../slideLayouts/slideLayout116.xml"/><Relationship Id="rId23" Type="http://schemas.openxmlformats.org/officeDocument/2006/relationships/slideLayout" Target="../slideLayouts/slideLayout124.xml"/><Relationship Id="rId28" Type="http://schemas.openxmlformats.org/officeDocument/2006/relationships/image" Target="../media/image2.GIF"/><Relationship Id="rId10" Type="http://schemas.openxmlformats.org/officeDocument/2006/relationships/slideLayout" Target="../slideLayouts/slideLayout111.xml"/><Relationship Id="rId19" Type="http://schemas.openxmlformats.org/officeDocument/2006/relationships/slideLayout" Target="../slideLayouts/slideLayout120.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slideLayout" Target="../slideLayouts/slideLayout115.xml"/><Relationship Id="rId22" Type="http://schemas.openxmlformats.org/officeDocument/2006/relationships/slideLayout" Target="../slideLayouts/slideLayout123.xml"/><Relationship Id="rId27" Type="http://schemas.openxmlformats.org/officeDocument/2006/relationships/image" Target="../media/image1.jpeg"/><Relationship Id="rId30" Type="http://schemas.openxmlformats.org/officeDocument/2006/relationships/image" Target="../media/image4.gif"/></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34.xml"/><Relationship Id="rId13" Type="http://schemas.openxmlformats.org/officeDocument/2006/relationships/slideLayout" Target="../slideLayouts/slideLayout139.xml"/><Relationship Id="rId18" Type="http://schemas.openxmlformats.org/officeDocument/2006/relationships/slideLayout" Target="../slideLayouts/slideLayout144.xml"/><Relationship Id="rId26" Type="http://schemas.openxmlformats.org/officeDocument/2006/relationships/slideLayout" Target="../slideLayouts/slideLayout152.xml"/><Relationship Id="rId3" Type="http://schemas.openxmlformats.org/officeDocument/2006/relationships/slideLayout" Target="../slideLayouts/slideLayout129.xml"/><Relationship Id="rId21" Type="http://schemas.openxmlformats.org/officeDocument/2006/relationships/slideLayout" Target="../slideLayouts/slideLayout147.xml"/><Relationship Id="rId7" Type="http://schemas.openxmlformats.org/officeDocument/2006/relationships/slideLayout" Target="../slideLayouts/slideLayout133.xml"/><Relationship Id="rId12" Type="http://schemas.openxmlformats.org/officeDocument/2006/relationships/slideLayout" Target="../slideLayouts/slideLayout138.xml"/><Relationship Id="rId17" Type="http://schemas.openxmlformats.org/officeDocument/2006/relationships/slideLayout" Target="../slideLayouts/slideLayout143.xml"/><Relationship Id="rId25" Type="http://schemas.openxmlformats.org/officeDocument/2006/relationships/slideLayout" Target="../slideLayouts/slideLayout151.xml"/><Relationship Id="rId2" Type="http://schemas.openxmlformats.org/officeDocument/2006/relationships/slideLayout" Target="../slideLayouts/slideLayout128.xml"/><Relationship Id="rId16" Type="http://schemas.openxmlformats.org/officeDocument/2006/relationships/slideLayout" Target="../slideLayouts/slideLayout142.xml"/><Relationship Id="rId20" Type="http://schemas.openxmlformats.org/officeDocument/2006/relationships/slideLayout" Target="../slideLayouts/slideLayout146.xml"/><Relationship Id="rId29" Type="http://schemas.openxmlformats.org/officeDocument/2006/relationships/image" Target="../media/image2.GIF"/><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slideLayout" Target="../slideLayouts/slideLayout137.xml"/><Relationship Id="rId24" Type="http://schemas.openxmlformats.org/officeDocument/2006/relationships/slideLayout" Target="../slideLayouts/slideLayout150.xml"/><Relationship Id="rId5" Type="http://schemas.openxmlformats.org/officeDocument/2006/relationships/slideLayout" Target="../slideLayouts/slideLayout131.xml"/><Relationship Id="rId15" Type="http://schemas.openxmlformats.org/officeDocument/2006/relationships/slideLayout" Target="../slideLayouts/slideLayout141.xml"/><Relationship Id="rId23" Type="http://schemas.openxmlformats.org/officeDocument/2006/relationships/slideLayout" Target="../slideLayouts/slideLayout149.xml"/><Relationship Id="rId28" Type="http://schemas.openxmlformats.org/officeDocument/2006/relationships/image" Target="../media/image1.jpeg"/><Relationship Id="rId10" Type="http://schemas.openxmlformats.org/officeDocument/2006/relationships/slideLayout" Target="../slideLayouts/slideLayout136.xml"/><Relationship Id="rId19" Type="http://schemas.openxmlformats.org/officeDocument/2006/relationships/slideLayout" Target="../slideLayouts/slideLayout145.xml"/><Relationship Id="rId31" Type="http://schemas.openxmlformats.org/officeDocument/2006/relationships/image" Target="../media/image4.gif"/><Relationship Id="rId4" Type="http://schemas.openxmlformats.org/officeDocument/2006/relationships/slideLayout" Target="../slideLayouts/slideLayout130.xml"/><Relationship Id="rId9" Type="http://schemas.openxmlformats.org/officeDocument/2006/relationships/slideLayout" Target="../slideLayouts/slideLayout135.xml"/><Relationship Id="rId14" Type="http://schemas.openxmlformats.org/officeDocument/2006/relationships/slideLayout" Target="../slideLayouts/slideLayout140.xml"/><Relationship Id="rId22" Type="http://schemas.openxmlformats.org/officeDocument/2006/relationships/slideLayout" Target="../slideLayouts/slideLayout148.xml"/><Relationship Id="rId27" Type="http://schemas.openxmlformats.org/officeDocument/2006/relationships/theme" Target="../theme/theme7.xml"/><Relationship Id="rId30" Type="http://schemas.openxmlformats.org/officeDocument/2006/relationships/image" Target="../media/image3.GI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22"/>
          <p:cNvSpPr>
            <a:spLocks noGrp="1" noChangeArrowheads="1"/>
          </p:cNvSpPr>
          <p:nvPr>
            <p:ph type="body" idx="1"/>
          </p:nvPr>
        </p:nvSpPr>
        <p:spPr bwMode="auto">
          <a:xfrm>
            <a:off x="437002" y="1333556"/>
            <a:ext cx="9900718" cy="5608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p>
            <a:pPr lvl="0"/>
            <a:r>
              <a:rPr lang="fr-FR" altLang="fr-FR" dirty="0"/>
              <a:t>Cliquez pour modifier les styles du texte du masque</a:t>
            </a:r>
          </a:p>
          <a:p>
            <a:pPr lvl="1"/>
            <a:r>
              <a:rPr lang="fr-FR" altLang="fr-FR" dirty="0"/>
              <a:t>Deuxième niveau</a:t>
            </a:r>
          </a:p>
          <a:p>
            <a:pPr lvl="2"/>
            <a:r>
              <a:rPr lang="fr-FR" altLang="fr-FR" dirty="0"/>
              <a:t>Troisième niveau</a:t>
            </a:r>
          </a:p>
          <a:p>
            <a:pPr lvl="3"/>
            <a:r>
              <a:rPr lang="fr-FR" altLang="fr-FR" dirty="0"/>
              <a:t>Quatrième niveau</a:t>
            </a:r>
          </a:p>
        </p:txBody>
      </p:sp>
      <p:sp>
        <p:nvSpPr>
          <p:cNvPr id="1027" name="Titre_Secafi"/>
          <p:cNvSpPr>
            <a:spLocks noGrp="1" noChangeArrowheads="1"/>
          </p:cNvSpPr>
          <p:nvPr>
            <p:ph type="title"/>
          </p:nvPr>
        </p:nvSpPr>
        <p:spPr bwMode="auto">
          <a:xfrm>
            <a:off x="437002" y="98351"/>
            <a:ext cx="9898254" cy="97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35999" rIns="0" bIns="71998" numCol="1" anchor="b" anchorCtr="0" compatLnSpc="1">
            <a:prstTxWarp prst="textNoShape">
              <a:avLst/>
            </a:prstTxWarp>
          </a:bodyPr>
          <a:lstStyle/>
          <a:p>
            <a:pPr lvl="0"/>
            <a:endParaRPr lang="fr-FR" altLang="fr-FR" dirty="0"/>
          </a:p>
        </p:txBody>
      </p:sp>
      <p:sp>
        <p:nvSpPr>
          <p:cNvPr id="111641" name="Rectangle 25"/>
          <p:cNvSpPr>
            <a:spLocks noGrp="1" noChangeArrowheads="1"/>
          </p:cNvSpPr>
          <p:nvPr>
            <p:ph type="sldNum" sz="quarter" idx="4"/>
          </p:nvPr>
        </p:nvSpPr>
        <p:spPr bwMode="auto">
          <a:xfrm>
            <a:off x="9865056" y="7023955"/>
            <a:ext cx="470199" cy="179132"/>
          </a:xfrm>
          <a:prstGeom prst="rect">
            <a:avLst/>
          </a:prstGeom>
          <a:noFill/>
          <a:ln>
            <a:noFill/>
          </a:ln>
          <a:effectLst/>
        </p:spPr>
        <p:txBody>
          <a:bodyPr vert="horz" wrap="square" lIns="0" tIns="0" rIns="0" bIns="0" numCol="1" anchor="b" anchorCtr="0" compatLnSpc="1">
            <a:prstTxWarp prst="textNoShape">
              <a:avLst/>
            </a:prstTxWarp>
          </a:bodyPr>
          <a:lstStyle>
            <a:lvl1pPr algn="ctr">
              <a:defRPr sz="1400" b="1">
                <a:solidFill>
                  <a:schemeClr val="accent4"/>
                </a:solidFill>
                <a:latin typeface="Gill Sans MT" pitchFamily="34" charset="0"/>
                <a:cs typeface="Segoe UI" pitchFamily="34" charset="0"/>
              </a:defRPr>
            </a:lvl1pPr>
          </a:lstStyle>
          <a:p>
            <a:fld id="{FD495AF3-2BE3-4F2F-A3F0-65C3F202E4D2}" type="slidenum">
              <a:rPr lang="fr-FR" altLang="fr-FR" smtClean="0"/>
              <a:pPr/>
              <a:t>‹N°›</a:t>
            </a:fld>
            <a:endParaRPr lang="fr-FR" altLang="fr-FR" dirty="0"/>
          </a:p>
        </p:txBody>
      </p:sp>
      <p:pic>
        <p:nvPicPr>
          <p:cNvPr id="1033" name="Image 14" descr="logo secafi.jpg"/>
          <p:cNvPicPr>
            <a:picLocks noChangeAspect="1"/>
          </p:cNvPicPr>
          <p:nvPr/>
        </p:nvPicPr>
        <p:blipFill>
          <a:blip r:embed="rId27">
            <a:extLst>
              <a:ext uri="{28A0092B-C50C-407E-A947-70E740481C1C}">
                <a14:useLocalDpi xmlns:a14="http://schemas.microsoft.com/office/drawing/2010/main" val="0"/>
              </a:ext>
            </a:extLst>
          </a:blip>
          <a:srcRect/>
          <a:stretch>
            <a:fillRect/>
          </a:stretch>
        </p:blipFill>
        <p:spPr bwMode="auto">
          <a:xfrm>
            <a:off x="39985" y="7166964"/>
            <a:ext cx="1127004" cy="37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 name="Groupe 36"/>
          <p:cNvGrpSpPr/>
          <p:nvPr/>
        </p:nvGrpSpPr>
        <p:grpSpPr>
          <a:xfrm flipH="1">
            <a:off x="9529755" y="6960395"/>
            <a:ext cx="335299" cy="299459"/>
            <a:chOff x="422275" y="838200"/>
            <a:chExt cx="332435" cy="314325"/>
          </a:xfrm>
          <a:solidFill>
            <a:srgbClr val="80003B"/>
          </a:solidFill>
        </p:grpSpPr>
        <p:sp>
          <p:nvSpPr>
            <p:cNvPr id="38"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500" b="1" i="1" dirty="0">
                <a:solidFill>
                  <a:schemeClr val="tx1"/>
                </a:solidFill>
                <a:latin typeface="Arial" pitchFamily="34" charset="0"/>
              </a:endParaRPr>
            </a:p>
          </p:txBody>
        </p:sp>
        <p:cxnSp>
          <p:nvCxnSpPr>
            <p:cNvPr id="39" name="Connecteur droit 38"/>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0" name="Connecteur droit 39"/>
            <p:cNvCxnSpPr/>
            <p:nvPr userDrawn="1"/>
          </p:nvCxnSpPr>
          <p:spPr bwMode="auto">
            <a:xfrm flipV="1">
              <a:off x="621506" y="838200"/>
              <a:ext cx="133204" cy="314325"/>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cxnSp>
        <p:nvCxnSpPr>
          <p:cNvPr id="41" name="Connecteur droit 40"/>
          <p:cNvCxnSpPr/>
          <p:nvPr/>
        </p:nvCxnSpPr>
        <p:spPr bwMode="auto">
          <a:xfrm>
            <a:off x="1" y="7139195"/>
            <a:ext cx="9865056"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8" name="Connecteur droit 47"/>
          <p:cNvCxnSpPr/>
          <p:nvPr/>
        </p:nvCxnSpPr>
        <p:spPr bwMode="auto">
          <a:xfrm>
            <a:off x="10337720" y="7135069"/>
            <a:ext cx="358144"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
        <p:nvSpPr>
          <p:cNvPr id="4" name="Rectangle 3"/>
          <p:cNvSpPr/>
          <p:nvPr/>
        </p:nvSpPr>
        <p:spPr bwMode="auto">
          <a:xfrm>
            <a:off x="367748" y="1073513"/>
            <a:ext cx="9977446" cy="36000"/>
          </a:xfrm>
          <a:prstGeom prst="rect">
            <a:avLst/>
          </a:prstGeom>
          <a:gradFill>
            <a:gsLst>
              <a:gs pos="0">
                <a:schemeClr val="accent6"/>
              </a:gs>
              <a:gs pos="100000">
                <a:schemeClr val="bg1"/>
              </a:gs>
              <a:gs pos="100000">
                <a:schemeClr val="accent1">
                  <a:shade val="94000"/>
                  <a:satMod val="135000"/>
                </a:schemeClr>
              </a:gs>
            </a:gsLst>
            <a:lin ang="10800000" scaled="0"/>
          </a:gradFill>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endParaRPr lang="fr-FR" sz="1400" b="1" i="1" dirty="0">
              <a:solidFill>
                <a:schemeClr val="bg1"/>
              </a:solidFill>
              <a:latin typeface="Arial" pitchFamily="34" charset="0"/>
            </a:endParaRPr>
          </a:p>
        </p:txBody>
      </p:sp>
    </p:spTree>
  </p:cSld>
  <p:clrMap bg1="lt1" tx1="dk1" bg2="lt2" tx2="dk2" accent1="accent1" accent2="accent2" accent3="accent3" accent4="accent4" accent5="accent5" accent6="accent6" hlink="hlink" folHlink="folHlink"/>
  <p:sldLayoutIdLst>
    <p:sldLayoutId id="2147484507" r:id="rId1"/>
    <p:sldLayoutId id="2147484534" r:id="rId2"/>
    <p:sldLayoutId id="2147484536" r:id="rId3"/>
    <p:sldLayoutId id="2147484535" r:id="rId4"/>
    <p:sldLayoutId id="2147484508" r:id="rId5"/>
    <p:sldLayoutId id="2147484522" r:id="rId6"/>
    <p:sldLayoutId id="2147484499" r:id="rId7"/>
    <p:sldLayoutId id="2147484500" r:id="rId8"/>
    <p:sldLayoutId id="2147484501" r:id="rId9"/>
    <p:sldLayoutId id="2147484502" r:id="rId10"/>
    <p:sldLayoutId id="2147484504" r:id="rId11"/>
    <p:sldLayoutId id="2147484503" r:id="rId12"/>
    <p:sldLayoutId id="2147484532" r:id="rId13"/>
    <p:sldLayoutId id="2147484505" r:id="rId14"/>
    <p:sldLayoutId id="2147484533" r:id="rId15"/>
    <p:sldLayoutId id="2147484506" r:id="rId16"/>
    <p:sldLayoutId id="2147484509" r:id="rId17"/>
    <p:sldLayoutId id="2147484510" r:id="rId18"/>
    <p:sldLayoutId id="2147484525" r:id="rId19"/>
    <p:sldLayoutId id="2147484526" r:id="rId20"/>
    <p:sldLayoutId id="2147484527" r:id="rId21"/>
    <p:sldLayoutId id="2147484528" r:id="rId22"/>
    <p:sldLayoutId id="2147484529" r:id="rId23"/>
    <p:sldLayoutId id="2147484530" r:id="rId24"/>
    <p:sldLayoutId id="2147484531" r:id="rId25"/>
  </p:sldLayoutIdLst>
  <p:hf hdr="0" dt="0"/>
  <p:txStyles>
    <p:titleStyle>
      <a:lvl1pPr algn="r" defTabSz="1054452" rtl="0" eaLnBrk="1" fontAlgn="base" hangingPunct="1">
        <a:spcBef>
          <a:spcPct val="0"/>
        </a:spcBef>
        <a:spcAft>
          <a:spcPct val="0"/>
        </a:spcAft>
        <a:defRPr sz="2100" b="1">
          <a:solidFill>
            <a:schemeClr val="tx1"/>
          </a:solidFill>
          <a:latin typeface="Segoe UI" panose="020B0502040204020203" pitchFamily="34" charset="0"/>
          <a:ea typeface="+mj-ea"/>
          <a:cs typeface="Segoe UI" panose="020B0502040204020203" pitchFamily="34" charset="0"/>
        </a:defRPr>
      </a:lvl1pPr>
      <a:lvl2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2pPr>
      <a:lvl3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3pPr>
      <a:lvl4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4pPr>
      <a:lvl5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5pPr>
      <a:lvl6pPr marL="475991" algn="r" defTabSz="1054452" rtl="0" eaLnBrk="1" fontAlgn="base" hangingPunct="1">
        <a:lnSpc>
          <a:spcPct val="90000"/>
        </a:lnSpc>
        <a:spcBef>
          <a:spcPct val="0"/>
        </a:spcBef>
        <a:spcAft>
          <a:spcPct val="0"/>
        </a:spcAft>
        <a:defRPr sz="2100">
          <a:solidFill>
            <a:srgbClr val="000000"/>
          </a:solidFill>
          <a:latin typeface="Univers" pitchFamily="34" charset="0"/>
        </a:defRPr>
      </a:lvl6pPr>
      <a:lvl7pPr marL="951982" algn="r" defTabSz="1054452" rtl="0" eaLnBrk="1" fontAlgn="base" hangingPunct="1">
        <a:lnSpc>
          <a:spcPct val="90000"/>
        </a:lnSpc>
        <a:spcBef>
          <a:spcPct val="0"/>
        </a:spcBef>
        <a:spcAft>
          <a:spcPct val="0"/>
        </a:spcAft>
        <a:defRPr sz="2100">
          <a:solidFill>
            <a:srgbClr val="000000"/>
          </a:solidFill>
          <a:latin typeface="Univers" pitchFamily="34" charset="0"/>
        </a:defRPr>
      </a:lvl7pPr>
      <a:lvl8pPr marL="1427973" algn="r" defTabSz="1054452" rtl="0" eaLnBrk="1" fontAlgn="base" hangingPunct="1">
        <a:lnSpc>
          <a:spcPct val="90000"/>
        </a:lnSpc>
        <a:spcBef>
          <a:spcPct val="0"/>
        </a:spcBef>
        <a:spcAft>
          <a:spcPct val="0"/>
        </a:spcAft>
        <a:defRPr sz="2100">
          <a:solidFill>
            <a:srgbClr val="000000"/>
          </a:solidFill>
          <a:latin typeface="Univers" pitchFamily="34" charset="0"/>
        </a:defRPr>
      </a:lvl8pPr>
      <a:lvl9pPr marL="1903964" algn="r" defTabSz="1054452" rtl="0" eaLnBrk="1" fontAlgn="base" hangingPunct="1">
        <a:lnSpc>
          <a:spcPct val="90000"/>
        </a:lnSpc>
        <a:spcBef>
          <a:spcPct val="0"/>
        </a:spcBef>
        <a:spcAft>
          <a:spcPct val="0"/>
        </a:spcAft>
        <a:defRPr sz="2100">
          <a:solidFill>
            <a:srgbClr val="000000"/>
          </a:solidFill>
          <a:latin typeface="Univers" pitchFamily="34" charset="0"/>
        </a:defRPr>
      </a:lvl9pPr>
    </p:titleStyle>
    <p:bodyStyle>
      <a:lvl1pPr marL="288000" indent="-216000" algn="just" defTabSz="1054452" rtl="0" eaLnBrk="1" fontAlgn="base" hangingPunct="1">
        <a:lnSpc>
          <a:spcPct val="100000"/>
        </a:lnSpc>
        <a:spcBef>
          <a:spcPts val="2000"/>
        </a:spcBef>
        <a:spcAft>
          <a:spcPct val="0"/>
        </a:spcAft>
        <a:buClr>
          <a:srgbClr val="80003B"/>
        </a:buClr>
        <a:buSzPct val="115000"/>
        <a:buFontTx/>
        <a:buBlip>
          <a:blip r:embed="rId28"/>
        </a:buBlip>
        <a:defRPr lang="fr-FR" sz="1600" b="0" dirty="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29"/>
        </a:buBlip>
        <a:defRPr lang="fr-FR" sz="1400" dirty="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30"/>
        </a:buBlip>
        <a:defRPr lang="fr-FR" sz="1200" dirty="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dirty="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dirty="0">
          <a:solidFill>
            <a:srgbClr val="004070"/>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p:bodyStyle>
    <p:otherStyle>
      <a:defPPr>
        <a:defRPr lang="fr-FR"/>
      </a:defPPr>
      <a:lvl1pPr marL="0" algn="l" defTabSz="951982" rtl="0" eaLnBrk="1" latinLnBrk="0" hangingPunct="1">
        <a:defRPr sz="1900" kern="1200">
          <a:solidFill>
            <a:schemeClr val="tx1"/>
          </a:solidFill>
          <a:latin typeface="+mn-lt"/>
          <a:ea typeface="+mn-ea"/>
          <a:cs typeface="+mn-cs"/>
        </a:defRPr>
      </a:lvl1pPr>
      <a:lvl2pPr marL="475991" algn="l" defTabSz="951982" rtl="0" eaLnBrk="1" latinLnBrk="0" hangingPunct="1">
        <a:defRPr sz="1900" kern="1200">
          <a:solidFill>
            <a:schemeClr val="tx1"/>
          </a:solidFill>
          <a:latin typeface="+mn-lt"/>
          <a:ea typeface="+mn-ea"/>
          <a:cs typeface="+mn-cs"/>
        </a:defRPr>
      </a:lvl2pPr>
      <a:lvl3pPr marL="951982" algn="l" defTabSz="951982" rtl="0" eaLnBrk="1" latinLnBrk="0" hangingPunct="1">
        <a:defRPr sz="1900" kern="1200">
          <a:solidFill>
            <a:schemeClr val="tx1"/>
          </a:solidFill>
          <a:latin typeface="+mn-lt"/>
          <a:ea typeface="+mn-ea"/>
          <a:cs typeface="+mn-cs"/>
        </a:defRPr>
      </a:lvl3pPr>
      <a:lvl4pPr marL="1427973" algn="l" defTabSz="951982" rtl="0" eaLnBrk="1" latinLnBrk="0" hangingPunct="1">
        <a:defRPr sz="1900" kern="1200">
          <a:solidFill>
            <a:schemeClr val="tx1"/>
          </a:solidFill>
          <a:latin typeface="+mn-lt"/>
          <a:ea typeface="+mn-ea"/>
          <a:cs typeface="+mn-cs"/>
        </a:defRPr>
      </a:lvl4pPr>
      <a:lvl5pPr marL="1903964" algn="l" defTabSz="951982" rtl="0" eaLnBrk="1" latinLnBrk="0" hangingPunct="1">
        <a:defRPr sz="1900" kern="1200">
          <a:solidFill>
            <a:schemeClr val="tx1"/>
          </a:solidFill>
          <a:latin typeface="+mn-lt"/>
          <a:ea typeface="+mn-ea"/>
          <a:cs typeface="+mn-cs"/>
        </a:defRPr>
      </a:lvl5pPr>
      <a:lvl6pPr marL="2379955" algn="l" defTabSz="951982" rtl="0" eaLnBrk="1" latinLnBrk="0" hangingPunct="1">
        <a:defRPr sz="1900" kern="1200">
          <a:solidFill>
            <a:schemeClr val="tx1"/>
          </a:solidFill>
          <a:latin typeface="+mn-lt"/>
          <a:ea typeface="+mn-ea"/>
          <a:cs typeface="+mn-cs"/>
        </a:defRPr>
      </a:lvl6pPr>
      <a:lvl7pPr marL="2855946" algn="l" defTabSz="951982" rtl="0" eaLnBrk="1" latinLnBrk="0" hangingPunct="1">
        <a:defRPr sz="1900" kern="1200">
          <a:solidFill>
            <a:schemeClr val="tx1"/>
          </a:solidFill>
          <a:latin typeface="+mn-lt"/>
          <a:ea typeface="+mn-ea"/>
          <a:cs typeface="+mn-cs"/>
        </a:defRPr>
      </a:lvl7pPr>
      <a:lvl8pPr marL="3331936" algn="l" defTabSz="951982" rtl="0" eaLnBrk="1" latinLnBrk="0" hangingPunct="1">
        <a:defRPr sz="1900" kern="1200">
          <a:solidFill>
            <a:schemeClr val="tx1"/>
          </a:solidFill>
          <a:latin typeface="+mn-lt"/>
          <a:ea typeface="+mn-ea"/>
          <a:cs typeface="+mn-cs"/>
        </a:defRPr>
      </a:lvl8pPr>
      <a:lvl9pPr marL="3807927" algn="l" defTabSz="951982"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22"/>
          <p:cNvSpPr>
            <a:spLocks noGrp="1" noChangeArrowheads="1"/>
          </p:cNvSpPr>
          <p:nvPr>
            <p:ph type="body" idx="1"/>
          </p:nvPr>
        </p:nvSpPr>
        <p:spPr bwMode="auto">
          <a:xfrm>
            <a:off x="437002" y="1333556"/>
            <a:ext cx="9900718" cy="5608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p>
            <a:pPr lvl="0"/>
            <a:r>
              <a:rPr lang="fr-FR" altLang="fr-FR" dirty="0"/>
              <a:t>Cliquez pour modifier les styles du texte du masque</a:t>
            </a:r>
          </a:p>
          <a:p>
            <a:pPr lvl="1"/>
            <a:r>
              <a:rPr lang="fr-FR" altLang="fr-FR" dirty="0"/>
              <a:t>Deuxième niveau</a:t>
            </a:r>
          </a:p>
          <a:p>
            <a:pPr lvl="2"/>
            <a:r>
              <a:rPr lang="fr-FR" altLang="fr-FR" dirty="0"/>
              <a:t>Troisième niveau</a:t>
            </a:r>
          </a:p>
          <a:p>
            <a:pPr lvl="3"/>
            <a:r>
              <a:rPr lang="fr-FR" altLang="fr-FR" dirty="0"/>
              <a:t>Quatrième niveau</a:t>
            </a:r>
          </a:p>
        </p:txBody>
      </p:sp>
      <p:sp>
        <p:nvSpPr>
          <p:cNvPr id="1027" name="Titre_Secafi"/>
          <p:cNvSpPr>
            <a:spLocks noGrp="1" noChangeArrowheads="1"/>
          </p:cNvSpPr>
          <p:nvPr>
            <p:ph type="title"/>
          </p:nvPr>
        </p:nvSpPr>
        <p:spPr bwMode="auto">
          <a:xfrm>
            <a:off x="437002" y="98351"/>
            <a:ext cx="9898254" cy="97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35999" rIns="0" bIns="71998" numCol="1" anchor="b" anchorCtr="0" compatLnSpc="1">
            <a:prstTxWarp prst="textNoShape">
              <a:avLst/>
            </a:prstTxWarp>
          </a:bodyPr>
          <a:lstStyle/>
          <a:p>
            <a:pPr lvl="0"/>
            <a:endParaRPr lang="fr-FR" altLang="fr-FR" dirty="0"/>
          </a:p>
        </p:txBody>
      </p:sp>
      <p:sp>
        <p:nvSpPr>
          <p:cNvPr id="111641" name="Rectangle 25"/>
          <p:cNvSpPr>
            <a:spLocks noGrp="1" noChangeArrowheads="1"/>
          </p:cNvSpPr>
          <p:nvPr>
            <p:ph type="sldNum" sz="quarter" idx="4"/>
          </p:nvPr>
        </p:nvSpPr>
        <p:spPr bwMode="auto">
          <a:xfrm>
            <a:off x="9865056" y="7023955"/>
            <a:ext cx="470199" cy="179132"/>
          </a:xfrm>
          <a:prstGeom prst="rect">
            <a:avLst/>
          </a:prstGeom>
          <a:noFill/>
          <a:ln>
            <a:noFill/>
          </a:ln>
          <a:effectLst/>
        </p:spPr>
        <p:txBody>
          <a:bodyPr vert="horz" wrap="square" lIns="0" tIns="0" rIns="0" bIns="0" numCol="1" anchor="b" anchorCtr="0" compatLnSpc="1">
            <a:prstTxWarp prst="textNoShape">
              <a:avLst/>
            </a:prstTxWarp>
          </a:bodyPr>
          <a:lstStyle>
            <a:lvl1pPr algn="ctr">
              <a:defRPr sz="1400" b="1">
                <a:solidFill>
                  <a:schemeClr val="accent4"/>
                </a:solidFill>
                <a:latin typeface="Gill Sans MT" pitchFamily="34" charset="0"/>
                <a:cs typeface="Segoe UI" pitchFamily="34" charset="0"/>
              </a:defRPr>
            </a:lvl1pPr>
          </a:lstStyle>
          <a:p>
            <a:fld id="{FD495AF3-2BE3-4F2F-A3F0-65C3F202E4D2}" type="slidenum">
              <a:rPr lang="fr-FR" altLang="fr-FR" smtClean="0"/>
              <a:pPr/>
              <a:t>‹N°›</a:t>
            </a:fld>
            <a:endParaRPr lang="fr-FR" altLang="fr-FR" dirty="0"/>
          </a:p>
        </p:txBody>
      </p:sp>
      <p:pic>
        <p:nvPicPr>
          <p:cNvPr id="1033" name="Image 14" descr="logo secaf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985" y="7166964"/>
            <a:ext cx="1127004" cy="37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 name="Groupe 36"/>
          <p:cNvGrpSpPr/>
          <p:nvPr/>
        </p:nvGrpSpPr>
        <p:grpSpPr>
          <a:xfrm flipH="1">
            <a:off x="9529755" y="6960395"/>
            <a:ext cx="335299" cy="299459"/>
            <a:chOff x="422275" y="838200"/>
            <a:chExt cx="332435" cy="314325"/>
          </a:xfrm>
          <a:solidFill>
            <a:srgbClr val="80003B"/>
          </a:solidFill>
        </p:grpSpPr>
        <p:sp>
          <p:nvSpPr>
            <p:cNvPr id="38"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500" b="1" i="1" dirty="0">
                <a:solidFill>
                  <a:schemeClr val="tx1"/>
                </a:solidFill>
                <a:latin typeface="Arial" pitchFamily="34" charset="0"/>
              </a:endParaRPr>
            </a:p>
          </p:txBody>
        </p:sp>
        <p:cxnSp>
          <p:nvCxnSpPr>
            <p:cNvPr id="39" name="Connecteur droit 38"/>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0" name="Connecteur droit 39"/>
            <p:cNvCxnSpPr/>
            <p:nvPr userDrawn="1"/>
          </p:nvCxnSpPr>
          <p:spPr bwMode="auto">
            <a:xfrm flipV="1">
              <a:off x="621506" y="838200"/>
              <a:ext cx="133204" cy="314325"/>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cxnSp>
        <p:nvCxnSpPr>
          <p:cNvPr id="41" name="Connecteur droit 40"/>
          <p:cNvCxnSpPr/>
          <p:nvPr/>
        </p:nvCxnSpPr>
        <p:spPr bwMode="auto">
          <a:xfrm>
            <a:off x="1" y="7139195"/>
            <a:ext cx="9865056"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8" name="Connecteur droit 47"/>
          <p:cNvCxnSpPr/>
          <p:nvPr/>
        </p:nvCxnSpPr>
        <p:spPr bwMode="auto">
          <a:xfrm>
            <a:off x="10337720" y="7135069"/>
            <a:ext cx="358144"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
        <p:nvSpPr>
          <p:cNvPr id="4" name="Rectangle 3"/>
          <p:cNvSpPr/>
          <p:nvPr/>
        </p:nvSpPr>
        <p:spPr bwMode="auto">
          <a:xfrm>
            <a:off x="367748" y="1073513"/>
            <a:ext cx="9977446" cy="36000"/>
          </a:xfrm>
          <a:prstGeom prst="rect">
            <a:avLst/>
          </a:prstGeom>
          <a:gradFill>
            <a:gsLst>
              <a:gs pos="0">
                <a:schemeClr val="accent6"/>
              </a:gs>
              <a:gs pos="100000">
                <a:schemeClr val="bg1"/>
              </a:gs>
              <a:gs pos="100000">
                <a:schemeClr val="accent1">
                  <a:shade val="94000"/>
                  <a:satMod val="135000"/>
                </a:schemeClr>
              </a:gs>
            </a:gsLst>
            <a:lin ang="10800000" scaled="0"/>
          </a:gradFill>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endParaRPr lang="fr-FR" sz="1400" b="1" i="1" dirty="0">
              <a:solidFill>
                <a:schemeClr val="bg1"/>
              </a:solidFill>
              <a:latin typeface="Arial" pitchFamily="34" charset="0"/>
            </a:endParaRPr>
          </a:p>
        </p:txBody>
      </p:sp>
    </p:spTree>
    <p:extLst>
      <p:ext uri="{BB962C8B-B14F-4D97-AF65-F5344CB8AC3E}">
        <p14:creationId xmlns:p14="http://schemas.microsoft.com/office/powerpoint/2010/main" val="1344472434"/>
      </p:ext>
    </p:extLst>
  </p:cSld>
  <p:clrMap bg1="lt1" tx1="dk1" bg2="lt2" tx2="dk2" accent1="accent1" accent2="accent2" accent3="accent3" accent4="accent4" accent5="accent5" accent6="accent6" hlink="hlink" folHlink="folHlink"/>
  <p:sldLayoutIdLst>
    <p:sldLayoutId id="2147484537" r:id="rId1"/>
  </p:sldLayoutIdLst>
  <p:hf hdr="0" dt="0"/>
  <p:txStyles>
    <p:titleStyle>
      <a:lvl1pPr algn="r" defTabSz="1054452" rtl="0" eaLnBrk="1" fontAlgn="base" hangingPunct="1">
        <a:spcBef>
          <a:spcPct val="0"/>
        </a:spcBef>
        <a:spcAft>
          <a:spcPct val="0"/>
        </a:spcAft>
        <a:defRPr sz="2100" b="1">
          <a:solidFill>
            <a:schemeClr val="tx1"/>
          </a:solidFill>
          <a:latin typeface="Segoe UI" panose="020B0502040204020203" pitchFamily="34" charset="0"/>
          <a:ea typeface="+mj-ea"/>
          <a:cs typeface="Segoe UI" panose="020B0502040204020203" pitchFamily="34" charset="0"/>
        </a:defRPr>
      </a:lvl1pPr>
      <a:lvl2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2pPr>
      <a:lvl3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3pPr>
      <a:lvl4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4pPr>
      <a:lvl5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5pPr>
      <a:lvl6pPr marL="475991" algn="r" defTabSz="1054452" rtl="0" eaLnBrk="1" fontAlgn="base" hangingPunct="1">
        <a:lnSpc>
          <a:spcPct val="90000"/>
        </a:lnSpc>
        <a:spcBef>
          <a:spcPct val="0"/>
        </a:spcBef>
        <a:spcAft>
          <a:spcPct val="0"/>
        </a:spcAft>
        <a:defRPr sz="2100">
          <a:solidFill>
            <a:srgbClr val="000000"/>
          </a:solidFill>
          <a:latin typeface="Univers" pitchFamily="34" charset="0"/>
        </a:defRPr>
      </a:lvl6pPr>
      <a:lvl7pPr marL="951982" algn="r" defTabSz="1054452" rtl="0" eaLnBrk="1" fontAlgn="base" hangingPunct="1">
        <a:lnSpc>
          <a:spcPct val="90000"/>
        </a:lnSpc>
        <a:spcBef>
          <a:spcPct val="0"/>
        </a:spcBef>
        <a:spcAft>
          <a:spcPct val="0"/>
        </a:spcAft>
        <a:defRPr sz="2100">
          <a:solidFill>
            <a:srgbClr val="000000"/>
          </a:solidFill>
          <a:latin typeface="Univers" pitchFamily="34" charset="0"/>
        </a:defRPr>
      </a:lvl7pPr>
      <a:lvl8pPr marL="1427973" algn="r" defTabSz="1054452" rtl="0" eaLnBrk="1" fontAlgn="base" hangingPunct="1">
        <a:lnSpc>
          <a:spcPct val="90000"/>
        </a:lnSpc>
        <a:spcBef>
          <a:spcPct val="0"/>
        </a:spcBef>
        <a:spcAft>
          <a:spcPct val="0"/>
        </a:spcAft>
        <a:defRPr sz="2100">
          <a:solidFill>
            <a:srgbClr val="000000"/>
          </a:solidFill>
          <a:latin typeface="Univers" pitchFamily="34" charset="0"/>
        </a:defRPr>
      </a:lvl8pPr>
      <a:lvl9pPr marL="1903964" algn="r" defTabSz="1054452" rtl="0" eaLnBrk="1" fontAlgn="base" hangingPunct="1">
        <a:lnSpc>
          <a:spcPct val="90000"/>
        </a:lnSpc>
        <a:spcBef>
          <a:spcPct val="0"/>
        </a:spcBef>
        <a:spcAft>
          <a:spcPct val="0"/>
        </a:spcAft>
        <a:defRPr sz="2100">
          <a:solidFill>
            <a:srgbClr val="000000"/>
          </a:solidFill>
          <a:latin typeface="Univers" pitchFamily="34" charset="0"/>
        </a:defRPr>
      </a:lvl9pPr>
    </p:titleStyle>
    <p:bodyStyle>
      <a:lvl1pPr marL="288000" indent="-216000" algn="just" defTabSz="1054452" rtl="0" eaLnBrk="1" fontAlgn="base" hangingPunct="1">
        <a:lnSpc>
          <a:spcPct val="100000"/>
        </a:lnSpc>
        <a:spcBef>
          <a:spcPts val="2000"/>
        </a:spcBef>
        <a:spcAft>
          <a:spcPct val="0"/>
        </a:spcAft>
        <a:buClr>
          <a:srgbClr val="80003B"/>
        </a:buClr>
        <a:buSzPct val="115000"/>
        <a:buFontTx/>
        <a:buBlip>
          <a:blip r:embed="rId4"/>
        </a:buBlip>
        <a:defRPr lang="fr-FR" sz="1600" b="0" dirty="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5"/>
        </a:buBlip>
        <a:defRPr lang="fr-FR" sz="1400" dirty="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6"/>
        </a:buBlip>
        <a:defRPr lang="fr-FR" sz="1200" dirty="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dirty="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dirty="0">
          <a:solidFill>
            <a:srgbClr val="004070"/>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p:bodyStyle>
    <p:otherStyle>
      <a:defPPr>
        <a:defRPr lang="fr-FR"/>
      </a:defPPr>
      <a:lvl1pPr marL="0" algn="l" defTabSz="951982" rtl="0" eaLnBrk="1" latinLnBrk="0" hangingPunct="1">
        <a:defRPr sz="1900" kern="1200">
          <a:solidFill>
            <a:schemeClr val="tx1"/>
          </a:solidFill>
          <a:latin typeface="+mn-lt"/>
          <a:ea typeface="+mn-ea"/>
          <a:cs typeface="+mn-cs"/>
        </a:defRPr>
      </a:lvl1pPr>
      <a:lvl2pPr marL="475991" algn="l" defTabSz="951982" rtl="0" eaLnBrk="1" latinLnBrk="0" hangingPunct="1">
        <a:defRPr sz="1900" kern="1200">
          <a:solidFill>
            <a:schemeClr val="tx1"/>
          </a:solidFill>
          <a:latin typeface="+mn-lt"/>
          <a:ea typeface="+mn-ea"/>
          <a:cs typeface="+mn-cs"/>
        </a:defRPr>
      </a:lvl2pPr>
      <a:lvl3pPr marL="951982" algn="l" defTabSz="951982" rtl="0" eaLnBrk="1" latinLnBrk="0" hangingPunct="1">
        <a:defRPr sz="1900" kern="1200">
          <a:solidFill>
            <a:schemeClr val="tx1"/>
          </a:solidFill>
          <a:latin typeface="+mn-lt"/>
          <a:ea typeface="+mn-ea"/>
          <a:cs typeface="+mn-cs"/>
        </a:defRPr>
      </a:lvl3pPr>
      <a:lvl4pPr marL="1427973" algn="l" defTabSz="951982" rtl="0" eaLnBrk="1" latinLnBrk="0" hangingPunct="1">
        <a:defRPr sz="1900" kern="1200">
          <a:solidFill>
            <a:schemeClr val="tx1"/>
          </a:solidFill>
          <a:latin typeface="+mn-lt"/>
          <a:ea typeface="+mn-ea"/>
          <a:cs typeface="+mn-cs"/>
        </a:defRPr>
      </a:lvl4pPr>
      <a:lvl5pPr marL="1903964" algn="l" defTabSz="951982" rtl="0" eaLnBrk="1" latinLnBrk="0" hangingPunct="1">
        <a:defRPr sz="1900" kern="1200">
          <a:solidFill>
            <a:schemeClr val="tx1"/>
          </a:solidFill>
          <a:latin typeface="+mn-lt"/>
          <a:ea typeface="+mn-ea"/>
          <a:cs typeface="+mn-cs"/>
        </a:defRPr>
      </a:lvl5pPr>
      <a:lvl6pPr marL="2379955" algn="l" defTabSz="951982" rtl="0" eaLnBrk="1" latinLnBrk="0" hangingPunct="1">
        <a:defRPr sz="1900" kern="1200">
          <a:solidFill>
            <a:schemeClr val="tx1"/>
          </a:solidFill>
          <a:latin typeface="+mn-lt"/>
          <a:ea typeface="+mn-ea"/>
          <a:cs typeface="+mn-cs"/>
        </a:defRPr>
      </a:lvl6pPr>
      <a:lvl7pPr marL="2855946" algn="l" defTabSz="951982" rtl="0" eaLnBrk="1" latinLnBrk="0" hangingPunct="1">
        <a:defRPr sz="1900" kern="1200">
          <a:solidFill>
            <a:schemeClr val="tx1"/>
          </a:solidFill>
          <a:latin typeface="+mn-lt"/>
          <a:ea typeface="+mn-ea"/>
          <a:cs typeface="+mn-cs"/>
        </a:defRPr>
      </a:lvl7pPr>
      <a:lvl8pPr marL="3331936" algn="l" defTabSz="951982" rtl="0" eaLnBrk="1" latinLnBrk="0" hangingPunct="1">
        <a:defRPr sz="1900" kern="1200">
          <a:solidFill>
            <a:schemeClr val="tx1"/>
          </a:solidFill>
          <a:latin typeface="+mn-lt"/>
          <a:ea typeface="+mn-ea"/>
          <a:cs typeface="+mn-cs"/>
        </a:defRPr>
      </a:lvl8pPr>
      <a:lvl9pPr marL="3807927" algn="l" defTabSz="951982" rtl="0" eaLnBrk="1" latinLnBrk="0" hangingPunct="1">
        <a:defRPr sz="1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22"/>
          <p:cNvSpPr>
            <a:spLocks noGrp="1" noChangeArrowheads="1"/>
          </p:cNvSpPr>
          <p:nvPr>
            <p:ph type="body" idx="1"/>
          </p:nvPr>
        </p:nvSpPr>
        <p:spPr bwMode="auto">
          <a:xfrm>
            <a:off x="437002" y="1333556"/>
            <a:ext cx="9900718" cy="5608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p>
            <a:pPr lvl="0"/>
            <a:r>
              <a:rPr lang="fr-FR" altLang="fr-FR" dirty="0"/>
              <a:t>Cliquez pour modifier les styles du texte du masque</a:t>
            </a:r>
          </a:p>
          <a:p>
            <a:pPr lvl="1"/>
            <a:r>
              <a:rPr lang="fr-FR" altLang="fr-FR" dirty="0"/>
              <a:t>Deuxième niveau</a:t>
            </a:r>
          </a:p>
          <a:p>
            <a:pPr lvl="2"/>
            <a:r>
              <a:rPr lang="fr-FR" altLang="fr-FR" dirty="0"/>
              <a:t>Troisième niveau</a:t>
            </a:r>
          </a:p>
          <a:p>
            <a:pPr lvl="3"/>
            <a:r>
              <a:rPr lang="fr-FR" altLang="fr-FR" dirty="0"/>
              <a:t>Quatrième niveau</a:t>
            </a:r>
          </a:p>
        </p:txBody>
      </p:sp>
      <p:sp>
        <p:nvSpPr>
          <p:cNvPr id="1027" name="Titre_Secafi"/>
          <p:cNvSpPr>
            <a:spLocks noGrp="1" noChangeArrowheads="1"/>
          </p:cNvSpPr>
          <p:nvPr>
            <p:ph type="title"/>
          </p:nvPr>
        </p:nvSpPr>
        <p:spPr bwMode="auto">
          <a:xfrm>
            <a:off x="437002" y="98351"/>
            <a:ext cx="9898254" cy="97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35999" rIns="0" bIns="71998" numCol="1" anchor="b" anchorCtr="0" compatLnSpc="1">
            <a:prstTxWarp prst="textNoShape">
              <a:avLst/>
            </a:prstTxWarp>
          </a:bodyPr>
          <a:lstStyle/>
          <a:p>
            <a:pPr lvl="0"/>
            <a:endParaRPr lang="fr-FR" altLang="fr-FR" dirty="0"/>
          </a:p>
        </p:txBody>
      </p:sp>
      <p:sp>
        <p:nvSpPr>
          <p:cNvPr id="111641" name="Rectangle 25"/>
          <p:cNvSpPr>
            <a:spLocks noGrp="1" noChangeArrowheads="1"/>
          </p:cNvSpPr>
          <p:nvPr>
            <p:ph type="sldNum" sz="quarter" idx="4"/>
          </p:nvPr>
        </p:nvSpPr>
        <p:spPr bwMode="auto">
          <a:xfrm>
            <a:off x="9865056" y="7023955"/>
            <a:ext cx="470199" cy="179132"/>
          </a:xfrm>
          <a:prstGeom prst="rect">
            <a:avLst/>
          </a:prstGeom>
          <a:noFill/>
          <a:ln>
            <a:noFill/>
          </a:ln>
          <a:effectLst/>
        </p:spPr>
        <p:txBody>
          <a:bodyPr vert="horz" wrap="square" lIns="0" tIns="0" rIns="0" bIns="0" numCol="1" anchor="b" anchorCtr="0" compatLnSpc="1">
            <a:prstTxWarp prst="textNoShape">
              <a:avLst/>
            </a:prstTxWarp>
          </a:bodyPr>
          <a:lstStyle>
            <a:lvl1pPr algn="ctr">
              <a:defRPr sz="1400" b="1">
                <a:solidFill>
                  <a:schemeClr val="accent4"/>
                </a:solidFill>
                <a:latin typeface="Gill Sans MT" pitchFamily="34" charset="0"/>
                <a:cs typeface="Segoe UI" pitchFamily="34" charset="0"/>
              </a:defRPr>
            </a:lvl1pPr>
          </a:lstStyle>
          <a:p>
            <a:fld id="{FD495AF3-2BE3-4F2F-A3F0-65C3F202E4D2}" type="slidenum">
              <a:rPr lang="fr-FR" altLang="fr-FR" smtClean="0"/>
              <a:pPr/>
              <a:t>‹N°›</a:t>
            </a:fld>
            <a:endParaRPr lang="fr-FR" altLang="fr-FR" dirty="0"/>
          </a:p>
        </p:txBody>
      </p:sp>
      <p:pic>
        <p:nvPicPr>
          <p:cNvPr id="1033" name="Image 14" descr="logo secafi.jpg"/>
          <p:cNvPicPr>
            <a:picLocks noChangeAspect="1"/>
          </p:cNvPicPr>
          <p:nvPr/>
        </p:nvPicPr>
        <p:blipFill>
          <a:blip r:embed="rId27">
            <a:extLst>
              <a:ext uri="{28A0092B-C50C-407E-A947-70E740481C1C}">
                <a14:useLocalDpi xmlns:a14="http://schemas.microsoft.com/office/drawing/2010/main" val="0"/>
              </a:ext>
            </a:extLst>
          </a:blip>
          <a:srcRect/>
          <a:stretch>
            <a:fillRect/>
          </a:stretch>
        </p:blipFill>
        <p:spPr bwMode="auto">
          <a:xfrm>
            <a:off x="39985" y="7166964"/>
            <a:ext cx="1127004" cy="37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 name="Groupe 36"/>
          <p:cNvGrpSpPr/>
          <p:nvPr/>
        </p:nvGrpSpPr>
        <p:grpSpPr>
          <a:xfrm flipH="1">
            <a:off x="9529755" y="6960395"/>
            <a:ext cx="335299" cy="299459"/>
            <a:chOff x="422275" y="838200"/>
            <a:chExt cx="332435" cy="314325"/>
          </a:xfrm>
          <a:solidFill>
            <a:srgbClr val="80003B"/>
          </a:solidFill>
        </p:grpSpPr>
        <p:sp>
          <p:nvSpPr>
            <p:cNvPr id="38"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500" b="1" i="1" dirty="0">
                <a:solidFill>
                  <a:schemeClr val="tx1"/>
                </a:solidFill>
                <a:latin typeface="Arial" pitchFamily="34" charset="0"/>
              </a:endParaRPr>
            </a:p>
          </p:txBody>
        </p:sp>
        <p:cxnSp>
          <p:nvCxnSpPr>
            <p:cNvPr id="39" name="Connecteur droit 38"/>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0" name="Connecteur droit 39"/>
            <p:cNvCxnSpPr/>
            <p:nvPr userDrawn="1"/>
          </p:nvCxnSpPr>
          <p:spPr bwMode="auto">
            <a:xfrm flipV="1">
              <a:off x="621506" y="838200"/>
              <a:ext cx="133204" cy="314325"/>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cxnSp>
        <p:nvCxnSpPr>
          <p:cNvPr id="41" name="Connecteur droit 40"/>
          <p:cNvCxnSpPr/>
          <p:nvPr/>
        </p:nvCxnSpPr>
        <p:spPr bwMode="auto">
          <a:xfrm>
            <a:off x="1" y="7139195"/>
            <a:ext cx="9865056"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8" name="Connecteur droit 47"/>
          <p:cNvCxnSpPr/>
          <p:nvPr/>
        </p:nvCxnSpPr>
        <p:spPr bwMode="auto">
          <a:xfrm>
            <a:off x="10337720" y="7135069"/>
            <a:ext cx="358144"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
        <p:nvSpPr>
          <p:cNvPr id="4" name="Rectangle 3"/>
          <p:cNvSpPr/>
          <p:nvPr/>
        </p:nvSpPr>
        <p:spPr bwMode="auto">
          <a:xfrm>
            <a:off x="367748" y="1073513"/>
            <a:ext cx="9977446" cy="36000"/>
          </a:xfrm>
          <a:prstGeom prst="rect">
            <a:avLst/>
          </a:prstGeom>
          <a:gradFill>
            <a:gsLst>
              <a:gs pos="0">
                <a:schemeClr val="accent6"/>
              </a:gs>
              <a:gs pos="100000">
                <a:schemeClr val="bg1"/>
              </a:gs>
              <a:gs pos="100000">
                <a:schemeClr val="accent1">
                  <a:shade val="94000"/>
                  <a:satMod val="135000"/>
                </a:schemeClr>
              </a:gs>
            </a:gsLst>
            <a:lin ang="10800000" scaled="0"/>
          </a:gradFill>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endParaRPr lang="fr-FR" sz="1400" b="1" i="1" dirty="0">
              <a:solidFill>
                <a:schemeClr val="bg1"/>
              </a:solidFill>
              <a:latin typeface="Arial" pitchFamily="34" charset="0"/>
            </a:endParaRPr>
          </a:p>
        </p:txBody>
      </p:sp>
    </p:spTree>
    <p:extLst>
      <p:ext uri="{BB962C8B-B14F-4D97-AF65-F5344CB8AC3E}">
        <p14:creationId xmlns:p14="http://schemas.microsoft.com/office/powerpoint/2010/main" val="4064829639"/>
      </p:ext>
    </p:extLst>
  </p:cSld>
  <p:clrMap bg1="lt1" tx1="dk1" bg2="lt2" tx2="dk2" accent1="accent1" accent2="accent2" accent3="accent3" accent4="accent4" accent5="accent5" accent6="accent6" hlink="hlink" folHlink="folHlink"/>
  <p:sldLayoutIdLst>
    <p:sldLayoutId id="2147484543" r:id="rId1"/>
    <p:sldLayoutId id="2147484544" r:id="rId2"/>
    <p:sldLayoutId id="2147484545" r:id="rId3"/>
    <p:sldLayoutId id="2147484546" r:id="rId4"/>
    <p:sldLayoutId id="2147484547" r:id="rId5"/>
    <p:sldLayoutId id="2147484548" r:id="rId6"/>
    <p:sldLayoutId id="2147484549" r:id="rId7"/>
    <p:sldLayoutId id="2147484550" r:id="rId8"/>
    <p:sldLayoutId id="2147484551" r:id="rId9"/>
    <p:sldLayoutId id="2147484552" r:id="rId10"/>
    <p:sldLayoutId id="2147484553" r:id="rId11"/>
    <p:sldLayoutId id="2147484554" r:id="rId12"/>
    <p:sldLayoutId id="2147484555" r:id="rId13"/>
    <p:sldLayoutId id="2147484556" r:id="rId14"/>
    <p:sldLayoutId id="2147484557" r:id="rId15"/>
    <p:sldLayoutId id="2147484558" r:id="rId16"/>
    <p:sldLayoutId id="2147484559" r:id="rId17"/>
    <p:sldLayoutId id="2147484560" r:id="rId18"/>
    <p:sldLayoutId id="2147484561" r:id="rId19"/>
    <p:sldLayoutId id="2147484562" r:id="rId20"/>
    <p:sldLayoutId id="2147484563" r:id="rId21"/>
    <p:sldLayoutId id="2147484564" r:id="rId22"/>
    <p:sldLayoutId id="2147484565" r:id="rId23"/>
    <p:sldLayoutId id="2147484566" r:id="rId24"/>
    <p:sldLayoutId id="2147484567" r:id="rId25"/>
  </p:sldLayoutIdLst>
  <p:hf hdr="0" dt="0"/>
  <p:txStyles>
    <p:titleStyle>
      <a:lvl1pPr algn="r" defTabSz="1054452" rtl="0" eaLnBrk="1" fontAlgn="base" hangingPunct="1">
        <a:spcBef>
          <a:spcPct val="0"/>
        </a:spcBef>
        <a:spcAft>
          <a:spcPct val="0"/>
        </a:spcAft>
        <a:defRPr sz="2100" b="1">
          <a:solidFill>
            <a:schemeClr val="tx1"/>
          </a:solidFill>
          <a:latin typeface="Segoe UI" panose="020B0502040204020203" pitchFamily="34" charset="0"/>
          <a:ea typeface="+mj-ea"/>
          <a:cs typeface="Segoe UI" panose="020B0502040204020203" pitchFamily="34" charset="0"/>
        </a:defRPr>
      </a:lvl1pPr>
      <a:lvl2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2pPr>
      <a:lvl3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3pPr>
      <a:lvl4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4pPr>
      <a:lvl5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5pPr>
      <a:lvl6pPr marL="475991" algn="r" defTabSz="1054452" rtl="0" eaLnBrk="1" fontAlgn="base" hangingPunct="1">
        <a:lnSpc>
          <a:spcPct val="90000"/>
        </a:lnSpc>
        <a:spcBef>
          <a:spcPct val="0"/>
        </a:spcBef>
        <a:spcAft>
          <a:spcPct val="0"/>
        </a:spcAft>
        <a:defRPr sz="2100">
          <a:solidFill>
            <a:srgbClr val="000000"/>
          </a:solidFill>
          <a:latin typeface="Univers" pitchFamily="34" charset="0"/>
        </a:defRPr>
      </a:lvl6pPr>
      <a:lvl7pPr marL="951982" algn="r" defTabSz="1054452" rtl="0" eaLnBrk="1" fontAlgn="base" hangingPunct="1">
        <a:lnSpc>
          <a:spcPct val="90000"/>
        </a:lnSpc>
        <a:spcBef>
          <a:spcPct val="0"/>
        </a:spcBef>
        <a:spcAft>
          <a:spcPct val="0"/>
        </a:spcAft>
        <a:defRPr sz="2100">
          <a:solidFill>
            <a:srgbClr val="000000"/>
          </a:solidFill>
          <a:latin typeface="Univers" pitchFamily="34" charset="0"/>
        </a:defRPr>
      </a:lvl7pPr>
      <a:lvl8pPr marL="1427973" algn="r" defTabSz="1054452" rtl="0" eaLnBrk="1" fontAlgn="base" hangingPunct="1">
        <a:lnSpc>
          <a:spcPct val="90000"/>
        </a:lnSpc>
        <a:spcBef>
          <a:spcPct val="0"/>
        </a:spcBef>
        <a:spcAft>
          <a:spcPct val="0"/>
        </a:spcAft>
        <a:defRPr sz="2100">
          <a:solidFill>
            <a:srgbClr val="000000"/>
          </a:solidFill>
          <a:latin typeface="Univers" pitchFamily="34" charset="0"/>
        </a:defRPr>
      </a:lvl8pPr>
      <a:lvl9pPr marL="1903964" algn="r" defTabSz="1054452" rtl="0" eaLnBrk="1" fontAlgn="base" hangingPunct="1">
        <a:lnSpc>
          <a:spcPct val="90000"/>
        </a:lnSpc>
        <a:spcBef>
          <a:spcPct val="0"/>
        </a:spcBef>
        <a:spcAft>
          <a:spcPct val="0"/>
        </a:spcAft>
        <a:defRPr sz="2100">
          <a:solidFill>
            <a:srgbClr val="000000"/>
          </a:solidFill>
          <a:latin typeface="Univers" pitchFamily="34" charset="0"/>
        </a:defRPr>
      </a:lvl9pPr>
    </p:titleStyle>
    <p:bodyStyle>
      <a:lvl1pPr marL="288000" indent="-216000" algn="just" defTabSz="1054452" rtl="0" eaLnBrk="1" fontAlgn="base" hangingPunct="1">
        <a:lnSpc>
          <a:spcPct val="100000"/>
        </a:lnSpc>
        <a:spcBef>
          <a:spcPts val="2000"/>
        </a:spcBef>
        <a:spcAft>
          <a:spcPct val="0"/>
        </a:spcAft>
        <a:buClr>
          <a:srgbClr val="80003B"/>
        </a:buClr>
        <a:buSzPct val="115000"/>
        <a:buFontTx/>
        <a:buBlip>
          <a:blip r:embed="rId28"/>
        </a:buBlip>
        <a:defRPr lang="fr-FR" sz="1600" b="0" dirty="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29"/>
        </a:buBlip>
        <a:defRPr lang="fr-FR" sz="1400" dirty="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30"/>
        </a:buBlip>
        <a:defRPr lang="fr-FR" sz="1200" dirty="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dirty="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dirty="0">
          <a:solidFill>
            <a:srgbClr val="004070"/>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p:bodyStyle>
    <p:otherStyle>
      <a:defPPr>
        <a:defRPr lang="fr-FR"/>
      </a:defPPr>
      <a:lvl1pPr marL="0" algn="l" defTabSz="951982" rtl="0" eaLnBrk="1" latinLnBrk="0" hangingPunct="1">
        <a:defRPr sz="1900" kern="1200">
          <a:solidFill>
            <a:schemeClr val="tx1"/>
          </a:solidFill>
          <a:latin typeface="+mn-lt"/>
          <a:ea typeface="+mn-ea"/>
          <a:cs typeface="+mn-cs"/>
        </a:defRPr>
      </a:lvl1pPr>
      <a:lvl2pPr marL="475991" algn="l" defTabSz="951982" rtl="0" eaLnBrk="1" latinLnBrk="0" hangingPunct="1">
        <a:defRPr sz="1900" kern="1200">
          <a:solidFill>
            <a:schemeClr val="tx1"/>
          </a:solidFill>
          <a:latin typeface="+mn-lt"/>
          <a:ea typeface="+mn-ea"/>
          <a:cs typeface="+mn-cs"/>
        </a:defRPr>
      </a:lvl2pPr>
      <a:lvl3pPr marL="951982" algn="l" defTabSz="951982" rtl="0" eaLnBrk="1" latinLnBrk="0" hangingPunct="1">
        <a:defRPr sz="1900" kern="1200">
          <a:solidFill>
            <a:schemeClr val="tx1"/>
          </a:solidFill>
          <a:latin typeface="+mn-lt"/>
          <a:ea typeface="+mn-ea"/>
          <a:cs typeface="+mn-cs"/>
        </a:defRPr>
      </a:lvl3pPr>
      <a:lvl4pPr marL="1427973" algn="l" defTabSz="951982" rtl="0" eaLnBrk="1" latinLnBrk="0" hangingPunct="1">
        <a:defRPr sz="1900" kern="1200">
          <a:solidFill>
            <a:schemeClr val="tx1"/>
          </a:solidFill>
          <a:latin typeface="+mn-lt"/>
          <a:ea typeface="+mn-ea"/>
          <a:cs typeface="+mn-cs"/>
        </a:defRPr>
      </a:lvl4pPr>
      <a:lvl5pPr marL="1903964" algn="l" defTabSz="951982" rtl="0" eaLnBrk="1" latinLnBrk="0" hangingPunct="1">
        <a:defRPr sz="1900" kern="1200">
          <a:solidFill>
            <a:schemeClr val="tx1"/>
          </a:solidFill>
          <a:latin typeface="+mn-lt"/>
          <a:ea typeface="+mn-ea"/>
          <a:cs typeface="+mn-cs"/>
        </a:defRPr>
      </a:lvl5pPr>
      <a:lvl6pPr marL="2379955" algn="l" defTabSz="951982" rtl="0" eaLnBrk="1" latinLnBrk="0" hangingPunct="1">
        <a:defRPr sz="1900" kern="1200">
          <a:solidFill>
            <a:schemeClr val="tx1"/>
          </a:solidFill>
          <a:latin typeface="+mn-lt"/>
          <a:ea typeface="+mn-ea"/>
          <a:cs typeface="+mn-cs"/>
        </a:defRPr>
      </a:lvl6pPr>
      <a:lvl7pPr marL="2855946" algn="l" defTabSz="951982" rtl="0" eaLnBrk="1" latinLnBrk="0" hangingPunct="1">
        <a:defRPr sz="1900" kern="1200">
          <a:solidFill>
            <a:schemeClr val="tx1"/>
          </a:solidFill>
          <a:latin typeface="+mn-lt"/>
          <a:ea typeface="+mn-ea"/>
          <a:cs typeface="+mn-cs"/>
        </a:defRPr>
      </a:lvl7pPr>
      <a:lvl8pPr marL="3331936" algn="l" defTabSz="951982" rtl="0" eaLnBrk="1" latinLnBrk="0" hangingPunct="1">
        <a:defRPr sz="1900" kern="1200">
          <a:solidFill>
            <a:schemeClr val="tx1"/>
          </a:solidFill>
          <a:latin typeface="+mn-lt"/>
          <a:ea typeface="+mn-ea"/>
          <a:cs typeface="+mn-cs"/>
        </a:defRPr>
      </a:lvl8pPr>
      <a:lvl9pPr marL="3807927" algn="l" defTabSz="951982" rtl="0" eaLnBrk="1" latinLnBrk="0" hangingPunct="1">
        <a:defRPr sz="19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22"/>
          <p:cNvSpPr>
            <a:spLocks noGrp="1" noChangeArrowheads="1"/>
          </p:cNvSpPr>
          <p:nvPr>
            <p:ph type="body" idx="1"/>
          </p:nvPr>
        </p:nvSpPr>
        <p:spPr bwMode="auto">
          <a:xfrm>
            <a:off x="437002" y="1333556"/>
            <a:ext cx="9900718" cy="5608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p>
            <a:pPr lvl="0"/>
            <a:r>
              <a:rPr lang="fr-FR" altLang="fr-FR" dirty="0"/>
              <a:t>Cliquez pour modifier les styles du texte du masque</a:t>
            </a:r>
          </a:p>
          <a:p>
            <a:pPr lvl="1"/>
            <a:r>
              <a:rPr lang="fr-FR" altLang="fr-FR" dirty="0"/>
              <a:t>Deuxième niveau</a:t>
            </a:r>
          </a:p>
          <a:p>
            <a:pPr lvl="2"/>
            <a:r>
              <a:rPr lang="fr-FR" altLang="fr-FR" dirty="0"/>
              <a:t>Troisième niveau</a:t>
            </a:r>
          </a:p>
          <a:p>
            <a:pPr lvl="3"/>
            <a:r>
              <a:rPr lang="fr-FR" altLang="fr-FR" dirty="0"/>
              <a:t>Quatrième niveau</a:t>
            </a:r>
          </a:p>
        </p:txBody>
      </p:sp>
      <p:sp>
        <p:nvSpPr>
          <p:cNvPr id="1027" name="Titre_Secafi"/>
          <p:cNvSpPr>
            <a:spLocks noGrp="1" noChangeArrowheads="1"/>
          </p:cNvSpPr>
          <p:nvPr>
            <p:ph type="title"/>
          </p:nvPr>
        </p:nvSpPr>
        <p:spPr bwMode="auto">
          <a:xfrm>
            <a:off x="437002" y="98351"/>
            <a:ext cx="9898254" cy="97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35999" rIns="0" bIns="71998" numCol="1" anchor="b" anchorCtr="0" compatLnSpc="1">
            <a:prstTxWarp prst="textNoShape">
              <a:avLst/>
            </a:prstTxWarp>
          </a:bodyPr>
          <a:lstStyle/>
          <a:p>
            <a:pPr lvl="0"/>
            <a:endParaRPr lang="fr-FR" altLang="fr-FR" dirty="0"/>
          </a:p>
        </p:txBody>
      </p:sp>
      <p:sp>
        <p:nvSpPr>
          <p:cNvPr id="111641" name="Rectangle 25"/>
          <p:cNvSpPr>
            <a:spLocks noGrp="1" noChangeArrowheads="1"/>
          </p:cNvSpPr>
          <p:nvPr>
            <p:ph type="sldNum" sz="quarter" idx="4"/>
          </p:nvPr>
        </p:nvSpPr>
        <p:spPr bwMode="auto">
          <a:xfrm>
            <a:off x="9865056" y="7023955"/>
            <a:ext cx="470199" cy="179132"/>
          </a:xfrm>
          <a:prstGeom prst="rect">
            <a:avLst/>
          </a:prstGeom>
          <a:noFill/>
          <a:ln>
            <a:noFill/>
          </a:ln>
          <a:effectLst/>
        </p:spPr>
        <p:txBody>
          <a:bodyPr vert="horz" wrap="square" lIns="0" tIns="0" rIns="0" bIns="0" numCol="1" anchor="b" anchorCtr="0" compatLnSpc="1">
            <a:prstTxWarp prst="textNoShape">
              <a:avLst/>
            </a:prstTxWarp>
          </a:bodyPr>
          <a:lstStyle>
            <a:lvl1pPr algn="ctr">
              <a:defRPr sz="1400" b="1">
                <a:solidFill>
                  <a:schemeClr val="accent4"/>
                </a:solidFill>
                <a:latin typeface="Gill Sans MT" pitchFamily="34" charset="0"/>
                <a:cs typeface="Segoe UI" pitchFamily="34" charset="0"/>
              </a:defRPr>
            </a:lvl1pPr>
          </a:lstStyle>
          <a:p>
            <a:fld id="{FD495AF3-2BE3-4F2F-A3F0-65C3F202E4D2}" type="slidenum">
              <a:rPr lang="fr-FR" altLang="fr-FR" smtClean="0">
                <a:solidFill>
                  <a:srgbClr val="80003B"/>
                </a:solidFill>
              </a:rPr>
              <a:pPr/>
              <a:t>‹N°›</a:t>
            </a:fld>
            <a:endParaRPr lang="fr-FR" altLang="fr-FR" dirty="0">
              <a:solidFill>
                <a:srgbClr val="80003B"/>
              </a:solidFill>
            </a:endParaRPr>
          </a:p>
        </p:txBody>
      </p:sp>
      <p:pic>
        <p:nvPicPr>
          <p:cNvPr id="1033" name="Image 14" descr="logo secafi.jpg"/>
          <p:cNvPicPr>
            <a:picLocks noChangeAspect="1"/>
          </p:cNvPicPr>
          <p:nvPr/>
        </p:nvPicPr>
        <p:blipFill>
          <a:blip r:embed="rId27">
            <a:extLst>
              <a:ext uri="{28A0092B-C50C-407E-A947-70E740481C1C}">
                <a14:useLocalDpi xmlns:a14="http://schemas.microsoft.com/office/drawing/2010/main" val="0"/>
              </a:ext>
            </a:extLst>
          </a:blip>
          <a:srcRect/>
          <a:stretch>
            <a:fillRect/>
          </a:stretch>
        </p:blipFill>
        <p:spPr bwMode="auto">
          <a:xfrm>
            <a:off x="39985" y="7166964"/>
            <a:ext cx="1127004" cy="37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 name="Groupe 36"/>
          <p:cNvGrpSpPr/>
          <p:nvPr/>
        </p:nvGrpSpPr>
        <p:grpSpPr>
          <a:xfrm flipH="1">
            <a:off x="9529755" y="6960395"/>
            <a:ext cx="335299" cy="299459"/>
            <a:chOff x="422275" y="838200"/>
            <a:chExt cx="332435" cy="314325"/>
          </a:xfrm>
          <a:solidFill>
            <a:srgbClr val="80003B"/>
          </a:solidFill>
        </p:grpSpPr>
        <p:sp>
          <p:nvSpPr>
            <p:cNvPr id="38"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500" b="1" i="1" dirty="0">
                <a:solidFill>
                  <a:prstClr val="black"/>
                </a:solidFill>
                <a:latin typeface="Arial" pitchFamily="34" charset="0"/>
              </a:endParaRPr>
            </a:p>
          </p:txBody>
        </p:sp>
        <p:cxnSp>
          <p:nvCxnSpPr>
            <p:cNvPr id="39" name="Connecteur droit 38"/>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0" name="Connecteur droit 39"/>
            <p:cNvCxnSpPr/>
            <p:nvPr userDrawn="1"/>
          </p:nvCxnSpPr>
          <p:spPr bwMode="auto">
            <a:xfrm flipV="1">
              <a:off x="621506" y="838200"/>
              <a:ext cx="133204" cy="314325"/>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cxnSp>
        <p:nvCxnSpPr>
          <p:cNvPr id="41" name="Connecteur droit 40"/>
          <p:cNvCxnSpPr/>
          <p:nvPr/>
        </p:nvCxnSpPr>
        <p:spPr bwMode="auto">
          <a:xfrm>
            <a:off x="1" y="7139195"/>
            <a:ext cx="9865056"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8" name="Connecteur droit 47"/>
          <p:cNvCxnSpPr/>
          <p:nvPr/>
        </p:nvCxnSpPr>
        <p:spPr bwMode="auto">
          <a:xfrm>
            <a:off x="10337720" y="7135069"/>
            <a:ext cx="358144"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
        <p:nvSpPr>
          <p:cNvPr id="4" name="Rectangle 3"/>
          <p:cNvSpPr/>
          <p:nvPr/>
        </p:nvSpPr>
        <p:spPr bwMode="auto">
          <a:xfrm>
            <a:off x="367748" y="1073513"/>
            <a:ext cx="9977446" cy="36000"/>
          </a:xfrm>
          <a:prstGeom prst="rect">
            <a:avLst/>
          </a:prstGeom>
          <a:gradFill>
            <a:gsLst>
              <a:gs pos="0">
                <a:schemeClr val="accent6"/>
              </a:gs>
              <a:gs pos="100000">
                <a:schemeClr val="bg1"/>
              </a:gs>
              <a:gs pos="100000">
                <a:schemeClr val="accent1">
                  <a:shade val="94000"/>
                  <a:satMod val="135000"/>
                </a:schemeClr>
              </a:gs>
            </a:gsLst>
            <a:lin ang="10800000" scaled="0"/>
          </a:gradFill>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endParaRPr lang="fr-FR" sz="1400" b="1" i="1" dirty="0">
              <a:solidFill>
                <a:srgbClr val="FFFFFF"/>
              </a:solidFill>
              <a:latin typeface="Arial" pitchFamily="34" charset="0"/>
            </a:endParaRPr>
          </a:p>
        </p:txBody>
      </p:sp>
    </p:spTree>
    <p:extLst>
      <p:ext uri="{BB962C8B-B14F-4D97-AF65-F5344CB8AC3E}">
        <p14:creationId xmlns:p14="http://schemas.microsoft.com/office/powerpoint/2010/main" val="2898803760"/>
      </p:ext>
    </p:extLst>
  </p:cSld>
  <p:clrMap bg1="lt1" tx1="dk1" bg2="lt2" tx2="dk2" accent1="accent1" accent2="accent2" accent3="accent3" accent4="accent4" accent5="accent5" accent6="accent6" hlink="hlink" folHlink="folHlink"/>
  <p:sldLayoutIdLst>
    <p:sldLayoutId id="2147484569" r:id="rId1"/>
    <p:sldLayoutId id="2147484570" r:id="rId2"/>
    <p:sldLayoutId id="2147484571" r:id="rId3"/>
    <p:sldLayoutId id="2147484572" r:id="rId4"/>
    <p:sldLayoutId id="2147484573" r:id="rId5"/>
    <p:sldLayoutId id="2147484574" r:id="rId6"/>
    <p:sldLayoutId id="2147484575" r:id="rId7"/>
    <p:sldLayoutId id="2147484576" r:id="rId8"/>
    <p:sldLayoutId id="2147484577" r:id="rId9"/>
    <p:sldLayoutId id="2147484578" r:id="rId10"/>
    <p:sldLayoutId id="2147484579" r:id="rId11"/>
    <p:sldLayoutId id="2147484580" r:id="rId12"/>
    <p:sldLayoutId id="2147484581" r:id="rId13"/>
    <p:sldLayoutId id="2147484582" r:id="rId14"/>
    <p:sldLayoutId id="2147484583" r:id="rId15"/>
    <p:sldLayoutId id="2147484584" r:id="rId16"/>
    <p:sldLayoutId id="2147484585" r:id="rId17"/>
    <p:sldLayoutId id="2147484586" r:id="rId18"/>
    <p:sldLayoutId id="2147484587" r:id="rId19"/>
    <p:sldLayoutId id="2147484588" r:id="rId20"/>
    <p:sldLayoutId id="2147484589" r:id="rId21"/>
    <p:sldLayoutId id="2147484590" r:id="rId22"/>
    <p:sldLayoutId id="2147484591" r:id="rId23"/>
    <p:sldLayoutId id="2147484592" r:id="rId24"/>
    <p:sldLayoutId id="2147484593" r:id="rId25"/>
  </p:sldLayoutIdLst>
  <p:hf hdr="0" dt="0"/>
  <p:txStyles>
    <p:titleStyle>
      <a:lvl1pPr algn="r" defTabSz="1054452" rtl="0" eaLnBrk="1" fontAlgn="base" hangingPunct="1">
        <a:spcBef>
          <a:spcPct val="0"/>
        </a:spcBef>
        <a:spcAft>
          <a:spcPct val="0"/>
        </a:spcAft>
        <a:defRPr sz="2100" b="1">
          <a:solidFill>
            <a:schemeClr val="tx1"/>
          </a:solidFill>
          <a:latin typeface="Segoe UI" panose="020B0502040204020203" pitchFamily="34" charset="0"/>
          <a:ea typeface="+mj-ea"/>
          <a:cs typeface="Segoe UI" panose="020B0502040204020203" pitchFamily="34" charset="0"/>
        </a:defRPr>
      </a:lvl1pPr>
      <a:lvl2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2pPr>
      <a:lvl3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3pPr>
      <a:lvl4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4pPr>
      <a:lvl5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5pPr>
      <a:lvl6pPr marL="475991" algn="r" defTabSz="1054452" rtl="0" eaLnBrk="1" fontAlgn="base" hangingPunct="1">
        <a:lnSpc>
          <a:spcPct val="90000"/>
        </a:lnSpc>
        <a:spcBef>
          <a:spcPct val="0"/>
        </a:spcBef>
        <a:spcAft>
          <a:spcPct val="0"/>
        </a:spcAft>
        <a:defRPr sz="2100">
          <a:solidFill>
            <a:srgbClr val="000000"/>
          </a:solidFill>
          <a:latin typeface="Univers" pitchFamily="34" charset="0"/>
        </a:defRPr>
      </a:lvl6pPr>
      <a:lvl7pPr marL="951982" algn="r" defTabSz="1054452" rtl="0" eaLnBrk="1" fontAlgn="base" hangingPunct="1">
        <a:lnSpc>
          <a:spcPct val="90000"/>
        </a:lnSpc>
        <a:spcBef>
          <a:spcPct val="0"/>
        </a:spcBef>
        <a:spcAft>
          <a:spcPct val="0"/>
        </a:spcAft>
        <a:defRPr sz="2100">
          <a:solidFill>
            <a:srgbClr val="000000"/>
          </a:solidFill>
          <a:latin typeface="Univers" pitchFamily="34" charset="0"/>
        </a:defRPr>
      </a:lvl7pPr>
      <a:lvl8pPr marL="1427973" algn="r" defTabSz="1054452" rtl="0" eaLnBrk="1" fontAlgn="base" hangingPunct="1">
        <a:lnSpc>
          <a:spcPct val="90000"/>
        </a:lnSpc>
        <a:spcBef>
          <a:spcPct val="0"/>
        </a:spcBef>
        <a:spcAft>
          <a:spcPct val="0"/>
        </a:spcAft>
        <a:defRPr sz="2100">
          <a:solidFill>
            <a:srgbClr val="000000"/>
          </a:solidFill>
          <a:latin typeface="Univers" pitchFamily="34" charset="0"/>
        </a:defRPr>
      </a:lvl8pPr>
      <a:lvl9pPr marL="1903964" algn="r" defTabSz="1054452" rtl="0" eaLnBrk="1" fontAlgn="base" hangingPunct="1">
        <a:lnSpc>
          <a:spcPct val="90000"/>
        </a:lnSpc>
        <a:spcBef>
          <a:spcPct val="0"/>
        </a:spcBef>
        <a:spcAft>
          <a:spcPct val="0"/>
        </a:spcAft>
        <a:defRPr sz="2100">
          <a:solidFill>
            <a:srgbClr val="000000"/>
          </a:solidFill>
          <a:latin typeface="Univers" pitchFamily="34" charset="0"/>
        </a:defRPr>
      </a:lvl9pPr>
    </p:titleStyle>
    <p:bodyStyle>
      <a:lvl1pPr marL="288000" indent="-216000" algn="just" defTabSz="1054452" rtl="0" eaLnBrk="1" fontAlgn="base" hangingPunct="1">
        <a:lnSpc>
          <a:spcPct val="100000"/>
        </a:lnSpc>
        <a:spcBef>
          <a:spcPts val="2000"/>
        </a:spcBef>
        <a:spcAft>
          <a:spcPct val="0"/>
        </a:spcAft>
        <a:buClr>
          <a:srgbClr val="80003B"/>
        </a:buClr>
        <a:buSzPct val="115000"/>
        <a:buFontTx/>
        <a:buBlip>
          <a:blip r:embed="rId28"/>
        </a:buBlip>
        <a:defRPr lang="fr-FR" sz="1600" b="0" dirty="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29"/>
        </a:buBlip>
        <a:defRPr lang="fr-FR" sz="1400" dirty="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30"/>
        </a:buBlip>
        <a:defRPr lang="fr-FR" sz="1200" dirty="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dirty="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dirty="0">
          <a:solidFill>
            <a:srgbClr val="004070"/>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p:bodyStyle>
    <p:otherStyle>
      <a:defPPr>
        <a:defRPr lang="fr-FR"/>
      </a:defPPr>
      <a:lvl1pPr marL="0" algn="l" defTabSz="951982" rtl="0" eaLnBrk="1" latinLnBrk="0" hangingPunct="1">
        <a:defRPr sz="1900" kern="1200">
          <a:solidFill>
            <a:schemeClr val="tx1"/>
          </a:solidFill>
          <a:latin typeface="+mn-lt"/>
          <a:ea typeface="+mn-ea"/>
          <a:cs typeface="+mn-cs"/>
        </a:defRPr>
      </a:lvl1pPr>
      <a:lvl2pPr marL="475991" algn="l" defTabSz="951982" rtl="0" eaLnBrk="1" latinLnBrk="0" hangingPunct="1">
        <a:defRPr sz="1900" kern="1200">
          <a:solidFill>
            <a:schemeClr val="tx1"/>
          </a:solidFill>
          <a:latin typeface="+mn-lt"/>
          <a:ea typeface="+mn-ea"/>
          <a:cs typeface="+mn-cs"/>
        </a:defRPr>
      </a:lvl2pPr>
      <a:lvl3pPr marL="951982" algn="l" defTabSz="951982" rtl="0" eaLnBrk="1" latinLnBrk="0" hangingPunct="1">
        <a:defRPr sz="1900" kern="1200">
          <a:solidFill>
            <a:schemeClr val="tx1"/>
          </a:solidFill>
          <a:latin typeface="+mn-lt"/>
          <a:ea typeface="+mn-ea"/>
          <a:cs typeface="+mn-cs"/>
        </a:defRPr>
      </a:lvl3pPr>
      <a:lvl4pPr marL="1427973" algn="l" defTabSz="951982" rtl="0" eaLnBrk="1" latinLnBrk="0" hangingPunct="1">
        <a:defRPr sz="1900" kern="1200">
          <a:solidFill>
            <a:schemeClr val="tx1"/>
          </a:solidFill>
          <a:latin typeface="+mn-lt"/>
          <a:ea typeface="+mn-ea"/>
          <a:cs typeface="+mn-cs"/>
        </a:defRPr>
      </a:lvl4pPr>
      <a:lvl5pPr marL="1903964" algn="l" defTabSz="951982" rtl="0" eaLnBrk="1" latinLnBrk="0" hangingPunct="1">
        <a:defRPr sz="1900" kern="1200">
          <a:solidFill>
            <a:schemeClr val="tx1"/>
          </a:solidFill>
          <a:latin typeface="+mn-lt"/>
          <a:ea typeface="+mn-ea"/>
          <a:cs typeface="+mn-cs"/>
        </a:defRPr>
      </a:lvl5pPr>
      <a:lvl6pPr marL="2379955" algn="l" defTabSz="951982" rtl="0" eaLnBrk="1" latinLnBrk="0" hangingPunct="1">
        <a:defRPr sz="1900" kern="1200">
          <a:solidFill>
            <a:schemeClr val="tx1"/>
          </a:solidFill>
          <a:latin typeface="+mn-lt"/>
          <a:ea typeface="+mn-ea"/>
          <a:cs typeface="+mn-cs"/>
        </a:defRPr>
      </a:lvl6pPr>
      <a:lvl7pPr marL="2855946" algn="l" defTabSz="951982" rtl="0" eaLnBrk="1" latinLnBrk="0" hangingPunct="1">
        <a:defRPr sz="1900" kern="1200">
          <a:solidFill>
            <a:schemeClr val="tx1"/>
          </a:solidFill>
          <a:latin typeface="+mn-lt"/>
          <a:ea typeface="+mn-ea"/>
          <a:cs typeface="+mn-cs"/>
        </a:defRPr>
      </a:lvl7pPr>
      <a:lvl8pPr marL="3331936" algn="l" defTabSz="951982" rtl="0" eaLnBrk="1" latinLnBrk="0" hangingPunct="1">
        <a:defRPr sz="1900" kern="1200">
          <a:solidFill>
            <a:schemeClr val="tx1"/>
          </a:solidFill>
          <a:latin typeface="+mn-lt"/>
          <a:ea typeface="+mn-ea"/>
          <a:cs typeface="+mn-cs"/>
        </a:defRPr>
      </a:lvl8pPr>
      <a:lvl9pPr marL="3807927" algn="l" defTabSz="951982" rtl="0" eaLnBrk="1" latinLnBrk="0" hangingPunct="1">
        <a:defRPr sz="19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22"/>
          <p:cNvSpPr>
            <a:spLocks noGrp="1" noChangeArrowheads="1"/>
          </p:cNvSpPr>
          <p:nvPr>
            <p:ph type="body" idx="1"/>
          </p:nvPr>
        </p:nvSpPr>
        <p:spPr bwMode="auto">
          <a:xfrm>
            <a:off x="437002" y="1333556"/>
            <a:ext cx="9900718" cy="5608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p>
            <a:pPr lvl="0"/>
            <a:r>
              <a:rPr lang="fr-FR" altLang="fr-FR" dirty="0"/>
              <a:t>Cliquez pour modifier les styles du texte du masque</a:t>
            </a:r>
          </a:p>
          <a:p>
            <a:pPr lvl="1"/>
            <a:r>
              <a:rPr lang="fr-FR" altLang="fr-FR" dirty="0"/>
              <a:t>Deuxième niveau</a:t>
            </a:r>
          </a:p>
          <a:p>
            <a:pPr lvl="2"/>
            <a:r>
              <a:rPr lang="fr-FR" altLang="fr-FR" dirty="0"/>
              <a:t>Troisième niveau</a:t>
            </a:r>
          </a:p>
          <a:p>
            <a:pPr lvl="3"/>
            <a:r>
              <a:rPr lang="fr-FR" altLang="fr-FR" dirty="0"/>
              <a:t>Quatrième niveau</a:t>
            </a:r>
          </a:p>
        </p:txBody>
      </p:sp>
      <p:sp>
        <p:nvSpPr>
          <p:cNvPr id="1027" name="Titre_Secafi"/>
          <p:cNvSpPr>
            <a:spLocks noGrp="1" noChangeArrowheads="1"/>
          </p:cNvSpPr>
          <p:nvPr>
            <p:ph type="title"/>
          </p:nvPr>
        </p:nvSpPr>
        <p:spPr bwMode="auto">
          <a:xfrm>
            <a:off x="437002" y="98351"/>
            <a:ext cx="9898254" cy="97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35999" rIns="0" bIns="71998" numCol="1" anchor="b" anchorCtr="0" compatLnSpc="1">
            <a:prstTxWarp prst="textNoShape">
              <a:avLst/>
            </a:prstTxWarp>
          </a:bodyPr>
          <a:lstStyle/>
          <a:p>
            <a:pPr lvl="0"/>
            <a:endParaRPr lang="fr-FR" altLang="fr-FR" dirty="0"/>
          </a:p>
        </p:txBody>
      </p:sp>
      <p:sp>
        <p:nvSpPr>
          <p:cNvPr id="111641" name="Rectangle 25"/>
          <p:cNvSpPr>
            <a:spLocks noGrp="1" noChangeArrowheads="1"/>
          </p:cNvSpPr>
          <p:nvPr>
            <p:ph type="sldNum" sz="quarter" idx="4"/>
          </p:nvPr>
        </p:nvSpPr>
        <p:spPr bwMode="auto">
          <a:xfrm>
            <a:off x="9865056" y="7023955"/>
            <a:ext cx="470199" cy="179132"/>
          </a:xfrm>
          <a:prstGeom prst="rect">
            <a:avLst/>
          </a:prstGeom>
          <a:noFill/>
          <a:ln>
            <a:noFill/>
          </a:ln>
          <a:effectLst/>
        </p:spPr>
        <p:txBody>
          <a:bodyPr vert="horz" wrap="square" lIns="0" tIns="0" rIns="0" bIns="0" numCol="1" anchor="b" anchorCtr="0" compatLnSpc="1">
            <a:prstTxWarp prst="textNoShape">
              <a:avLst/>
            </a:prstTxWarp>
          </a:bodyPr>
          <a:lstStyle>
            <a:lvl1pPr algn="ctr">
              <a:defRPr sz="1400" b="1">
                <a:solidFill>
                  <a:schemeClr val="accent4"/>
                </a:solidFill>
                <a:latin typeface="Gill Sans MT" pitchFamily="34" charset="0"/>
                <a:cs typeface="Segoe UI" pitchFamily="34" charset="0"/>
              </a:defRPr>
            </a:lvl1pPr>
          </a:lstStyle>
          <a:p>
            <a:fld id="{FD495AF3-2BE3-4F2F-A3F0-65C3F202E4D2}" type="slidenum">
              <a:rPr lang="fr-FR" altLang="fr-FR" smtClean="0"/>
              <a:pPr/>
              <a:t>‹N°›</a:t>
            </a:fld>
            <a:endParaRPr lang="fr-FR" altLang="fr-FR" dirty="0"/>
          </a:p>
        </p:txBody>
      </p:sp>
      <p:pic>
        <p:nvPicPr>
          <p:cNvPr id="1033" name="Image 14" descr="logo secafi.jpg"/>
          <p:cNvPicPr>
            <a:picLocks noChangeAspect="1"/>
          </p:cNvPicPr>
          <p:nvPr/>
        </p:nvPicPr>
        <p:blipFill>
          <a:blip r:embed="rId27">
            <a:extLst>
              <a:ext uri="{28A0092B-C50C-407E-A947-70E740481C1C}">
                <a14:useLocalDpi xmlns:a14="http://schemas.microsoft.com/office/drawing/2010/main" val="0"/>
              </a:ext>
            </a:extLst>
          </a:blip>
          <a:srcRect/>
          <a:stretch>
            <a:fillRect/>
          </a:stretch>
        </p:blipFill>
        <p:spPr bwMode="auto">
          <a:xfrm>
            <a:off x="39985" y="7166964"/>
            <a:ext cx="1127004" cy="37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 name="Groupe 36"/>
          <p:cNvGrpSpPr/>
          <p:nvPr/>
        </p:nvGrpSpPr>
        <p:grpSpPr>
          <a:xfrm flipH="1">
            <a:off x="9529755" y="6960395"/>
            <a:ext cx="335299" cy="299459"/>
            <a:chOff x="422275" y="838200"/>
            <a:chExt cx="332435" cy="314325"/>
          </a:xfrm>
          <a:solidFill>
            <a:srgbClr val="80003B"/>
          </a:solidFill>
        </p:grpSpPr>
        <p:sp>
          <p:nvSpPr>
            <p:cNvPr id="38"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500" b="1" i="1" dirty="0">
                <a:solidFill>
                  <a:schemeClr val="tx1"/>
                </a:solidFill>
                <a:latin typeface="Arial" pitchFamily="34" charset="0"/>
              </a:endParaRPr>
            </a:p>
          </p:txBody>
        </p:sp>
        <p:cxnSp>
          <p:nvCxnSpPr>
            <p:cNvPr id="39" name="Connecteur droit 38"/>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0" name="Connecteur droit 39"/>
            <p:cNvCxnSpPr/>
            <p:nvPr userDrawn="1"/>
          </p:nvCxnSpPr>
          <p:spPr bwMode="auto">
            <a:xfrm flipV="1">
              <a:off x="621506" y="838200"/>
              <a:ext cx="133204" cy="314325"/>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cxnSp>
        <p:nvCxnSpPr>
          <p:cNvPr id="41" name="Connecteur droit 40"/>
          <p:cNvCxnSpPr/>
          <p:nvPr/>
        </p:nvCxnSpPr>
        <p:spPr bwMode="auto">
          <a:xfrm>
            <a:off x="1" y="7139195"/>
            <a:ext cx="9865056"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8" name="Connecteur droit 47"/>
          <p:cNvCxnSpPr/>
          <p:nvPr/>
        </p:nvCxnSpPr>
        <p:spPr bwMode="auto">
          <a:xfrm>
            <a:off x="10337720" y="7135069"/>
            <a:ext cx="358144"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
        <p:nvSpPr>
          <p:cNvPr id="4" name="Rectangle 3"/>
          <p:cNvSpPr/>
          <p:nvPr/>
        </p:nvSpPr>
        <p:spPr bwMode="auto">
          <a:xfrm>
            <a:off x="367748" y="1073513"/>
            <a:ext cx="9977446" cy="36000"/>
          </a:xfrm>
          <a:prstGeom prst="rect">
            <a:avLst/>
          </a:prstGeom>
          <a:gradFill>
            <a:gsLst>
              <a:gs pos="0">
                <a:schemeClr val="accent6"/>
              </a:gs>
              <a:gs pos="100000">
                <a:schemeClr val="bg1"/>
              </a:gs>
              <a:gs pos="100000">
                <a:schemeClr val="accent1">
                  <a:shade val="94000"/>
                  <a:satMod val="135000"/>
                </a:schemeClr>
              </a:gs>
            </a:gsLst>
            <a:lin ang="10800000" scaled="0"/>
          </a:gradFill>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endParaRPr lang="fr-FR" sz="1400" b="1" i="1" dirty="0">
              <a:solidFill>
                <a:schemeClr val="bg1"/>
              </a:solidFill>
              <a:latin typeface="Arial" pitchFamily="34" charset="0"/>
            </a:endParaRPr>
          </a:p>
        </p:txBody>
      </p:sp>
    </p:spTree>
    <p:extLst>
      <p:ext uri="{BB962C8B-B14F-4D97-AF65-F5344CB8AC3E}">
        <p14:creationId xmlns:p14="http://schemas.microsoft.com/office/powerpoint/2010/main" val="4040666046"/>
      </p:ext>
    </p:extLst>
  </p:cSld>
  <p:clrMap bg1="lt1" tx1="dk1" bg2="lt2" tx2="dk2" accent1="accent1" accent2="accent2" accent3="accent3" accent4="accent4" accent5="accent5" accent6="accent6" hlink="hlink" folHlink="folHlink"/>
  <p:sldLayoutIdLst>
    <p:sldLayoutId id="2147484595" r:id="rId1"/>
    <p:sldLayoutId id="2147484596" r:id="rId2"/>
    <p:sldLayoutId id="2147484597" r:id="rId3"/>
    <p:sldLayoutId id="2147484598" r:id="rId4"/>
    <p:sldLayoutId id="2147484599" r:id="rId5"/>
    <p:sldLayoutId id="2147484600" r:id="rId6"/>
    <p:sldLayoutId id="2147484601" r:id="rId7"/>
    <p:sldLayoutId id="2147484602" r:id="rId8"/>
    <p:sldLayoutId id="2147484603" r:id="rId9"/>
    <p:sldLayoutId id="2147484604" r:id="rId10"/>
    <p:sldLayoutId id="2147484605" r:id="rId11"/>
    <p:sldLayoutId id="2147484606" r:id="rId12"/>
    <p:sldLayoutId id="2147484607" r:id="rId13"/>
    <p:sldLayoutId id="2147484608" r:id="rId14"/>
    <p:sldLayoutId id="2147484609" r:id="rId15"/>
    <p:sldLayoutId id="2147484610" r:id="rId16"/>
    <p:sldLayoutId id="2147484611" r:id="rId17"/>
    <p:sldLayoutId id="2147484612" r:id="rId18"/>
    <p:sldLayoutId id="2147484613" r:id="rId19"/>
    <p:sldLayoutId id="2147484614" r:id="rId20"/>
    <p:sldLayoutId id="2147484615" r:id="rId21"/>
    <p:sldLayoutId id="2147484616" r:id="rId22"/>
    <p:sldLayoutId id="2147484617" r:id="rId23"/>
    <p:sldLayoutId id="2147484618" r:id="rId24"/>
    <p:sldLayoutId id="2147484619" r:id="rId25"/>
  </p:sldLayoutIdLst>
  <p:hf hdr="0" dt="0"/>
  <p:txStyles>
    <p:titleStyle>
      <a:lvl1pPr algn="r" defTabSz="1054452" rtl="0" eaLnBrk="1" fontAlgn="base" hangingPunct="1">
        <a:spcBef>
          <a:spcPct val="0"/>
        </a:spcBef>
        <a:spcAft>
          <a:spcPct val="0"/>
        </a:spcAft>
        <a:defRPr sz="2100" b="1">
          <a:solidFill>
            <a:schemeClr val="tx1"/>
          </a:solidFill>
          <a:latin typeface="Segoe UI" panose="020B0502040204020203" pitchFamily="34" charset="0"/>
          <a:ea typeface="+mj-ea"/>
          <a:cs typeface="Segoe UI" panose="020B0502040204020203" pitchFamily="34" charset="0"/>
        </a:defRPr>
      </a:lvl1pPr>
      <a:lvl2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2pPr>
      <a:lvl3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3pPr>
      <a:lvl4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4pPr>
      <a:lvl5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5pPr>
      <a:lvl6pPr marL="475991" algn="r" defTabSz="1054452" rtl="0" eaLnBrk="1" fontAlgn="base" hangingPunct="1">
        <a:lnSpc>
          <a:spcPct val="90000"/>
        </a:lnSpc>
        <a:spcBef>
          <a:spcPct val="0"/>
        </a:spcBef>
        <a:spcAft>
          <a:spcPct val="0"/>
        </a:spcAft>
        <a:defRPr sz="2100">
          <a:solidFill>
            <a:srgbClr val="000000"/>
          </a:solidFill>
          <a:latin typeface="Univers" pitchFamily="34" charset="0"/>
        </a:defRPr>
      </a:lvl6pPr>
      <a:lvl7pPr marL="951982" algn="r" defTabSz="1054452" rtl="0" eaLnBrk="1" fontAlgn="base" hangingPunct="1">
        <a:lnSpc>
          <a:spcPct val="90000"/>
        </a:lnSpc>
        <a:spcBef>
          <a:spcPct val="0"/>
        </a:spcBef>
        <a:spcAft>
          <a:spcPct val="0"/>
        </a:spcAft>
        <a:defRPr sz="2100">
          <a:solidFill>
            <a:srgbClr val="000000"/>
          </a:solidFill>
          <a:latin typeface="Univers" pitchFamily="34" charset="0"/>
        </a:defRPr>
      </a:lvl7pPr>
      <a:lvl8pPr marL="1427973" algn="r" defTabSz="1054452" rtl="0" eaLnBrk="1" fontAlgn="base" hangingPunct="1">
        <a:lnSpc>
          <a:spcPct val="90000"/>
        </a:lnSpc>
        <a:spcBef>
          <a:spcPct val="0"/>
        </a:spcBef>
        <a:spcAft>
          <a:spcPct val="0"/>
        </a:spcAft>
        <a:defRPr sz="2100">
          <a:solidFill>
            <a:srgbClr val="000000"/>
          </a:solidFill>
          <a:latin typeface="Univers" pitchFamily="34" charset="0"/>
        </a:defRPr>
      </a:lvl8pPr>
      <a:lvl9pPr marL="1903964" algn="r" defTabSz="1054452" rtl="0" eaLnBrk="1" fontAlgn="base" hangingPunct="1">
        <a:lnSpc>
          <a:spcPct val="90000"/>
        </a:lnSpc>
        <a:spcBef>
          <a:spcPct val="0"/>
        </a:spcBef>
        <a:spcAft>
          <a:spcPct val="0"/>
        </a:spcAft>
        <a:defRPr sz="2100">
          <a:solidFill>
            <a:srgbClr val="000000"/>
          </a:solidFill>
          <a:latin typeface="Univers" pitchFamily="34" charset="0"/>
        </a:defRPr>
      </a:lvl9pPr>
    </p:titleStyle>
    <p:bodyStyle>
      <a:lvl1pPr marL="288000" indent="-216000" algn="just" defTabSz="1054452" rtl="0" eaLnBrk="1" fontAlgn="base" hangingPunct="1">
        <a:lnSpc>
          <a:spcPct val="100000"/>
        </a:lnSpc>
        <a:spcBef>
          <a:spcPts val="2000"/>
        </a:spcBef>
        <a:spcAft>
          <a:spcPct val="0"/>
        </a:spcAft>
        <a:buClr>
          <a:srgbClr val="80003B"/>
        </a:buClr>
        <a:buSzPct val="115000"/>
        <a:buFontTx/>
        <a:buBlip>
          <a:blip r:embed="rId28"/>
        </a:buBlip>
        <a:defRPr lang="fr-FR" sz="1600" b="0" dirty="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29"/>
        </a:buBlip>
        <a:defRPr lang="fr-FR" sz="1400" dirty="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30"/>
        </a:buBlip>
        <a:defRPr lang="fr-FR" sz="1200" dirty="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dirty="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dirty="0">
          <a:solidFill>
            <a:srgbClr val="004070"/>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p:bodyStyle>
    <p:otherStyle>
      <a:defPPr>
        <a:defRPr lang="fr-FR"/>
      </a:defPPr>
      <a:lvl1pPr marL="0" algn="l" defTabSz="951982" rtl="0" eaLnBrk="1" latinLnBrk="0" hangingPunct="1">
        <a:defRPr sz="1900" kern="1200">
          <a:solidFill>
            <a:schemeClr val="tx1"/>
          </a:solidFill>
          <a:latin typeface="+mn-lt"/>
          <a:ea typeface="+mn-ea"/>
          <a:cs typeface="+mn-cs"/>
        </a:defRPr>
      </a:lvl1pPr>
      <a:lvl2pPr marL="475991" algn="l" defTabSz="951982" rtl="0" eaLnBrk="1" latinLnBrk="0" hangingPunct="1">
        <a:defRPr sz="1900" kern="1200">
          <a:solidFill>
            <a:schemeClr val="tx1"/>
          </a:solidFill>
          <a:latin typeface="+mn-lt"/>
          <a:ea typeface="+mn-ea"/>
          <a:cs typeface="+mn-cs"/>
        </a:defRPr>
      </a:lvl2pPr>
      <a:lvl3pPr marL="951982" algn="l" defTabSz="951982" rtl="0" eaLnBrk="1" latinLnBrk="0" hangingPunct="1">
        <a:defRPr sz="1900" kern="1200">
          <a:solidFill>
            <a:schemeClr val="tx1"/>
          </a:solidFill>
          <a:latin typeface="+mn-lt"/>
          <a:ea typeface="+mn-ea"/>
          <a:cs typeface="+mn-cs"/>
        </a:defRPr>
      </a:lvl3pPr>
      <a:lvl4pPr marL="1427973" algn="l" defTabSz="951982" rtl="0" eaLnBrk="1" latinLnBrk="0" hangingPunct="1">
        <a:defRPr sz="1900" kern="1200">
          <a:solidFill>
            <a:schemeClr val="tx1"/>
          </a:solidFill>
          <a:latin typeface="+mn-lt"/>
          <a:ea typeface="+mn-ea"/>
          <a:cs typeface="+mn-cs"/>
        </a:defRPr>
      </a:lvl4pPr>
      <a:lvl5pPr marL="1903964" algn="l" defTabSz="951982" rtl="0" eaLnBrk="1" latinLnBrk="0" hangingPunct="1">
        <a:defRPr sz="1900" kern="1200">
          <a:solidFill>
            <a:schemeClr val="tx1"/>
          </a:solidFill>
          <a:latin typeface="+mn-lt"/>
          <a:ea typeface="+mn-ea"/>
          <a:cs typeface="+mn-cs"/>
        </a:defRPr>
      </a:lvl5pPr>
      <a:lvl6pPr marL="2379955" algn="l" defTabSz="951982" rtl="0" eaLnBrk="1" latinLnBrk="0" hangingPunct="1">
        <a:defRPr sz="1900" kern="1200">
          <a:solidFill>
            <a:schemeClr val="tx1"/>
          </a:solidFill>
          <a:latin typeface="+mn-lt"/>
          <a:ea typeface="+mn-ea"/>
          <a:cs typeface="+mn-cs"/>
        </a:defRPr>
      </a:lvl6pPr>
      <a:lvl7pPr marL="2855946" algn="l" defTabSz="951982" rtl="0" eaLnBrk="1" latinLnBrk="0" hangingPunct="1">
        <a:defRPr sz="1900" kern="1200">
          <a:solidFill>
            <a:schemeClr val="tx1"/>
          </a:solidFill>
          <a:latin typeface="+mn-lt"/>
          <a:ea typeface="+mn-ea"/>
          <a:cs typeface="+mn-cs"/>
        </a:defRPr>
      </a:lvl7pPr>
      <a:lvl8pPr marL="3331936" algn="l" defTabSz="951982" rtl="0" eaLnBrk="1" latinLnBrk="0" hangingPunct="1">
        <a:defRPr sz="1900" kern="1200">
          <a:solidFill>
            <a:schemeClr val="tx1"/>
          </a:solidFill>
          <a:latin typeface="+mn-lt"/>
          <a:ea typeface="+mn-ea"/>
          <a:cs typeface="+mn-cs"/>
        </a:defRPr>
      </a:lvl8pPr>
      <a:lvl9pPr marL="3807927" algn="l" defTabSz="951982" rtl="0" eaLnBrk="1" latinLnBrk="0" hangingPunct="1">
        <a:defRPr sz="19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22"/>
          <p:cNvSpPr>
            <a:spLocks noGrp="1" noChangeArrowheads="1"/>
          </p:cNvSpPr>
          <p:nvPr>
            <p:ph type="body" idx="1"/>
          </p:nvPr>
        </p:nvSpPr>
        <p:spPr bwMode="auto">
          <a:xfrm>
            <a:off x="437002" y="1333556"/>
            <a:ext cx="9900718" cy="5608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p>
            <a:pPr lvl="0"/>
            <a:r>
              <a:rPr lang="fr-FR" altLang="fr-FR" dirty="0"/>
              <a:t>Cliquez pour modifier les styles du texte du masque</a:t>
            </a:r>
          </a:p>
          <a:p>
            <a:pPr lvl="1"/>
            <a:r>
              <a:rPr lang="fr-FR" altLang="fr-FR" dirty="0"/>
              <a:t>Deuxième niveau</a:t>
            </a:r>
          </a:p>
          <a:p>
            <a:pPr lvl="2"/>
            <a:r>
              <a:rPr lang="fr-FR" altLang="fr-FR" dirty="0"/>
              <a:t>Troisième niveau</a:t>
            </a:r>
          </a:p>
          <a:p>
            <a:pPr lvl="3"/>
            <a:r>
              <a:rPr lang="fr-FR" altLang="fr-FR" dirty="0"/>
              <a:t>Quatrième niveau</a:t>
            </a:r>
          </a:p>
        </p:txBody>
      </p:sp>
      <p:sp>
        <p:nvSpPr>
          <p:cNvPr id="1027" name="Titre_Secafi"/>
          <p:cNvSpPr>
            <a:spLocks noGrp="1" noChangeArrowheads="1"/>
          </p:cNvSpPr>
          <p:nvPr>
            <p:ph type="title"/>
          </p:nvPr>
        </p:nvSpPr>
        <p:spPr bwMode="auto">
          <a:xfrm>
            <a:off x="437002" y="98351"/>
            <a:ext cx="9898254" cy="97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35999" rIns="0" bIns="71998" numCol="1" anchor="b" anchorCtr="0" compatLnSpc="1">
            <a:prstTxWarp prst="textNoShape">
              <a:avLst/>
            </a:prstTxWarp>
          </a:bodyPr>
          <a:lstStyle/>
          <a:p>
            <a:pPr lvl="0"/>
            <a:endParaRPr lang="fr-FR" altLang="fr-FR" dirty="0"/>
          </a:p>
        </p:txBody>
      </p:sp>
      <p:sp>
        <p:nvSpPr>
          <p:cNvPr id="111641" name="Rectangle 25"/>
          <p:cNvSpPr>
            <a:spLocks noGrp="1" noChangeArrowheads="1"/>
          </p:cNvSpPr>
          <p:nvPr>
            <p:ph type="sldNum" sz="quarter" idx="4"/>
          </p:nvPr>
        </p:nvSpPr>
        <p:spPr bwMode="auto">
          <a:xfrm>
            <a:off x="9865056" y="7023955"/>
            <a:ext cx="470199" cy="179132"/>
          </a:xfrm>
          <a:prstGeom prst="rect">
            <a:avLst/>
          </a:prstGeom>
          <a:noFill/>
          <a:ln>
            <a:noFill/>
          </a:ln>
          <a:effectLst/>
        </p:spPr>
        <p:txBody>
          <a:bodyPr vert="horz" wrap="square" lIns="0" tIns="0" rIns="0" bIns="0" numCol="1" anchor="b" anchorCtr="0" compatLnSpc="1">
            <a:prstTxWarp prst="textNoShape">
              <a:avLst/>
            </a:prstTxWarp>
          </a:bodyPr>
          <a:lstStyle>
            <a:lvl1pPr algn="ctr">
              <a:defRPr sz="1400" b="1">
                <a:solidFill>
                  <a:schemeClr val="accent4"/>
                </a:solidFill>
                <a:latin typeface="Gill Sans MT" pitchFamily="34" charset="0"/>
                <a:cs typeface="Segoe UI" pitchFamily="34" charset="0"/>
              </a:defRPr>
            </a:lvl1pPr>
          </a:lstStyle>
          <a:p>
            <a:fld id="{FD495AF3-2BE3-4F2F-A3F0-65C3F202E4D2}" type="slidenum">
              <a:rPr lang="fr-FR" altLang="fr-FR" smtClean="0">
                <a:solidFill>
                  <a:srgbClr val="80003B"/>
                </a:solidFill>
              </a:rPr>
              <a:pPr/>
              <a:t>‹N°›</a:t>
            </a:fld>
            <a:endParaRPr lang="fr-FR" altLang="fr-FR" dirty="0">
              <a:solidFill>
                <a:srgbClr val="80003B"/>
              </a:solidFill>
            </a:endParaRPr>
          </a:p>
        </p:txBody>
      </p:sp>
      <p:pic>
        <p:nvPicPr>
          <p:cNvPr id="1033" name="Image 14" descr="logo secafi.jpg"/>
          <p:cNvPicPr>
            <a:picLocks noChangeAspect="1"/>
          </p:cNvPicPr>
          <p:nvPr/>
        </p:nvPicPr>
        <p:blipFill>
          <a:blip r:embed="rId27">
            <a:extLst>
              <a:ext uri="{28A0092B-C50C-407E-A947-70E740481C1C}">
                <a14:useLocalDpi xmlns:a14="http://schemas.microsoft.com/office/drawing/2010/main" val="0"/>
              </a:ext>
            </a:extLst>
          </a:blip>
          <a:srcRect/>
          <a:stretch>
            <a:fillRect/>
          </a:stretch>
        </p:blipFill>
        <p:spPr bwMode="auto">
          <a:xfrm>
            <a:off x="39985" y="7166964"/>
            <a:ext cx="1127004" cy="37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 name="Groupe 36"/>
          <p:cNvGrpSpPr/>
          <p:nvPr/>
        </p:nvGrpSpPr>
        <p:grpSpPr>
          <a:xfrm flipH="1">
            <a:off x="9529755" y="6960395"/>
            <a:ext cx="335299" cy="299459"/>
            <a:chOff x="422275" y="838200"/>
            <a:chExt cx="332435" cy="314325"/>
          </a:xfrm>
          <a:solidFill>
            <a:srgbClr val="80003B"/>
          </a:solidFill>
        </p:grpSpPr>
        <p:sp>
          <p:nvSpPr>
            <p:cNvPr id="38"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500" b="1" i="1" dirty="0">
                <a:solidFill>
                  <a:prstClr val="black"/>
                </a:solidFill>
                <a:latin typeface="Arial" pitchFamily="34" charset="0"/>
              </a:endParaRPr>
            </a:p>
          </p:txBody>
        </p:sp>
        <p:cxnSp>
          <p:nvCxnSpPr>
            <p:cNvPr id="39" name="Connecteur droit 38"/>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0" name="Connecteur droit 39"/>
            <p:cNvCxnSpPr/>
            <p:nvPr userDrawn="1"/>
          </p:nvCxnSpPr>
          <p:spPr bwMode="auto">
            <a:xfrm flipV="1">
              <a:off x="621506" y="838200"/>
              <a:ext cx="133204" cy="314325"/>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cxnSp>
        <p:nvCxnSpPr>
          <p:cNvPr id="41" name="Connecteur droit 40"/>
          <p:cNvCxnSpPr/>
          <p:nvPr/>
        </p:nvCxnSpPr>
        <p:spPr bwMode="auto">
          <a:xfrm>
            <a:off x="1" y="7139195"/>
            <a:ext cx="9865056"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8" name="Connecteur droit 47"/>
          <p:cNvCxnSpPr/>
          <p:nvPr/>
        </p:nvCxnSpPr>
        <p:spPr bwMode="auto">
          <a:xfrm>
            <a:off x="10337720" y="7135069"/>
            <a:ext cx="358144"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sp>
        <p:nvSpPr>
          <p:cNvPr id="4" name="Rectangle 3"/>
          <p:cNvSpPr/>
          <p:nvPr/>
        </p:nvSpPr>
        <p:spPr bwMode="auto">
          <a:xfrm>
            <a:off x="367748" y="1073513"/>
            <a:ext cx="9977446" cy="36000"/>
          </a:xfrm>
          <a:prstGeom prst="rect">
            <a:avLst/>
          </a:prstGeom>
          <a:gradFill>
            <a:gsLst>
              <a:gs pos="0">
                <a:schemeClr val="accent6"/>
              </a:gs>
              <a:gs pos="100000">
                <a:schemeClr val="bg1"/>
              </a:gs>
              <a:gs pos="100000">
                <a:schemeClr val="accent1">
                  <a:shade val="94000"/>
                  <a:satMod val="135000"/>
                </a:schemeClr>
              </a:gs>
            </a:gsLst>
            <a:lin ang="10800000" scaled="0"/>
          </a:gradFill>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endParaRPr lang="fr-FR" sz="1400" b="1" i="1" dirty="0">
              <a:solidFill>
                <a:srgbClr val="FFFFFF"/>
              </a:solidFill>
              <a:latin typeface="Arial" pitchFamily="34" charset="0"/>
            </a:endParaRPr>
          </a:p>
        </p:txBody>
      </p:sp>
    </p:spTree>
    <p:extLst>
      <p:ext uri="{BB962C8B-B14F-4D97-AF65-F5344CB8AC3E}">
        <p14:creationId xmlns:p14="http://schemas.microsoft.com/office/powerpoint/2010/main" val="1895239179"/>
      </p:ext>
    </p:extLst>
  </p:cSld>
  <p:clrMap bg1="lt1" tx1="dk1" bg2="lt2" tx2="dk2" accent1="accent1" accent2="accent2" accent3="accent3" accent4="accent4" accent5="accent5" accent6="accent6" hlink="hlink" folHlink="folHlink"/>
  <p:sldLayoutIdLst>
    <p:sldLayoutId id="2147484621" r:id="rId1"/>
    <p:sldLayoutId id="2147484622" r:id="rId2"/>
    <p:sldLayoutId id="2147484623" r:id="rId3"/>
    <p:sldLayoutId id="2147484624" r:id="rId4"/>
    <p:sldLayoutId id="2147484625" r:id="rId5"/>
    <p:sldLayoutId id="2147484626" r:id="rId6"/>
    <p:sldLayoutId id="2147484627" r:id="rId7"/>
    <p:sldLayoutId id="2147484628" r:id="rId8"/>
    <p:sldLayoutId id="2147484629" r:id="rId9"/>
    <p:sldLayoutId id="2147484630" r:id="rId10"/>
    <p:sldLayoutId id="2147484631" r:id="rId11"/>
    <p:sldLayoutId id="2147484632" r:id="rId12"/>
    <p:sldLayoutId id="2147484633" r:id="rId13"/>
    <p:sldLayoutId id="2147484634" r:id="rId14"/>
    <p:sldLayoutId id="2147484635" r:id="rId15"/>
    <p:sldLayoutId id="2147484636" r:id="rId16"/>
    <p:sldLayoutId id="2147484637" r:id="rId17"/>
    <p:sldLayoutId id="2147484638" r:id="rId18"/>
    <p:sldLayoutId id="2147484639" r:id="rId19"/>
    <p:sldLayoutId id="2147484640" r:id="rId20"/>
    <p:sldLayoutId id="2147484641" r:id="rId21"/>
    <p:sldLayoutId id="2147484642" r:id="rId22"/>
    <p:sldLayoutId id="2147484643" r:id="rId23"/>
    <p:sldLayoutId id="2147484644" r:id="rId24"/>
    <p:sldLayoutId id="2147484645" r:id="rId25"/>
  </p:sldLayoutIdLst>
  <p:hf hdr="0" dt="0"/>
  <p:txStyles>
    <p:titleStyle>
      <a:lvl1pPr algn="r" defTabSz="1054452" rtl="0" eaLnBrk="1" fontAlgn="base" hangingPunct="1">
        <a:spcBef>
          <a:spcPct val="0"/>
        </a:spcBef>
        <a:spcAft>
          <a:spcPct val="0"/>
        </a:spcAft>
        <a:defRPr sz="2100" b="1">
          <a:solidFill>
            <a:schemeClr val="tx1"/>
          </a:solidFill>
          <a:latin typeface="Segoe UI" panose="020B0502040204020203" pitchFamily="34" charset="0"/>
          <a:ea typeface="+mj-ea"/>
          <a:cs typeface="Segoe UI" panose="020B0502040204020203" pitchFamily="34" charset="0"/>
        </a:defRPr>
      </a:lvl1pPr>
      <a:lvl2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2pPr>
      <a:lvl3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3pPr>
      <a:lvl4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4pPr>
      <a:lvl5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5pPr>
      <a:lvl6pPr marL="475991" algn="r" defTabSz="1054452" rtl="0" eaLnBrk="1" fontAlgn="base" hangingPunct="1">
        <a:lnSpc>
          <a:spcPct val="90000"/>
        </a:lnSpc>
        <a:spcBef>
          <a:spcPct val="0"/>
        </a:spcBef>
        <a:spcAft>
          <a:spcPct val="0"/>
        </a:spcAft>
        <a:defRPr sz="2100">
          <a:solidFill>
            <a:srgbClr val="000000"/>
          </a:solidFill>
          <a:latin typeface="Univers" pitchFamily="34" charset="0"/>
        </a:defRPr>
      </a:lvl6pPr>
      <a:lvl7pPr marL="951982" algn="r" defTabSz="1054452" rtl="0" eaLnBrk="1" fontAlgn="base" hangingPunct="1">
        <a:lnSpc>
          <a:spcPct val="90000"/>
        </a:lnSpc>
        <a:spcBef>
          <a:spcPct val="0"/>
        </a:spcBef>
        <a:spcAft>
          <a:spcPct val="0"/>
        </a:spcAft>
        <a:defRPr sz="2100">
          <a:solidFill>
            <a:srgbClr val="000000"/>
          </a:solidFill>
          <a:latin typeface="Univers" pitchFamily="34" charset="0"/>
        </a:defRPr>
      </a:lvl7pPr>
      <a:lvl8pPr marL="1427973" algn="r" defTabSz="1054452" rtl="0" eaLnBrk="1" fontAlgn="base" hangingPunct="1">
        <a:lnSpc>
          <a:spcPct val="90000"/>
        </a:lnSpc>
        <a:spcBef>
          <a:spcPct val="0"/>
        </a:spcBef>
        <a:spcAft>
          <a:spcPct val="0"/>
        </a:spcAft>
        <a:defRPr sz="2100">
          <a:solidFill>
            <a:srgbClr val="000000"/>
          </a:solidFill>
          <a:latin typeface="Univers" pitchFamily="34" charset="0"/>
        </a:defRPr>
      </a:lvl8pPr>
      <a:lvl9pPr marL="1903964" algn="r" defTabSz="1054452" rtl="0" eaLnBrk="1" fontAlgn="base" hangingPunct="1">
        <a:lnSpc>
          <a:spcPct val="90000"/>
        </a:lnSpc>
        <a:spcBef>
          <a:spcPct val="0"/>
        </a:spcBef>
        <a:spcAft>
          <a:spcPct val="0"/>
        </a:spcAft>
        <a:defRPr sz="2100">
          <a:solidFill>
            <a:srgbClr val="000000"/>
          </a:solidFill>
          <a:latin typeface="Univers" pitchFamily="34" charset="0"/>
        </a:defRPr>
      </a:lvl9pPr>
    </p:titleStyle>
    <p:bodyStyle>
      <a:lvl1pPr marL="288000" indent="-216000" algn="just" defTabSz="1054452" rtl="0" eaLnBrk="1" fontAlgn="base" hangingPunct="1">
        <a:lnSpc>
          <a:spcPct val="100000"/>
        </a:lnSpc>
        <a:spcBef>
          <a:spcPts val="2000"/>
        </a:spcBef>
        <a:spcAft>
          <a:spcPct val="0"/>
        </a:spcAft>
        <a:buClr>
          <a:srgbClr val="80003B"/>
        </a:buClr>
        <a:buSzPct val="115000"/>
        <a:buFontTx/>
        <a:buBlip>
          <a:blip r:embed="rId28"/>
        </a:buBlip>
        <a:defRPr lang="fr-FR" sz="1600" b="0" dirty="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29"/>
        </a:buBlip>
        <a:defRPr lang="fr-FR" sz="1400" dirty="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30"/>
        </a:buBlip>
        <a:defRPr lang="fr-FR" sz="1200" dirty="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dirty="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dirty="0">
          <a:solidFill>
            <a:srgbClr val="004070"/>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p:bodyStyle>
    <p:otherStyle>
      <a:defPPr>
        <a:defRPr lang="fr-FR"/>
      </a:defPPr>
      <a:lvl1pPr marL="0" algn="l" defTabSz="951982" rtl="0" eaLnBrk="1" latinLnBrk="0" hangingPunct="1">
        <a:defRPr sz="1900" kern="1200">
          <a:solidFill>
            <a:schemeClr val="tx1"/>
          </a:solidFill>
          <a:latin typeface="+mn-lt"/>
          <a:ea typeface="+mn-ea"/>
          <a:cs typeface="+mn-cs"/>
        </a:defRPr>
      </a:lvl1pPr>
      <a:lvl2pPr marL="475991" algn="l" defTabSz="951982" rtl="0" eaLnBrk="1" latinLnBrk="0" hangingPunct="1">
        <a:defRPr sz="1900" kern="1200">
          <a:solidFill>
            <a:schemeClr val="tx1"/>
          </a:solidFill>
          <a:latin typeface="+mn-lt"/>
          <a:ea typeface="+mn-ea"/>
          <a:cs typeface="+mn-cs"/>
        </a:defRPr>
      </a:lvl2pPr>
      <a:lvl3pPr marL="951982" algn="l" defTabSz="951982" rtl="0" eaLnBrk="1" latinLnBrk="0" hangingPunct="1">
        <a:defRPr sz="1900" kern="1200">
          <a:solidFill>
            <a:schemeClr val="tx1"/>
          </a:solidFill>
          <a:latin typeface="+mn-lt"/>
          <a:ea typeface="+mn-ea"/>
          <a:cs typeface="+mn-cs"/>
        </a:defRPr>
      </a:lvl3pPr>
      <a:lvl4pPr marL="1427973" algn="l" defTabSz="951982" rtl="0" eaLnBrk="1" latinLnBrk="0" hangingPunct="1">
        <a:defRPr sz="1900" kern="1200">
          <a:solidFill>
            <a:schemeClr val="tx1"/>
          </a:solidFill>
          <a:latin typeface="+mn-lt"/>
          <a:ea typeface="+mn-ea"/>
          <a:cs typeface="+mn-cs"/>
        </a:defRPr>
      </a:lvl4pPr>
      <a:lvl5pPr marL="1903964" algn="l" defTabSz="951982" rtl="0" eaLnBrk="1" latinLnBrk="0" hangingPunct="1">
        <a:defRPr sz="1900" kern="1200">
          <a:solidFill>
            <a:schemeClr val="tx1"/>
          </a:solidFill>
          <a:latin typeface="+mn-lt"/>
          <a:ea typeface="+mn-ea"/>
          <a:cs typeface="+mn-cs"/>
        </a:defRPr>
      </a:lvl5pPr>
      <a:lvl6pPr marL="2379955" algn="l" defTabSz="951982" rtl="0" eaLnBrk="1" latinLnBrk="0" hangingPunct="1">
        <a:defRPr sz="1900" kern="1200">
          <a:solidFill>
            <a:schemeClr val="tx1"/>
          </a:solidFill>
          <a:latin typeface="+mn-lt"/>
          <a:ea typeface="+mn-ea"/>
          <a:cs typeface="+mn-cs"/>
        </a:defRPr>
      </a:lvl6pPr>
      <a:lvl7pPr marL="2855946" algn="l" defTabSz="951982" rtl="0" eaLnBrk="1" latinLnBrk="0" hangingPunct="1">
        <a:defRPr sz="1900" kern="1200">
          <a:solidFill>
            <a:schemeClr val="tx1"/>
          </a:solidFill>
          <a:latin typeface="+mn-lt"/>
          <a:ea typeface="+mn-ea"/>
          <a:cs typeface="+mn-cs"/>
        </a:defRPr>
      </a:lvl7pPr>
      <a:lvl8pPr marL="3331936" algn="l" defTabSz="951982" rtl="0" eaLnBrk="1" latinLnBrk="0" hangingPunct="1">
        <a:defRPr sz="1900" kern="1200">
          <a:solidFill>
            <a:schemeClr val="tx1"/>
          </a:solidFill>
          <a:latin typeface="+mn-lt"/>
          <a:ea typeface="+mn-ea"/>
          <a:cs typeface="+mn-cs"/>
        </a:defRPr>
      </a:lvl8pPr>
      <a:lvl9pPr marL="3807927" algn="l" defTabSz="951982" rtl="0" eaLnBrk="1" latinLnBrk="0" hangingPunct="1">
        <a:defRPr sz="19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22"/>
          <p:cNvSpPr>
            <a:spLocks noGrp="1" noChangeArrowheads="1"/>
          </p:cNvSpPr>
          <p:nvPr>
            <p:ph type="body" idx="1"/>
          </p:nvPr>
        </p:nvSpPr>
        <p:spPr bwMode="auto">
          <a:xfrm>
            <a:off x="437002" y="1333556"/>
            <a:ext cx="9900718" cy="5608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p>
            <a:pPr lvl="0"/>
            <a:r>
              <a:rPr lang="fr-FR" altLang="fr-FR" dirty="0"/>
              <a:t>Cliquez pour modifier les styles du texte du masque</a:t>
            </a:r>
          </a:p>
          <a:p>
            <a:pPr lvl="1"/>
            <a:r>
              <a:rPr lang="fr-FR" altLang="fr-FR" dirty="0"/>
              <a:t>Deuxième niveau</a:t>
            </a:r>
          </a:p>
          <a:p>
            <a:pPr lvl="2"/>
            <a:r>
              <a:rPr lang="fr-FR" altLang="fr-FR" dirty="0"/>
              <a:t>Troisième niveau</a:t>
            </a:r>
          </a:p>
          <a:p>
            <a:pPr lvl="3"/>
            <a:r>
              <a:rPr lang="fr-FR" altLang="fr-FR" dirty="0"/>
              <a:t>Quatrième niveau</a:t>
            </a:r>
          </a:p>
        </p:txBody>
      </p:sp>
      <p:sp>
        <p:nvSpPr>
          <p:cNvPr id="1027" name="Titre_Secafi"/>
          <p:cNvSpPr>
            <a:spLocks noGrp="1" noChangeArrowheads="1"/>
          </p:cNvSpPr>
          <p:nvPr>
            <p:ph type="title"/>
          </p:nvPr>
        </p:nvSpPr>
        <p:spPr bwMode="auto">
          <a:xfrm>
            <a:off x="437002" y="98351"/>
            <a:ext cx="9898254" cy="97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35999" rIns="0" bIns="71998" numCol="1" anchor="b" anchorCtr="0" compatLnSpc="1">
            <a:prstTxWarp prst="textNoShape">
              <a:avLst/>
            </a:prstTxWarp>
          </a:bodyPr>
          <a:lstStyle/>
          <a:p>
            <a:pPr lvl="0"/>
            <a:endParaRPr lang="fr-FR" altLang="fr-FR" dirty="0"/>
          </a:p>
        </p:txBody>
      </p:sp>
      <p:sp>
        <p:nvSpPr>
          <p:cNvPr id="111641" name="Rectangle 25"/>
          <p:cNvSpPr>
            <a:spLocks noGrp="1" noChangeArrowheads="1"/>
          </p:cNvSpPr>
          <p:nvPr>
            <p:ph type="sldNum" sz="quarter" idx="4"/>
          </p:nvPr>
        </p:nvSpPr>
        <p:spPr bwMode="auto">
          <a:xfrm>
            <a:off x="9865056" y="7023955"/>
            <a:ext cx="470199" cy="179132"/>
          </a:xfrm>
          <a:prstGeom prst="rect">
            <a:avLst/>
          </a:prstGeom>
          <a:noFill/>
          <a:ln>
            <a:noFill/>
          </a:ln>
          <a:effectLst/>
        </p:spPr>
        <p:txBody>
          <a:bodyPr vert="horz" wrap="square" lIns="0" tIns="0" rIns="0" bIns="0" numCol="1" anchor="b" anchorCtr="0" compatLnSpc="1">
            <a:prstTxWarp prst="textNoShape">
              <a:avLst/>
            </a:prstTxWarp>
          </a:bodyPr>
          <a:lstStyle>
            <a:lvl1pPr algn="ctr">
              <a:defRPr sz="1400" b="1">
                <a:solidFill>
                  <a:schemeClr val="accent4"/>
                </a:solidFill>
                <a:latin typeface="Gill Sans MT" pitchFamily="34" charset="0"/>
                <a:cs typeface="Segoe UI" pitchFamily="34" charset="0"/>
              </a:defRPr>
            </a:lvl1pPr>
          </a:lstStyle>
          <a:p>
            <a:fld id="{FD495AF3-2BE3-4F2F-A3F0-65C3F202E4D2}" type="slidenum">
              <a:rPr lang="fr-FR" altLang="fr-FR" smtClean="0"/>
              <a:pPr/>
              <a:t>‹N°›</a:t>
            </a:fld>
            <a:endParaRPr lang="fr-FR" altLang="fr-FR" dirty="0"/>
          </a:p>
        </p:txBody>
      </p:sp>
      <p:pic>
        <p:nvPicPr>
          <p:cNvPr id="1033" name="Image 14" descr="logo secafi.jpg"/>
          <p:cNvPicPr>
            <a:picLocks noChangeAspect="1"/>
          </p:cNvPicPr>
          <p:nvPr/>
        </p:nvPicPr>
        <p:blipFill>
          <a:blip r:embed="rId28">
            <a:extLst>
              <a:ext uri="{28A0092B-C50C-407E-A947-70E740481C1C}">
                <a14:useLocalDpi xmlns:a14="http://schemas.microsoft.com/office/drawing/2010/main" val="0"/>
              </a:ext>
            </a:extLst>
          </a:blip>
          <a:srcRect/>
          <a:stretch>
            <a:fillRect/>
          </a:stretch>
        </p:blipFill>
        <p:spPr bwMode="auto">
          <a:xfrm>
            <a:off x="39985" y="7166964"/>
            <a:ext cx="1127004" cy="37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 name="Groupe 36"/>
          <p:cNvGrpSpPr/>
          <p:nvPr/>
        </p:nvGrpSpPr>
        <p:grpSpPr>
          <a:xfrm flipH="1">
            <a:off x="9529755" y="6960395"/>
            <a:ext cx="335299" cy="299459"/>
            <a:chOff x="422275" y="838200"/>
            <a:chExt cx="332435" cy="314325"/>
          </a:xfrm>
          <a:solidFill>
            <a:srgbClr val="80003B"/>
          </a:solidFill>
        </p:grpSpPr>
        <p:sp>
          <p:nvSpPr>
            <p:cNvPr id="38" name="Triangle isocèle 23"/>
            <p:cNvSpPr/>
            <p:nvPr userDrawn="1"/>
          </p:nvSpPr>
          <p:spPr bwMode="auto">
            <a:xfrm>
              <a:off x="422275" y="840583"/>
              <a:ext cx="330127" cy="181768"/>
            </a:xfrm>
            <a:custGeom>
              <a:avLst/>
              <a:gdLst>
                <a:gd name="connsiteX0" fmla="*/ 0 w 265833"/>
                <a:gd name="connsiteY0" fmla="*/ 184150 h 184150"/>
                <a:gd name="connsiteX1" fmla="*/ 265833 w 265833"/>
                <a:gd name="connsiteY1" fmla="*/ 0 h 184150"/>
                <a:gd name="connsiteX2" fmla="*/ 265833 w 265833"/>
                <a:gd name="connsiteY2" fmla="*/ 184150 h 184150"/>
                <a:gd name="connsiteX3" fmla="*/ 0 w 265833"/>
                <a:gd name="connsiteY3" fmla="*/ 184150 h 184150"/>
                <a:gd name="connsiteX0" fmla="*/ 0 w 330127"/>
                <a:gd name="connsiteY0" fmla="*/ 181768 h 181768"/>
                <a:gd name="connsiteX1" fmla="*/ 330127 w 330127"/>
                <a:gd name="connsiteY1" fmla="*/ 0 h 181768"/>
                <a:gd name="connsiteX2" fmla="*/ 265833 w 330127"/>
                <a:gd name="connsiteY2" fmla="*/ 181768 h 181768"/>
                <a:gd name="connsiteX3" fmla="*/ 0 w 330127"/>
                <a:gd name="connsiteY3" fmla="*/ 181768 h 181768"/>
                <a:gd name="connsiteX0" fmla="*/ 0 w 330127"/>
                <a:gd name="connsiteY0" fmla="*/ 181768 h 181768"/>
                <a:gd name="connsiteX1" fmla="*/ 330127 w 330127"/>
                <a:gd name="connsiteY1" fmla="*/ 0 h 181768"/>
                <a:gd name="connsiteX2" fmla="*/ 253926 w 330127"/>
                <a:gd name="connsiteY2" fmla="*/ 181768 h 181768"/>
                <a:gd name="connsiteX3" fmla="*/ 0 w 330127"/>
                <a:gd name="connsiteY3" fmla="*/ 181768 h 181768"/>
              </a:gdLst>
              <a:ahLst/>
              <a:cxnLst>
                <a:cxn ang="0">
                  <a:pos x="connsiteX0" y="connsiteY0"/>
                </a:cxn>
                <a:cxn ang="0">
                  <a:pos x="connsiteX1" y="connsiteY1"/>
                </a:cxn>
                <a:cxn ang="0">
                  <a:pos x="connsiteX2" y="connsiteY2"/>
                </a:cxn>
                <a:cxn ang="0">
                  <a:pos x="connsiteX3" y="connsiteY3"/>
                </a:cxn>
              </a:cxnLst>
              <a:rect l="l" t="t" r="r" b="b"/>
              <a:pathLst>
                <a:path w="330127" h="181768">
                  <a:moveTo>
                    <a:pt x="0" y="181768"/>
                  </a:moveTo>
                  <a:lnTo>
                    <a:pt x="330127" y="0"/>
                  </a:lnTo>
                  <a:lnTo>
                    <a:pt x="253926" y="181768"/>
                  </a:lnTo>
                  <a:lnTo>
                    <a:pt x="0" y="181768"/>
                  </a:lnTo>
                  <a:close/>
                </a:path>
              </a:pathLst>
            </a:custGeom>
            <a:grp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lIns="84055" tIns="42028" rIns="84055" bIns="42028" rtlCol="0" anchor="ctr"/>
            <a:lstStyle/>
            <a:p>
              <a:pPr algn="ctr" defTabSz="869345" eaLnBrk="0" hangingPunct="0">
                <a:lnSpc>
                  <a:spcPct val="90000"/>
                </a:lnSpc>
              </a:pPr>
              <a:endParaRPr lang="fr-FR" sz="1500" b="1" i="1" dirty="0">
                <a:solidFill>
                  <a:schemeClr val="tx1"/>
                </a:solidFill>
                <a:latin typeface="Arial" pitchFamily="34" charset="0"/>
              </a:endParaRPr>
            </a:p>
          </p:txBody>
        </p:sp>
        <p:cxnSp>
          <p:nvCxnSpPr>
            <p:cNvPr id="39" name="Connecteur droit 38"/>
            <p:cNvCxnSpPr/>
            <p:nvPr userDrawn="1"/>
          </p:nvCxnSpPr>
          <p:spPr bwMode="auto">
            <a:xfrm flipV="1">
              <a:off x="422275" y="838200"/>
              <a:ext cx="332435" cy="184150"/>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0" name="Connecteur droit 39"/>
            <p:cNvCxnSpPr/>
            <p:nvPr userDrawn="1"/>
          </p:nvCxnSpPr>
          <p:spPr bwMode="auto">
            <a:xfrm flipV="1">
              <a:off x="621506" y="838200"/>
              <a:ext cx="133204" cy="314325"/>
            </a:xfrm>
            <a:prstGeom prst="line">
              <a:avLst/>
            </a:prstGeom>
            <a:grpFill/>
            <a:ln w="28575" cap="rnd" cmpd="sng" algn="ctr">
              <a:solidFill>
                <a:srgbClr val="00407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cxnSp>
        <p:nvCxnSpPr>
          <p:cNvPr id="41" name="Connecteur droit 40"/>
          <p:cNvCxnSpPr/>
          <p:nvPr/>
        </p:nvCxnSpPr>
        <p:spPr bwMode="auto">
          <a:xfrm>
            <a:off x="1" y="7139195"/>
            <a:ext cx="9865056"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8" name="Connecteur droit 47"/>
          <p:cNvCxnSpPr/>
          <p:nvPr/>
        </p:nvCxnSpPr>
        <p:spPr bwMode="auto">
          <a:xfrm>
            <a:off x="10337720" y="7135069"/>
            <a:ext cx="358144" cy="0"/>
          </a:xfrm>
          <a:prstGeom prst="line">
            <a:avLst/>
          </a:prstGeom>
          <a:noFill/>
          <a:ln w="28575" cap="rnd" cmpd="sng" algn="ctr">
            <a:solidFill>
              <a:srgbClr val="00407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 name="Espace réservé du pied de page 1"/>
          <p:cNvSpPr>
            <a:spLocks noGrp="1"/>
          </p:cNvSpPr>
          <p:nvPr>
            <p:ph type="ftr" sz="quarter" idx="3"/>
          </p:nvPr>
        </p:nvSpPr>
        <p:spPr>
          <a:xfrm>
            <a:off x="0" y="7139195"/>
            <a:ext cx="10693400" cy="422068"/>
          </a:xfrm>
          <a:prstGeom prst="rect">
            <a:avLst/>
          </a:prstGeom>
        </p:spPr>
        <p:txBody>
          <a:bodyPr vert="horz" lIns="95198" tIns="47599" rIns="95198" bIns="47599" rtlCol="0" anchor="ctr"/>
          <a:lstStyle>
            <a:lvl1pPr algn="ctr">
              <a:defRPr sz="900">
                <a:solidFill>
                  <a:schemeClr val="tx1"/>
                </a:solidFill>
                <a:latin typeface="+mj-lt"/>
              </a:defRPr>
            </a:lvl1pPr>
          </a:lstStyle>
          <a:p>
            <a:r>
              <a:rPr lang="fr-FR">
                <a:cs typeface="Segoe UI Light" pitchFamily="34" charset="0"/>
              </a:rPr>
              <a:t>Journée d'étude Santé Protection Sociale - CGT Grand Est - 20 novembre 2020</a:t>
            </a:r>
            <a:endParaRPr lang="fr-FR" dirty="0">
              <a:cs typeface="Segoe UI Light" pitchFamily="34" charset="0"/>
            </a:endParaRPr>
          </a:p>
        </p:txBody>
      </p:sp>
      <p:sp>
        <p:nvSpPr>
          <p:cNvPr id="4" name="Rectangle 3"/>
          <p:cNvSpPr/>
          <p:nvPr/>
        </p:nvSpPr>
        <p:spPr bwMode="auto">
          <a:xfrm>
            <a:off x="367748" y="1073513"/>
            <a:ext cx="9977446" cy="36000"/>
          </a:xfrm>
          <a:prstGeom prst="rect">
            <a:avLst/>
          </a:prstGeom>
          <a:gradFill>
            <a:gsLst>
              <a:gs pos="0">
                <a:schemeClr val="accent6"/>
              </a:gs>
              <a:gs pos="100000">
                <a:schemeClr val="bg1"/>
              </a:gs>
              <a:gs pos="100000">
                <a:schemeClr val="accent1">
                  <a:shade val="94000"/>
                  <a:satMod val="135000"/>
                </a:schemeClr>
              </a:gs>
            </a:gsLst>
            <a:lin ang="10800000" scaled="0"/>
          </a:gradFill>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endParaRPr lang="fr-FR" sz="1400" b="1" i="1" dirty="0">
              <a:solidFill>
                <a:schemeClr val="bg1"/>
              </a:solidFill>
              <a:latin typeface="Arial" pitchFamily="34" charset="0"/>
            </a:endParaRPr>
          </a:p>
        </p:txBody>
      </p:sp>
    </p:spTree>
    <p:extLst>
      <p:ext uri="{BB962C8B-B14F-4D97-AF65-F5344CB8AC3E}">
        <p14:creationId xmlns:p14="http://schemas.microsoft.com/office/powerpoint/2010/main" val="3591046651"/>
      </p:ext>
    </p:extLst>
  </p:cSld>
  <p:clrMap bg1="lt1" tx1="dk1" bg2="lt2" tx2="dk2" accent1="accent1" accent2="accent2" accent3="accent3" accent4="accent4" accent5="accent5" accent6="accent6" hlink="hlink" folHlink="folHlink"/>
  <p:sldLayoutIdLst>
    <p:sldLayoutId id="2147484647" r:id="rId1"/>
    <p:sldLayoutId id="2147484648" r:id="rId2"/>
    <p:sldLayoutId id="2147484649" r:id="rId3"/>
    <p:sldLayoutId id="2147484650" r:id="rId4"/>
    <p:sldLayoutId id="2147484651" r:id="rId5"/>
    <p:sldLayoutId id="2147484652" r:id="rId6"/>
    <p:sldLayoutId id="2147484653" r:id="rId7"/>
    <p:sldLayoutId id="2147484654" r:id="rId8"/>
    <p:sldLayoutId id="2147484655" r:id="rId9"/>
    <p:sldLayoutId id="2147484656" r:id="rId10"/>
    <p:sldLayoutId id="2147484657" r:id="rId11"/>
    <p:sldLayoutId id="2147484658" r:id="rId12"/>
    <p:sldLayoutId id="2147484659" r:id="rId13"/>
    <p:sldLayoutId id="2147484660" r:id="rId14"/>
    <p:sldLayoutId id="2147484661" r:id="rId15"/>
    <p:sldLayoutId id="2147484662" r:id="rId16"/>
    <p:sldLayoutId id="2147484663" r:id="rId17"/>
    <p:sldLayoutId id="2147484664" r:id="rId18"/>
    <p:sldLayoutId id="2147484665" r:id="rId19"/>
    <p:sldLayoutId id="2147484666" r:id="rId20"/>
    <p:sldLayoutId id="2147484667" r:id="rId21"/>
    <p:sldLayoutId id="2147484668" r:id="rId22"/>
    <p:sldLayoutId id="2147484669" r:id="rId23"/>
    <p:sldLayoutId id="2147484670" r:id="rId24"/>
    <p:sldLayoutId id="2147484671" r:id="rId25"/>
    <p:sldLayoutId id="2147484672" r:id="rId26"/>
  </p:sldLayoutIdLst>
  <p:hf hdr="0" dt="0"/>
  <p:txStyles>
    <p:titleStyle>
      <a:lvl1pPr algn="r" defTabSz="1054452" rtl="0" eaLnBrk="1" fontAlgn="base" hangingPunct="1">
        <a:spcBef>
          <a:spcPct val="0"/>
        </a:spcBef>
        <a:spcAft>
          <a:spcPct val="0"/>
        </a:spcAft>
        <a:defRPr sz="2100" b="1">
          <a:solidFill>
            <a:schemeClr val="tx1"/>
          </a:solidFill>
          <a:latin typeface="Segoe UI" panose="020B0502040204020203" pitchFamily="34" charset="0"/>
          <a:ea typeface="+mj-ea"/>
          <a:cs typeface="Segoe UI" panose="020B0502040204020203" pitchFamily="34" charset="0"/>
        </a:defRPr>
      </a:lvl1pPr>
      <a:lvl2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2pPr>
      <a:lvl3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3pPr>
      <a:lvl4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4pPr>
      <a:lvl5pPr algn="r" defTabSz="1054452" rtl="0" eaLnBrk="1" fontAlgn="base" hangingPunct="1">
        <a:spcBef>
          <a:spcPct val="0"/>
        </a:spcBef>
        <a:spcAft>
          <a:spcPct val="0"/>
        </a:spcAft>
        <a:defRPr sz="2100" b="1">
          <a:solidFill>
            <a:srgbClr val="004070"/>
          </a:solidFill>
          <a:latin typeface="Segoe UI" pitchFamily="34" charset="0"/>
          <a:cs typeface="Segoe UI" pitchFamily="34" charset="0"/>
        </a:defRPr>
      </a:lvl5pPr>
      <a:lvl6pPr marL="475991" algn="r" defTabSz="1054452" rtl="0" eaLnBrk="1" fontAlgn="base" hangingPunct="1">
        <a:lnSpc>
          <a:spcPct val="90000"/>
        </a:lnSpc>
        <a:spcBef>
          <a:spcPct val="0"/>
        </a:spcBef>
        <a:spcAft>
          <a:spcPct val="0"/>
        </a:spcAft>
        <a:defRPr sz="2100">
          <a:solidFill>
            <a:srgbClr val="000000"/>
          </a:solidFill>
          <a:latin typeface="Univers" pitchFamily="34" charset="0"/>
        </a:defRPr>
      </a:lvl6pPr>
      <a:lvl7pPr marL="951982" algn="r" defTabSz="1054452" rtl="0" eaLnBrk="1" fontAlgn="base" hangingPunct="1">
        <a:lnSpc>
          <a:spcPct val="90000"/>
        </a:lnSpc>
        <a:spcBef>
          <a:spcPct val="0"/>
        </a:spcBef>
        <a:spcAft>
          <a:spcPct val="0"/>
        </a:spcAft>
        <a:defRPr sz="2100">
          <a:solidFill>
            <a:srgbClr val="000000"/>
          </a:solidFill>
          <a:latin typeface="Univers" pitchFamily="34" charset="0"/>
        </a:defRPr>
      </a:lvl7pPr>
      <a:lvl8pPr marL="1427973" algn="r" defTabSz="1054452" rtl="0" eaLnBrk="1" fontAlgn="base" hangingPunct="1">
        <a:lnSpc>
          <a:spcPct val="90000"/>
        </a:lnSpc>
        <a:spcBef>
          <a:spcPct val="0"/>
        </a:spcBef>
        <a:spcAft>
          <a:spcPct val="0"/>
        </a:spcAft>
        <a:defRPr sz="2100">
          <a:solidFill>
            <a:srgbClr val="000000"/>
          </a:solidFill>
          <a:latin typeface="Univers" pitchFamily="34" charset="0"/>
        </a:defRPr>
      </a:lvl8pPr>
      <a:lvl9pPr marL="1903964" algn="r" defTabSz="1054452" rtl="0" eaLnBrk="1" fontAlgn="base" hangingPunct="1">
        <a:lnSpc>
          <a:spcPct val="90000"/>
        </a:lnSpc>
        <a:spcBef>
          <a:spcPct val="0"/>
        </a:spcBef>
        <a:spcAft>
          <a:spcPct val="0"/>
        </a:spcAft>
        <a:defRPr sz="2100">
          <a:solidFill>
            <a:srgbClr val="000000"/>
          </a:solidFill>
          <a:latin typeface="Univers" pitchFamily="34" charset="0"/>
        </a:defRPr>
      </a:lvl9pPr>
    </p:titleStyle>
    <p:bodyStyle>
      <a:lvl1pPr marL="288000" indent="-216000" algn="just" defTabSz="1054452" rtl="0" eaLnBrk="1" fontAlgn="base" hangingPunct="1">
        <a:lnSpc>
          <a:spcPct val="100000"/>
        </a:lnSpc>
        <a:spcBef>
          <a:spcPts val="2000"/>
        </a:spcBef>
        <a:spcAft>
          <a:spcPct val="0"/>
        </a:spcAft>
        <a:buClr>
          <a:srgbClr val="80003B"/>
        </a:buClr>
        <a:buSzPct val="115000"/>
        <a:buFontTx/>
        <a:buBlip>
          <a:blip r:embed="rId29"/>
        </a:buBlip>
        <a:defRPr lang="fr-FR" sz="1600" b="0" dirty="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30"/>
        </a:buBlip>
        <a:defRPr lang="fr-FR" sz="1400" dirty="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31"/>
        </a:buBlip>
        <a:defRPr lang="fr-FR" sz="1200" dirty="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dirty="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dirty="0">
          <a:solidFill>
            <a:srgbClr val="004070"/>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p:bodyStyle>
    <p:otherStyle>
      <a:defPPr>
        <a:defRPr lang="fr-FR"/>
      </a:defPPr>
      <a:lvl1pPr marL="0" algn="l" defTabSz="951982" rtl="0" eaLnBrk="1" latinLnBrk="0" hangingPunct="1">
        <a:defRPr sz="1900" kern="1200">
          <a:solidFill>
            <a:schemeClr val="tx1"/>
          </a:solidFill>
          <a:latin typeface="+mn-lt"/>
          <a:ea typeface="+mn-ea"/>
          <a:cs typeface="+mn-cs"/>
        </a:defRPr>
      </a:lvl1pPr>
      <a:lvl2pPr marL="475991" algn="l" defTabSz="951982" rtl="0" eaLnBrk="1" latinLnBrk="0" hangingPunct="1">
        <a:defRPr sz="1900" kern="1200">
          <a:solidFill>
            <a:schemeClr val="tx1"/>
          </a:solidFill>
          <a:latin typeface="+mn-lt"/>
          <a:ea typeface="+mn-ea"/>
          <a:cs typeface="+mn-cs"/>
        </a:defRPr>
      </a:lvl2pPr>
      <a:lvl3pPr marL="951982" algn="l" defTabSz="951982" rtl="0" eaLnBrk="1" latinLnBrk="0" hangingPunct="1">
        <a:defRPr sz="1900" kern="1200">
          <a:solidFill>
            <a:schemeClr val="tx1"/>
          </a:solidFill>
          <a:latin typeface="+mn-lt"/>
          <a:ea typeface="+mn-ea"/>
          <a:cs typeface="+mn-cs"/>
        </a:defRPr>
      </a:lvl3pPr>
      <a:lvl4pPr marL="1427973" algn="l" defTabSz="951982" rtl="0" eaLnBrk="1" latinLnBrk="0" hangingPunct="1">
        <a:defRPr sz="1900" kern="1200">
          <a:solidFill>
            <a:schemeClr val="tx1"/>
          </a:solidFill>
          <a:latin typeface="+mn-lt"/>
          <a:ea typeface="+mn-ea"/>
          <a:cs typeface="+mn-cs"/>
        </a:defRPr>
      </a:lvl4pPr>
      <a:lvl5pPr marL="1903964" algn="l" defTabSz="951982" rtl="0" eaLnBrk="1" latinLnBrk="0" hangingPunct="1">
        <a:defRPr sz="1900" kern="1200">
          <a:solidFill>
            <a:schemeClr val="tx1"/>
          </a:solidFill>
          <a:latin typeface="+mn-lt"/>
          <a:ea typeface="+mn-ea"/>
          <a:cs typeface="+mn-cs"/>
        </a:defRPr>
      </a:lvl5pPr>
      <a:lvl6pPr marL="2379955" algn="l" defTabSz="951982" rtl="0" eaLnBrk="1" latinLnBrk="0" hangingPunct="1">
        <a:defRPr sz="1900" kern="1200">
          <a:solidFill>
            <a:schemeClr val="tx1"/>
          </a:solidFill>
          <a:latin typeface="+mn-lt"/>
          <a:ea typeface="+mn-ea"/>
          <a:cs typeface="+mn-cs"/>
        </a:defRPr>
      </a:lvl6pPr>
      <a:lvl7pPr marL="2855946" algn="l" defTabSz="951982" rtl="0" eaLnBrk="1" latinLnBrk="0" hangingPunct="1">
        <a:defRPr sz="1900" kern="1200">
          <a:solidFill>
            <a:schemeClr val="tx1"/>
          </a:solidFill>
          <a:latin typeface="+mn-lt"/>
          <a:ea typeface="+mn-ea"/>
          <a:cs typeface="+mn-cs"/>
        </a:defRPr>
      </a:lvl7pPr>
      <a:lvl8pPr marL="3331936" algn="l" defTabSz="951982" rtl="0" eaLnBrk="1" latinLnBrk="0" hangingPunct="1">
        <a:defRPr sz="1900" kern="1200">
          <a:solidFill>
            <a:schemeClr val="tx1"/>
          </a:solidFill>
          <a:latin typeface="+mn-lt"/>
          <a:ea typeface="+mn-ea"/>
          <a:cs typeface="+mn-cs"/>
        </a:defRPr>
      </a:lvl8pPr>
      <a:lvl9pPr marL="3807927" algn="l" defTabSz="951982"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cid:image001.png@01D6BDCA.56DDD3B0" TargetMode="Externa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8.png"/><Relationship Id="rId5" Type="http://schemas.openxmlformats.org/officeDocument/2006/relationships/hyperlink" Target="http://www.secafi.com/" TargetMode="Externa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slideLayout" Target="../slideLayouts/slideLayout2.xml"/><Relationship Id="rId4" Type="http://schemas.openxmlformats.org/officeDocument/2006/relationships/tags" Target="../tags/tag6.xml"/></Relationships>
</file>

<file path=ppt/slides/_rels/slide3.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notesSlide" Target="../notesSlides/notesSlide2.xml"/><Relationship Id="rId5" Type="http://schemas.openxmlformats.org/officeDocument/2006/relationships/slideLayout" Target="../slideLayouts/slideLayout5.xml"/><Relationship Id="rId4" Type="http://schemas.openxmlformats.org/officeDocument/2006/relationships/tags" Target="../tags/tag10.xml"/></Relationships>
</file>

<file path=ppt/slides/_rels/slide4.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tags" Target="../tags/tag26.xml"/><Relationship Id="rId18" Type="http://schemas.openxmlformats.org/officeDocument/2006/relationships/tags" Target="../tags/tag31.xml"/><Relationship Id="rId26" Type="http://schemas.openxmlformats.org/officeDocument/2006/relationships/tags" Target="../tags/tag39.xml"/><Relationship Id="rId3" Type="http://schemas.openxmlformats.org/officeDocument/2006/relationships/tags" Target="../tags/tag16.xml"/><Relationship Id="rId21" Type="http://schemas.openxmlformats.org/officeDocument/2006/relationships/tags" Target="../tags/tag34.xml"/><Relationship Id="rId7" Type="http://schemas.openxmlformats.org/officeDocument/2006/relationships/tags" Target="../tags/tag20.xml"/><Relationship Id="rId12" Type="http://schemas.openxmlformats.org/officeDocument/2006/relationships/tags" Target="../tags/tag25.xml"/><Relationship Id="rId17" Type="http://schemas.openxmlformats.org/officeDocument/2006/relationships/tags" Target="../tags/tag30.xml"/><Relationship Id="rId25" Type="http://schemas.openxmlformats.org/officeDocument/2006/relationships/tags" Target="../tags/tag38.xml"/><Relationship Id="rId2" Type="http://schemas.openxmlformats.org/officeDocument/2006/relationships/tags" Target="../tags/tag15.xml"/><Relationship Id="rId16" Type="http://schemas.openxmlformats.org/officeDocument/2006/relationships/tags" Target="../tags/tag29.xml"/><Relationship Id="rId20" Type="http://schemas.openxmlformats.org/officeDocument/2006/relationships/tags" Target="../tags/tag33.xml"/><Relationship Id="rId29" Type="http://schemas.openxmlformats.org/officeDocument/2006/relationships/slideLayout" Target="../slideLayouts/slideLayout11.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tags" Target="../tags/tag24.xml"/><Relationship Id="rId24" Type="http://schemas.openxmlformats.org/officeDocument/2006/relationships/tags" Target="../tags/tag37.xml"/><Relationship Id="rId32" Type="http://schemas.openxmlformats.org/officeDocument/2006/relationships/image" Target="../media/image4.gif"/><Relationship Id="rId5" Type="http://schemas.openxmlformats.org/officeDocument/2006/relationships/tags" Target="../tags/tag18.xml"/><Relationship Id="rId15" Type="http://schemas.openxmlformats.org/officeDocument/2006/relationships/tags" Target="../tags/tag28.xml"/><Relationship Id="rId23" Type="http://schemas.openxmlformats.org/officeDocument/2006/relationships/tags" Target="../tags/tag36.xml"/><Relationship Id="rId28" Type="http://schemas.openxmlformats.org/officeDocument/2006/relationships/tags" Target="../tags/tag41.xml"/><Relationship Id="rId10" Type="http://schemas.openxmlformats.org/officeDocument/2006/relationships/tags" Target="../tags/tag23.xml"/><Relationship Id="rId19" Type="http://schemas.openxmlformats.org/officeDocument/2006/relationships/tags" Target="../tags/tag32.xml"/><Relationship Id="rId31" Type="http://schemas.openxmlformats.org/officeDocument/2006/relationships/image" Target="../media/image3.GIF"/><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tags" Target="../tags/tag27.xml"/><Relationship Id="rId22" Type="http://schemas.openxmlformats.org/officeDocument/2006/relationships/tags" Target="../tags/tag35.xml"/><Relationship Id="rId27" Type="http://schemas.openxmlformats.org/officeDocument/2006/relationships/tags" Target="../tags/tag40.xml"/><Relationship Id="rId30" Type="http://schemas.openxmlformats.org/officeDocument/2006/relationships/image" Target="../media/image2.GIF"/></Relationships>
</file>

<file path=ppt/slides/_rels/slide6.xml.rels><?xml version="1.0" encoding="UTF-8" standalone="yes"?>
<Relationships xmlns="http://schemas.openxmlformats.org/package/2006/relationships"><Relationship Id="rId8" Type="http://schemas.openxmlformats.org/officeDocument/2006/relationships/tags" Target="../tags/tag49.xml"/><Relationship Id="rId13" Type="http://schemas.openxmlformats.org/officeDocument/2006/relationships/image" Target="../media/image3.GIF"/><Relationship Id="rId3" Type="http://schemas.openxmlformats.org/officeDocument/2006/relationships/tags" Target="../tags/tag44.xml"/><Relationship Id="rId7" Type="http://schemas.openxmlformats.org/officeDocument/2006/relationships/tags" Target="../tags/tag48.xml"/><Relationship Id="rId12" Type="http://schemas.openxmlformats.org/officeDocument/2006/relationships/image" Target="../media/image2.GIF"/><Relationship Id="rId2" Type="http://schemas.openxmlformats.org/officeDocument/2006/relationships/tags" Target="../tags/tag43.xml"/><Relationship Id="rId16" Type="http://schemas.openxmlformats.org/officeDocument/2006/relationships/chart" Target="../charts/chart2.xml"/><Relationship Id="rId1" Type="http://schemas.openxmlformats.org/officeDocument/2006/relationships/tags" Target="../tags/tag42.xml"/><Relationship Id="rId6" Type="http://schemas.openxmlformats.org/officeDocument/2006/relationships/tags" Target="../tags/tag47.xml"/><Relationship Id="rId11" Type="http://schemas.openxmlformats.org/officeDocument/2006/relationships/notesSlide" Target="../notesSlides/notesSlide3.xml"/><Relationship Id="rId5" Type="http://schemas.openxmlformats.org/officeDocument/2006/relationships/tags" Target="../tags/tag46.xml"/><Relationship Id="rId15" Type="http://schemas.openxmlformats.org/officeDocument/2006/relationships/chart" Target="../charts/chart1.xml"/><Relationship Id="rId10" Type="http://schemas.openxmlformats.org/officeDocument/2006/relationships/slideLayout" Target="../slideLayouts/slideLayout5.xml"/><Relationship Id="rId4" Type="http://schemas.openxmlformats.org/officeDocument/2006/relationships/tags" Target="../tags/tag45.xml"/><Relationship Id="rId9" Type="http://schemas.openxmlformats.org/officeDocument/2006/relationships/tags" Target="../tags/tag50.xml"/><Relationship Id="rId14" Type="http://schemas.openxmlformats.org/officeDocument/2006/relationships/image" Target="../media/image4.gif"/></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6.xml"/><Relationship Id="rId3" Type="http://schemas.openxmlformats.org/officeDocument/2006/relationships/tags" Target="../tags/tag53.xml"/><Relationship Id="rId7" Type="http://schemas.openxmlformats.org/officeDocument/2006/relationships/tags" Target="../tags/tag57.xml"/><Relationship Id="rId12" Type="http://schemas.openxmlformats.org/officeDocument/2006/relationships/chart" Target="../charts/chart3.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tags" Target="../tags/tag56.xml"/><Relationship Id="rId11" Type="http://schemas.openxmlformats.org/officeDocument/2006/relationships/image" Target="../media/image4.gif"/><Relationship Id="rId5" Type="http://schemas.openxmlformats.org/officeDocument/2006/relationships/tags" Target="../tags/tag55.xml"/><Relationship Id="rId10" Type="http://schemas.openxmlformats.org/officeDocument/2006/relationships/image" Target="../media/image3.GIF"/><Relationship Id="rId4" Type="http://schemas.openxmlformats.org/officeDocument/2006/relationships/tags" Target="../tags/tag54.xml"/><Relationship Id="rId9" Type="http://schemas.openxmlformats.org/officeDocument/2006/relationships/image" Target="../media/image2.GIF"/></Relationships>
</file>

<file path=ppt/slides/_rels/slide8.xml.rels><?xml version="1.0" encoding="UTF-8" standalone="yes"?>
<Relationships xmlns="http://schemas.openxmlformats.org/package/2006/relationships"><Relationship Id="rId8" Type="http://schemas.openxmlformats.org/officeDocument/2006/relationships/tags" Target="../tags/tag65.xml"/><Relationship Id="rId13" Type="http://schemas.openxmlformats.org/officeDocument/2006/relationships/tags" Target="../tags/tag70.xml"/><Relationship Id="rId18" Type="http://schemas.openxmlformats.org/officeDocument/2006/relationships/tags" Target="../tags/tag75.xml"/><Relationship Id="rId26" Type="http://schemas.openxmlformats.org/officeDocument/2006/relationships/image" Target="../media/image3.GIF"/><Relationship Id="rId3" Type="http://schemas.openxmlformats.org/officeDocument/2006/relationships/tags" Target="../tags/tag60.xml"/><Relationship Id="rId21" Type="http://schemas.openxmlformats.org/officeDocument/2006/relationships/tags" Target="../tags/tag78.xml"/><Relationship Id="rId7" Type="http://schemas.openxmlformats.org/officeDocument/2006/relationships/tags" Target="../tags/tag64.xml"/><Relationship Id="rId12" Type="http://schemas.openxmlformats.org/officeDocument/2006/relationships/tags" Target="../tags/tag69.xml"/><Relationship Id="rId17" Type="http://schemas.openxmlformats.org/officeDocument/2006/relationships/tags" Target="../tags/tag74.xml"/><Relationship Id="rId25" Type="http://schemas.openxmlformats.org/officeDocument/2006/relationships/image" Target="../media/image2.GIF"/><Relationship Id="rId2" Type="http://schemas.openxmlformats.org/officeDocument/2006/relationships/tags" Target="../tags/tag59.xml"/><Relationship Id="rId16" Type="http://schemas.openxmlformats.org/officeDocument/2006/relationships/tags" Target="../tags/tag73.xml"/><Relationship Id="rId20" Type="http://schemas.openxmlformats.org/officeDocument/2006/relationships/tags" Target="../tags/tag77.xml"/><Relationship Id="rId1" Type="http://schemas.openxmlformats.org/officeDocument/2006/relationships/tags" Target="../tags/tag58.xml"/><Relationship Id="rId6" Type="http://schemas.openxmlformats.org/officeDocument/2006/relationships/tags" Target="../tags/tag63.xml"/><Relationship Id="rId11" Type="http://schemas.openxmlformats.org/officeDocument/2006/relationships/tags" Target="../tags/tag68.xml"/><Relationship Id="rId24" Type="http://schemas.openxmlformats.org/officeDocument/2006/relationships/image" Target="../media/image9.png"/><Relationship Id="rId5" Type="http://schemas.openxmlformats.org/officeDocument/2006/relationships/tags" Target="../tags/tag62.xml"/><Relationship Id="rId15" Type="http://schemas.openxmlformats.org/officeDocument/2006/relationships/tags" Target="../tags/tag72.xml"/><Relationship Id="rId23" Type="http://schemas.openxmlformats.org/officeDocument/2006/relationships/slideLayout" Target="../slideLayouts/slideLayout33.xml"/><Relationship Id="rId28" Type="http://schemas.openxmlformats.org/officeDocument/2006/relationships/image" Target="../media/image10.png"/><Relationship Id="rId10" Type="http://schemas.openxmlformats.org/officeDocument/2006/relationships/tags" Target="../tags/tag67.xml"/><Relationship Id="rId19" Type="http://schemas.openxmlformats.org/officeDocument/2006/relationships/tags" Target="../tags/tag76.xml"/><Relationship Id="rId4" Type="http://schemas.openxmlformats.org/officeDocument/2006/relationships/tags" Target="../tags/tag61.xml"/><Relationship Id="rId9" Type="http://schemas.openxmlformats.org/officeDocument/2006/relationships/tags" Target="../tags/tag66.xml"/><Relationship Id="rId14" Type="http://schemas.openxmlformats.org/officeDocument/2006/relationships/tags" Target="../tags/tag71.xml"/><Relationship Id="rId22" Type="http://schemas.openxmlformats.org/officeDocument/2006/relationships/tags" Target="../tags/tag79.xml"/><Relationship Id="rId27" Type="http://schemas.openxmlformats.org/officeDocument/2006/relationships/image" Target="../media/image4.gif"/></Relationships>
</file>

<file path=ppt/slides/_rels/slide9.xml.rels><?xml version="1.0" encoding="UTF-8" standalone="yes"?>
<Relationships xmlns="http://schemas.openxmlformats.org/package/2006/relationships"><Relationship Id="rId8" Type="http://schemas.openxmlformats.org/officeDocument/2006/relationships/tags" Target="../tags/tag87.xml"/><Relationship Id="rId13" Type="http://schemas.openxmlformats.org/officeDocument/2006/relationships/slideLayout" Target="../slideLayouts/slideLayout34.xml"/><Relationship Id="rId18" Type="http://schemas.openxmlformats.org/officeDocument/2006/relationships/chart" Target="../charts/chart5.xml"/><Relationship Id="rId3" Type="http://schemas.openxmlformats.org/officeDocument/2006/relationships/tags" Target="../tags/tag82.xml"/><Relationship Id="rId7" Type="http://schemas.openxmlformats.org/officeDocument/2006/relationships/tags" Target="../tags/tag86.xml"/><Relationship Id="rId12" Type="http://schemas.openxmlformats.org/officeDocument/2006/relationships/tags" Target="../tags/tag91.xml"/><Relationship Id="rId17" Type="http://schemas.openxmlformats.org/officeDocument/2006/relationships/chart" Target="../charts/chart4.xml"/><Relationship Id="rId2" Type="http://schemas.openxmlformats.org/officeDocument/2006/relationships/tags" Target="../tags/tag81.xml"/><Relationship Id="rId16" Type="http://schemas.openxmlformats.org/officeDocument/2006/relationships/image" Target="../media/image11.png"/><Relationship Id="rId1" Type="http://schemas.openxmlformats.org/officeDocument/2006/relationships/tags" Target="../tags/tag80.xml"/><Relationship Id="rId6" Type="http://schemas.openxmlformats.org/officeDocument/2006/relationships/tags" Target="../tags/tag85.xml"/><Relationship Id="rId11" Type="http://schemas.openxmlformats.org/officeDocument/2006/relationships/tags" Target="../tags/tag90.xml"/><Relationship Id="rId5" Type="http://schemas.openxmlformats.org/officeDocument/2006/relationships/tags" Target="../tags/tag84.xml"/><Relationship Id="rId15" Type="http://schemas.openxmlformats.org/officeDocument/2006/relationships/image" Target="../media/image10.png"/><Relationship Id="rId10" Type="http://schemas.openxmlformats.org/officeDocument/2006/relationships/tags" Target="../tags/tag89.xml"/><Relationship Id="rId4" Type="http://schemas.openxmlformats.org/officeDocument/2006/relationships/tags" Target="../tags/tag83.xml"/><Relationship Id="rId9" Type="http://schemas.openxmlformats.org/officeDocument/2006/relationships/tags" Target="../tags/tag88.xml"/><Relationship Id="rId14" Type="http://schemas.openxmlformats.org/officeDocument/2006/relationships/image" Target="../media/image2.GIF"/></Relationships>
</file>

<file path=ppt/slides/_rels/slide10.xml.rels><?xml version="1.0" encoding="UTF-8" standalone="yes"?>
<Relationships xmlns="http://schemas.openxmlformats.org/package/2006/relationships"><Relationship Id="rId8" Type="http://schemas.openxmlformats.org/officeDocument/2006/relationships/tags" Target="../tags/tag99.xml"/><Relationship Id="rId13" Type="http://schemas.openxmlformats.org/officeDocument/2006/relationships/image" Target="../media/image13.png"/><Relationship Id="rId3" Type="http://schemas.openxmlformats.org/officeDocument/2006/relationships/tags" Target="../tags/tag94.xml"/><Relationship Id="rId7" Type="http://schemas.openxmlformats.org/officeDocument/2006/relationships/tags" Target="../tags/tag98.xml"/><Relationship Id="rId12" Type="http://schemas.openxmlformats.org/officeDocument/2006/relationships/image" Target="../media/image2.GIF"/><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11" Type="http://schemas.openxmlformats.org/officeDocument/2006/relationships/image" Target="../media/image12.png"/><Relationship Id="rId5" Type="http://schemas.openxmlformats.org/officeDocument/2006/relationships/tags" Target="../tags/tag96.xml"/><Relationship Id="rId15" Type="http://schemas.openxmlformats.org/officeDocument/2006/relationships/image" Target="../media/image15.png"/><Relationship Id="rId10" Type="http://schemas.openxmlformats.org/officeDocument/2006/relationships/slideLayout" Target="../slideLayouts/slideLayout81.xml"/><Relationship Id="rId4" Type="http://schemas.openxmlformats.org/officeDocument/2006/relationships/tags" Target="../tags/tag95.xml"/><Relationship Id="rId9" Type="http://schemas.openxmlformats.org/officeDocument/2006/relationships/tags" Target="../tags/tag100.xml"/><Relationship Id="rId14"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tags" Target="../tags/tag103.xml"/><Relationship Id="rId7" Type="http://schemas.openxmlformats.org/officeDocument/2006/relationships/slideLayout" Target="../slideLayouts/slideLayout33.xml"/><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tags" Target="../tags/tag106.xml"/><Relationship Id="rId5" Type="http://schemas.openxmlformats.org/officeDocument/2006/relationships/tags" Target="../tags/tag105.xml"/><Relationship Id="rId4" Type="http://schemas.openxmlformats.org/officeDocument/2006/relationships/tags" Target="../tags/tag104.xml"/></Relationships>
</file>

<file path=ppt/slides/_rels/slide12.xml.rels><?xml version="1.0" encoding="UTF-8" standalone="yes"?>
<Relationships xmlns="http://schemas.openxmlformats.org/package/2006/relationships"><Relationship Id="rId8" Type="http://schemas.openxmlformats.org/officeDocument/2006/relationships/tags" Target="../tags/tag114.xml"/><Relationship Id="rId3" Type="http://schemas.openxmlformats.org/officeDocument/2006/relationships/tags" Target="../tags/tag109.xml"/><Relationship Id="rId7" Type="http://schemas.openxmlformats.org/officeDocument/2006/relationships/tags" Target="../tags/tag113.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10" Type="http://schemas.openxmlformats.org/officeDocument/2006/relationships/image" Target="../media/image17.png"/><Relationship Id="rId4" Type="http://schemas.openxmlformats.org/officeDocument/2006/relationships/tags" Target="../tags/tag110.xml"/><Relationship Id="rId9" Type="http://schemas.openxmlformats.org/officeDocument/2006/relationships/slideLayout" Target="../slideLayouts/slideLayout141.xml"/></Relationships>
</file>

<file path=ppt/slides/_rels/slide13.xml.rels><?xml version="1.0" encoding="UTF-8" standalone="yes"?>
<Relationships xmlns="http://schemas.openxmlformats.org/package/2006/relationships"><Relationship Id="rId3" Type="http://schemas.openxmlformats.org/officeDocument/2006/relationships/tags" Target="../tags/tag117.xml"/><Relationship Id="rId2" Type="http://schemas.openxmlformats.org/officeDocument/2006/relationships/tags" Target="../tags/tag116.xml"/><Relationship Id="rId1" Type="http://schemas.openxmlformats.org/officeDocument/2006/relationships/tags" Target="../tags/tag115.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120.xml"/><Relationship Id="rId7" Type="http://schemas.openxmlformats.org/officeDocument/2006/relationships/slideLayout" Target="../slideLayouts/slideLayout32.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image" Target="../media/image4.gif"/><Relationship Id="rId5" Type="http://schemas.openxmlformats.org/officeDocument/2006/relationships/tags" Target="../tags/tag122.xml"/><Relationship Id="rId10" Type="http://schemas.openxmlformats.org/officeDocument/2006/relationships/image" Target="../media/image3.GIF"/><Relationship Id="rId4" Type="http://schemas.openxmlformats.org/officeDocument/2006/relationships/tags" Target="../tags/tag121.xml"/><Relationship Id="rId9" Type="http://schemas.openxmlformats.org/officeDocument/2006/relationships/image" Target="../media/image2.GIF"/></Relationships>
</file>

<file path=ppt/slides/_rels/slide15.xml.rels><?xml version="1.0" encoding="UTF-8" standalone="yes"?>
<Relationships xmlns="http://schemas.openxmlformats.org/package/2006/relationships"><Relationship Id="rId8" Type="http://schemas.openxmlformats.org/officeDocument/2006/relationships/tags" Target="../tags/tag131.xml"/><Relationship Id="rId13" Type="http://schemas.openxmlformats.org/officeDocument/2006/relationships/diagramQuickStyle" Target="../diagrams/quickStyle1.xml"/><Relationship Id="rId18" Type="http://schemas.openxmlformats.org/officeDocument/2006/relationships/image" Target="../media/image3.GIF"/><Relationship Id="rId3" Type="http://schemas.openxmlformats.org/officeDocument/2006/relationships/tags" Target="../tags/tag126.xml"/><Relationship Id="rId7" Type="http://schemas.openxmlformats.org/officeDocument/2006/relationships/tags" Target="../tags/tag130.xml"/><Relationship Id="rId12" Type="http://schemas.openxmlformats.org/officeDocument/2006/relationships/diagramLayout" Target="../diagrams/layout1.xml"/><Relationship Id="rId17" Type="http://schemas.openxmlformats.org/officeDocument/2006/relationships/image" Target="../media/image2.GIF"/><Relationship Id="rId2" Type="http://schemas.openxmlformats.org/officeDocument/2006/relationships/tags" Target="../tags/tag125.xml"/><Relationship Id="rId16" Type="http://schemas.openxmlformats.org/officeDocument/2006/relationships/image" Target="../media/image19.png"/><Relationship Id="rId1" Type="http://schemas.openxmlformats.org/officeDocument/2006/relationships/tags" Target="../tags/tag124.xml"/><Relationship Id="rId6" Type="http://schemas.openxmlformats.org/officeDocument/2006/relationships/tags" Target="../tags/tag129.xml"/><Relationship Id="rId11" Type="http://schemas.openxmlformats.org/officeDocument/2006/relationships/diagramData" Target="../diagrams/data1.xml"/><Relationship Id="rId5" Type="http://schemas.openxmlformats.org/officeDocument/2006/relationships/tags" Target="../tags/tag128.xml"/><Relationship Id="rId15" Type="http://schemas.microsoft.com/office/2007/relationships/diagramDrawing" Target="../diagrams/drawing1.xml"/><Relationship Id="rId10" Type="http://schemas.openxmlformats.org/officeDocument/2006/relationships/slideLayout" Target="../slideLayouts/slideLayout31.xml"/><Relationship Id="rId19" Type="http://schemas.openxmlformats.org/officeDocument/2006/relationships/image" Target="../media/image4.gif"/><Relationship Id="rId4" Type="http://schemas.openxmlformats.org/officeDocument/2006/relationships/tags" Target="../tags/tag127.xml"/><Relationship Id="rId9" Type="http://schemas.openxmlformats.org/officeDocument/2006/relationships/tags" Target="../tags/tag132.xml"/><Relationship Id="rId14" Type="http://schemas.openxmlformats.org/officeDocument/2006/relationships/diagramColors" Target="../diagrams/colors1.xml"/></Relationships>
</file>

<file path=ppt/slides/_rels/slide16.xml.rels><?xml version="1.0" encoding="UTF-8" standalone="yes"?>
<Relationships xmlns="http://schemas.openxmlformats.org/package/2006/relationships"><Relationship Id="rId8" Type="http://schemas.openxmlformats.org/officeDocument/2006/relationships/image" Target="../media/image3.GIF"/><Relationship Id="rId3" Type="http://schemas.openxmlformats.org/officeDocument/2006/relationships/tags" Target="../tags/tag135.xml"/><Relationship Id="rId7" Type="http://schemas.openxmlformats.org/officeDocument/2006/relationships/image" Target="../media/image2.GIF"/><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slideLayout" Target="../slideLayouts/slideLayout31.xml"/><Relationship Id="rId5" Type="http://schemas.openxmlformats.org/officeDocument/2006/relationships/tags" Target="../tags/tag137.xml"/><Relationship Id="rId4" Type="http://schemas.openxmlformats.org/officeDocument/2006/relationships/tags" Target="../tags/tag136.xml"/><Relationship Id="rId9" Type="http://schemas.openxmlformats.org/officeDocument/2006/relationships/image" Target="../media/image4.gif"/></Relationships>
</file>

<file path=ppt/slides/_rels/slide17.xml.rels><?xml version="1.0" encoding="UTF-8" standalone="yes"?>
<Relationships xmlns="http://schemas.openxmlformats.org/package/2006/relationships"><Relationship Id="rId8" Type="http://schemas.openxmlformats.org/officeDocument/2006/relationships/tags" Target="../tags/tag145.xml"/><Relationship Id="rId13" Type="http://schemas.openxmlformats.org/officeDocument/2006/relationships/tags" Target="../tags/tag150.xml"/><Relationship Id="rId18" Type="http://schemas.openxmlformats.org/officeDocument/2006/relationships/tags" Target="../tags/tag155.xml"/><Relationship Id="rId26" Type="http://schemas.openxmlformats.org/officeDocument/2006/relationships/tags" Target="../tags/tag163.xml"/><Relationship Id="rId39" Type="http://schemas.openxmlformats.org/officeDocument/2006/relationships/image" Target="../media/image25.png"/><Relationship Id="rId3" Type="http://schemas.openxmlformats.org/officeDocument/2006/relationships/tags" Target="../tags/tag140.xml"/><Relationship Id="rId21" Type="http://schemas.openxmlformats.org/officeDocument/2006/relationships/tags" Target="../tags/tag158.xml"/><Relationship Id="rId34" Type="http://schemas.openxmlformats.org/officeDocument/2006/relationships/image" Target="../media/image21.png"/><Relationship Id="rId7" Type="http://schemas.openxmlformats.org/officeDocument/2006/relationships/tags" Target="../tags/tag144.xml"/><Relationship Id="rId12" Type="http://schemas.openxmlformats.org/officeDocument/2006/relationships/tags" Target="../tags/tag149.xml"/><Relationship Id="rId17" Type="http://schemas.openxmlformats.org/officeDocument/2006/relationships/tags" Target="../tags/tag154.xml"/><Relationship Id="rId25" Type="http://schemas.openxmlformats.org/officeDocument/2006/relationships/tags" Target="../tags/tag162.xml"/><Relationship Id="rId33" Type="http://schemas.openxmlformats.org/officeDocument/2006/relationships/image" Target="../media/image4.gif"/><Relationship Id="rId38" Type="http://schemas.openxmlformats.org/officeDocument/2006/relationships/image" Target="../media/image24.png"/><Relationship Id="rId2" Type="http://schemas.openxmlformats.org/officeDocument/2006/relationships/tags" Target="../tags/tag139.xml"/><Relationship Id="rId16" Type="http://schemas.openxmlformats.org/officeDocument/2006/relationships/tags" Target="../tags/tag153.xml"/><Relationship Id="rId20" Type="http://schemas.openxmlformats.org/officeDocument/2006/relationships/tags" Target="../tags/tag157.xml"/><Relationship Id="rId29" Type="http://schemas.openxmlformats.org/officeDocument/2006/relationships/slideLayout" Target="../slideLayouts/slideLayout59.xml"/><Relationship Id="rId1" Type="http://schemas.openxmlformats.org/officeDocument/2006/relationships/tags" Target="../tags/tag138.xml"/><Relationship Id="rId6" Type="http://schemas.openxmlformats.org/officeDocument/2006/relationships/tags" Target="../tags/tag143.xml"/><Relationship Id="rId11" Type="http://schemas.openxmlformats.org/officeDocument/2006/relationships/tags" Target="../tags/tag148.xml"/><Relationship Id="rId24" Type="http://schemas.openxmlformats.org/officeDocument/2006/relationships/tags" Target="../tags/tag161.xml"/><Relationship Id="rId32" Type="http://schemas.openxmlformats.org/officeDocument/2006/relationships/image" Target="../media/image3.GIF"/><Relationship Id="rId37" Type="http://schemas.openxmlformats.org/officeDocument/2006/relationships/image" Target="../media/image23.png"/><Relationship Id="rId5" Type="http://schemas.openxmlformats.org/officeDocument/2006/relationships/tags" Target="../tags/tag142.xml"/><Relationship Id="rId15" Type="http://schemas.openxmlformats.org/officeDocument/2006/relationships/tags" Target="../tags/tag152.xml"/><Relationship Id="rId23" Type="http://schemas.openxmlformats.org/officeDocument/2006/relationships/tags" Target="../tags/tag160.xml"/><Relationship Id="rId28" Type="http://schemas.openxmlformats.org/officeDocument/2006/relationships/tags" Target="../tags/tag165.xml"/><Relationship Id="rId36" Type="http://schemas.openxmlformats.org/officeDocument/2006/relationships/image" Target="../media/image22.png"/><Relationship Id="rId10" Type="http://schemas.openxmlformats.org/officeDocument/2006/relationships/tags" Target="../tags/tag147.xml"/><Relationship Id="rId19" Type="http://schemas.openxmlformats.org/officeDocument/2006/relationships/tags" Target="../tags/tag156.xml"/><Relationship Id="rId31" Type="http://schemas.openxmlformats.org/officeDocument/2006/relationships/image" Target="../media/image2.GIF"/><Relationship Id="rId4" Type="http://schemas.openxmlformats.org/officeDocument/2006/relationships/tags" Target="../tags/tag141.xml"/><Relationship Id="rId9" Type="http://schemas.openxmlformats.org/officeDocument/2006/relationships/tags" Target="../tags/tag146.xml"/><Relationship Id="rId14" Type="http://schemas.openxmlformats.org/officeDocument/2006/relationships/tags" Target="../tags/tag151.xml"/><Relationship Id="rId22" Type="http://schemas.openxmlformats.org/officeDocument/2006/relationships/tags" Target="../tags/tag159.xml"/><Relationship Id="rId27" Type="http://schemas.openxmlformats.org/officeDocument/2006/relationships/tags" Target="../tags/tag164.xml"/><Relationship Id="rId30" Type="http://schemas.openxmlformats.org/officeDocument/2006/relationships/image" Target="../media/image20.png"/><Relationship Id="rId35"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tags" Target="../tags/tag168.xml"/><Relationship Id="rId2" Type="http://schemas.openxmlformats.org/officeDocument/2006/relationships/tags" Target="../tags/tag167.xml"/><Relationship Id="rId1" Type="http://schemas.openxmlformats.org/officeDocument/2006/relationships/tags" Target="../tags/tag166.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tags" Target="../tags/tag171.xml"/><Relationship Id="rId2" Type="http://schemas.openxmlformats.org/officeDocument/2006/relationships/tags" Target="../tags/tag170.xml"/><Relationship Id="rId1" Type="http://schemas.openxmlformats.org/officeDocument/2006/relationships/tags" Target="../tags/tag169.xml"/><Relationship Id="rId6" Type="http://schemas.openxmlformats.org/officeDocument/2006/relationships/slideLayout" Target="../slideLayouts/slideLayout59.xml"/><Relationship Id="rId5" Type="http://schemas.openxmlformats.org/officeDocument/2006/relationships/tags" Target="../tags/tag173.xml"/><Relationship Id="rId4" Type="http://schemas.openxmlformats.org/officeDocument/2006/relationships/tags" Target="../tags/tag172.xml"/></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tags" Target="../tags/tag176.xml"/><Relationship Id="rId7" Type="http://schemas.openxmlformats.org/officeDocument/2006/relationships/tags" Target="../tags/tag180.xml"/><Relationship Id="rId12" Type="http://schemas.openxmlformats.org/officeDocument/2006/relationships/image" Target="../media/image26.gif"/><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image" Target="../media/image4.gif"/><Relationship Id="rId5" Type="http://schemas.openxmlformats.org/officeDocument/2006/relationships/tags" Target="../tags/tag178.xml"/><Relationship Id="rId10" Type="http://schemas.openxmlformats.org/officeDocument/2006/relationships/image" Target="../media/image3.GIF"/><Relationship Id="rId4" Type="http://schemas.openxmlformats.org/officeDocument/2006/relationships/tags" Target="../tags/tag177.xml"/><Relationship Id="rId9" Type="http://schemas.openxmlformats.org/officeDocument/2006/relationships/image" Target="../media/image2.GIF"/></Relationships>
</file>

<file path=ppt/slides/_rels/slide21.xml.rels><?xml version="1.0" encoding="UTF-8" standalone="yes"?>
<Relationships xmlns="http://schemas.openxmlformats.org/package/2006/relationships"><Relationship Id="rId8" Type="http://schemas.openxmlformats.org/officeDocument/2006/relationships/tags" Target="../tags/tag188.xml"/><Relationship Id="rId13" Type="http://schemas.openxmlformats.org/officeDocument/2006/relationships/tags" Target="../tags/tag193.xml"/><Relationship Id="rId18" Type="http://schemas.openxmlformats.org/officeDocument/2006/relationships/diagramQuickStyle" Target="../diagrams/quickStyle2.xml"/><Relationship Id="rId3" Type="http://schemas.openxmlformats.org/officeDocument/2006/relationships/tags" Target="../tags/tag183.xml"/><Relationship Id="rId7" Type="http://schemas.openxmlformats.org/officeDocument/2006/relationships/tags" Target="../tags/tag187.xml"/><Relationship Id="rId12" Type="http://schemas.openxmlformats.org/officeDocument/2006/relationships/tags" Target="../tags/tag192.xml"/><Relationship Id="rId17" Type="http://schemas.openxmlformats.org/officeDocument/2006/relationships/diagramLayout" Target="../diagrams/layout2.xml"/><Relationship Id="rId2" Type="http://schemas.openxmlformats.org/officeDocument/2006/relationships/tags" Target="../tags/tag182.xml"/><Relationship Id="rId16" Type="http://schemas.openxmlformats.org/officeDocument/2006/relationships/diagramData" Target="../diagrams/data2.xml"/><Relationship Id="rId20" Type="http://schemas.microsoft.com/office/2007/relationships/diagramDrawing" Target="../diagrams/drawing2.xml"/><Relationship Id="rId1" Type="http://schemas.openxmlformats.org/officeDocument/2006/relationships/tags" Target="../tags/tag181.xml"/><Relationship Id="rId6" Type="http://schemas.openxmlformats.org/officeDocument/2006/relationships/tags" Target="../tags/tag186.xml"/><Relationship Id="rId11" Type="http://schemas.openxmlformats.org/officeDocument/2006/relationships/tags" Target="../tags/tag191.xml"/><Relationship Id="rId5" Type="http://schemas.openxmlformats.org/officeDocument/2006/relationships/tags" Target="../tags/tag185.xml"/><Relationship Id="rId15" Type="http://schemas.openxmlformats.org/officeDocument/2006/relationships/slideLayout" Target="../slideLayouts/slideLayout81.xml"/><Relationship Id="rId10" Type="http://schemas.openxmlformats.org/officeDocument/2006/relationships/tags" Target="../tags/tag190.xml"/><Relationship Id="rId19" Type="http://schemas.openxmlformats.org/officeDocument/2006/relationships/diagramColors" Target="../diagrams/colors2.xml"/><Relationship Id="rId4" Type="http://schemas.openxmlformats.org/officeDocument/2006/relationships/tags" Target="../tags/tag184.xml"/><Relationship Id="rId9" Type="http://schemas.openxmlformats.org/officeDocument/2006/relationships/tags" Target="../tags/tag189.xml"/><Relationship Id="rId14" Type="http://schemas.openxmlformats.org/officeDocument/2006/relationships/tags" Target="../tags/tag194.xml"/></Relationships>
</file>

<file path=ppt/slides/_rels/slide22.xml.rels><?xml version="1.0" encoding="UTF-8" standalone="yes"?>
<Relationships xmlns="http://schemas.openxmlformats.org/package/2006/relationships"><Relationship Id="rId3" Type="http://schemas.openxmlformats.org/officeDocument/2006/relationships/tags" Target="../tags/tag197.xml"/><Relationship Id="rId2" Type="http://schemas.openxmlformats.org/officeDocument/2006/relationships/tags" Target="../tags/tag196.xml"/><Relationship Id="rId1" Type="http://schemas.openxmlformats.org/officeDocument/2006/relationships/tags" Target="../tags/tag195.xml"/><Relationship Id="rId5" Type="http://schemas.openxmlformats.org/officeDocument/2006/relationships/slideLayout" Target="../slideLayouts/slideLayout81.xml"/><Relationship Id="rId4" Type="http://schemas.openxmlformats.org/officeDocument/2006/relationships/tags" Target="../tags/tag198.xml"/></Relationships>
</file>

<file path=ppt/slides/_rels/slide23.xml.rels><?xml version="1.0" encoding="UTF-8" standalone="yes"?>
<Relationships xmlns="http://schemas.openxmlformats.org/package/2006/relationships"><Relationship Id="rId8" Type="http://schemas.openxmlformats.org/officeDocument/2006/relationships/tags" Target="../tags/tag206.xml"/><Relationship Id="rId3" Type="http://schemas.openxmlformats.org/officeDocument/2006/relationships/tags" Target="../tags/tag201.xml"/><Relationship Id="rId7" Type="http://schemas.openxmlformats.org/officeDocument/2006/relationships/tags" Target="../tags/tag205.xml"/><Relationship Id="rId12" Type="http://schemas.openxmlformats.org/officeDocument/2006/relationships/image" Target="../media/image3.GIF"/><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11" Type="http://schemas.openxmlformats.org/officeDocument/2006/relationships/slideLayout" Target="../slideLayouts/slideLayout84.xml"/><Relationship Id="rId5" Type="http://schemas.openxmlformats.org/officeDocument/2006/relationships/tags" Target="../tags/tag203.xml"/><Relationship Id="rId10" Type="http://schemas.openxmlformats.org/officeDocument/2006/relationships/tags" Target="../tags/tag208.xml"/><Relationship Id="rId4" Type="http://schemas.openxmlformats.org/officeDocument/2006/relationships/tags" Target="../tags/tag202.xml"/><Relationship Id="rId9" Type="http://schemas.openxmlformats.org/officeDocument/2006/relationships/tags" Target="../tags/tag207.xml"/></Relationships>
</file>

<file path=ppt/slides/_rels/slide24.xml.rels><?xml version="1.0" encoding="UTF-8" standalone="yes"?>
<Relationships xmlns="http://schemas.openxmlformats.org/package/2006/relationships"><Relationship Id="rId3" Type="http://schemas.openxmlformats.org/officeDocument/2006/relationships/tags" Target="../tags/tag211.xml"/><Relationship Id="rId2" Type="http://schemas.openxmlformats.org/officeDocument/2006/relationships/tags" Target="../tags/tag210.xml"/><Relationship Id="rId1" Type="http://schemas.openxmlformats.org/officeDocument/2006/relationships/tags" Target="../tags/tag209.xml"/><Relationship Id="rId4"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8" Type="http://schemas.openxmlformats.org/officeDocument/2006/relationships/tags" Target="../tags/tag219.xml"/><Relationship Id="rId13" Type="http://schemas.openxmlformats.org/officeDocument/2006/relationships/image" Target="../media/image4.gif"/><Relationship Id="rId3" Type="http://schemas.openxmlformats.org/officeDocument/2006/relationships/tags" Target="../tags/tag214.xml"/><Relationship Id="rId7" Type="http://schemas.openxmlformats.org/officeDocument/2006/relationships/tags" Target="../tags/tag218.xml"/><Relationship Id="rId12" Type="http://schemas.openxmlformats.org/officeDocument/2006/relationships/image" Target="../media/image3.GIF"/><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11" Type="http://schemas.openxmlformats.org/officeDocument/2006/relationships/image" Target="../media/image2.GIF"/><Relationship Id="rId5" Type="http://schemas.openxmlformats.org/officeDocument/2006/relationships/tags" Target="../tags/tag216.xml"/><Relationship Id="rId10" Type="http://schemas.openxmlformats.org/officeDocument/2006/relationships/image" Target="../media/image27.png"/><Relationship Id="rId4" Type="http://schemas.openxmlformats.org/officeDocument/2006/relationships/tags" Target="../tags/tag215.xml"/><Relationship Id="rId9" Type="http://schemas.openxmlformats.org/officeDocument/2006/relationships/slideLayout" Target="../slideLayouts/slideLayout82.xml"/></Relationships>
</file>

<file path=ppt/slides/_rels/slide2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tags" Target="../tags/tag222.xml"/><Relationship Id="rId7" Type="http://schemas.openxmlformats.org/officeDocument/2006/relationships/slideLayout" Target="../slideLayouts/slideLayout86.xml"/><Relationship Id="rId2" Type="http://schemas.openxmlformats.org/officeDocument/2006/relationships/tags" Target="../tags/tag221.xml"/><Relationship Id="rId1" Type="http://schemas.openxmlformats.org/officeDocument/2006/relationships/tags" Target="../tags/tag220.xml"/><Relationship Id="rId6" Type="http://schemas.openxmlformats.org/officeDocument/2006/relationships/tags" Target="../tags/tag225.xml"/><Relationship Id="rId11" Type="http://schemas.openxmlformats.org/officeDocument/2006/relationships/image" Target="../media/image4.gif"/><Relationship Id="rId5" Type="http://schemas.openxmlformats.org/officeDocument/2006/relationships/tags" Target="../tags/tag224.xml"/><Relationship Id="rId10" Type="http://schemas.openxmlformats.org/officeDocument/2006/relationships/image" Target="../media/image3.GIF"/><Relationship Id="rId4" Type="http://schemas.openxmlformats.org/officeDocument/2006/relationships/tags" Target="../tags/tag223.xml"/><Relationship Id="rId9" Type="http://schemas.openxmlformats.org/officeDocument/2006/relationships/image" Target="../media/image2.GIF"/></Relationships>
</file>

<file path=ppt/slides/_rels/slide2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tags" Target="../tags/tag228.xml"/><Relationship Id="rId7" Type="http://schemas.openxmlformats.org/officeDocument/2006/relationships/slideLayout" Target="../slideLayouts/slideLayout83.xml"/><Relationship Id="rId2" Type="http://schemas.openxmlformats.org/officeDocument/2006/relationships/tags" Target="../tags/tag227.xml"/><Relationship Id="rId1" Type="http://schemas.openxmlformats.org/officeDocument/2006/relationships/tags" Target="../tags/tag226.xml"/><Relationship Id="rId6" Type="http://schemas.openxmlformats.org/officeDocument/2006/relationships/tags" Target="../tags/tag231.xml"/><Relationship Id="rId11" Type="http://schemas.openxmlformats.org/officeDocument/2006/relationships/image" Target="../media/image4.gif"/><Relationship Id="rId5" Type="http://schemas.openxmlformats.org/officeDocument/2006/relationships/tags" Target="../tags/tag230.xml"/><Relationship Id="rId10" Type="http://schemas.openxmlformats.org/officeDocument/2006/relationships/image" Target="../media/image3.GIF"/><Relationship Id="rId4" Type="http://schemas.openxmlformats.org/officeDocument/2006/relationships/tags" Target="../tags/tag229.xml"/><Relationship Id="rId9" Type="http://schemas.openxmlformats.org/officeDocument/2006/relationships/image" Target="../media/image2.GIF"/></Relationships>
</file>

<file path=ppt/slides/_rels/slide28.xml.rels><?xml version="1.0" encoding="UTF-8" standalone="yes"?>
<Relationships xmlns="http://schemas.openxmlformats.org/package/2006/relationships"><Relationship Id="rId3" Type="http://schemas.openxmlformats.org/officeDocument/2006/relationships/tags" Target="../tags/tag234.xml"/><Relationship Id="rId2" Type="http://schemas.openxmlformats.org/officeDocument/2006/relationships/tags" Target="../tags/tag233.xml"/><Relationship Id="rId1" Type="http://schemas.openxmlformats.org/officeDocument/2006/relationships/tags" Target="../tags/tag232.xml"/><Relationship Id="rId4"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8" Type="http://schemas.openxmlformats.org/officeDocument/2006/relationships/tags" Target="../tags/tag242.xml"/><Relationship Id="rId13" Type="http://schemas.openxmlformats.org/officeDocument/2006/relationships/tags" Target="../tags/tag247.xml"/><Relationship Id="rId18" Type="http://schemas.openxmlformats.org/officeDocument/2006/relationships/image" Target="../media/image3.GIF"/><Relationship Id="rId3" Type="http://schemas.openxmlformats.org/officeDocument/2006/relationships/tags" Target="../tags/tag237.xml"/><Relationship Id="rId7" Type="http://schemas.openxmlformats.org/officeDocument/2006/relationships/tags" Target="../tags/tag241.xml"/><Relationship Id="rId12" Type="http://schemas.openxmlformats.org/officeDocument/2006/relationships/tags" Target="../tags/tag246.xml"/><Relationship Id="rId17" Type="http://schemas.openxmlformats.org/officeDocument/2006/relationships/image" Target="../media/image2.GIF"/><Relationship Id="rId2" Type="http://schemas.openxmlformats.org/officeDocument/2006/relationships/tags" Target="../tags/tag236.xml"/><Relationship Id="rId16" Type="http://schemas.openxmlformats.org/officeDocument/2006/relationships/image" Target="../media/image30.png"/><Relationship Id="rId20" Type="http://schemas.openxmlformats.org/officeDocument/2006/relationships/chart" Target="../charts/chart6.xml"/><Relationship Id="rId1" Type="http://schemas.openxmlformats.org/officeDocument/2006/relationships/tags" Target="../tags/tag235.xml"/><Relationship Id="rId6" Type="http://schemas.openxmlformats.org/officeDocument/2006/relationships/tags" Target="../tags/tag240.xml"/><Relationship Id="rId11" Type="http://schemas.openxmlformats.org/officeDocument/2006/relationships/tags" Target="../tags/tag245.xml"/><Relationship Id="rId5" Type="http://schemas.openxmlformats.org/officeDocument/2006/relationships/tags" Target="../tags/tag239.xml"/><Relationship Id="rId15" Type="http://schemas.openxmlformats.org/officeDocument/2006/relationships/slideLayout" Target="../slideLayouts/slideLayout84.xml"/><Relationship Id="rId10" Type="http://schemas.openxmlformats.org/officeDocument/2006/relationships/tags" Target="../tags/tag244.xml"/><Relationship Id="rId19" Type="http://schemas.openxmlformats.org/officeDocument/2006/relationships/image" Target="../media/image4.gif"/><Relationship Id="rId4" Type="http://schemas.openxmlformats.org/officeDocument/2006/relationships/tags" Target="../tags/tag238.xml"/><Relationship Id="rId9" Type="http://schemas.openxmlformats.org/officeDocument/2006/relationships/tags" Target="../tags/tag243.xml"/><Relationship Id="rId14" Type="http://schemas.openxmlformats.org/officeDocument/2006/relationships/tags" Target="../tags/tag248.xml"/></Relationships>
</file>

<file path=ppt/slides/_rels/slide30.xml.rels><?xml version="1.0" encoding="UTF-8" standalone="yes"?>
<Relationships xmlns="http://schemas.openxmlformats.org/package/2006/relationships"><Relationship Id="rId3" Type="http://schemas.openxmlformats.org/officeDocument/2006/relationships/tags" Target="../tags/tag251.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image" Target="../media/image31.png"/><Relationship Id="rId5" Type="http://schemas.openxmlformats.org/officeDocument/2006/relationships/slideLayout" Target="../slideLayouts/slideLayout83.xml"/><Relationship Id="rId4" Type="http://schemas.openxmlformats.org/officeDocument/2006/relationships/tags" Target="../tags/tag252.xml"/></Relationships>
</file>

<file path=ppt/slides/_rels/slide31.xml.rels><?xml version="1.0" encoding="UTF-8" standalone="yes"?>
<Relationships xmlns="http://schemas.openxmlformats.org/package/2006/relationships"><Relationship Id="rId8" Type="http://schemas.openxmlformats.org/officeDocument/2006/relationships/slideLayout" Target="../slideLayouts/slideLayout84.xml"/><Relationship Id="rId3" Type="http://schemas.openxmlformats.org/officeDocument/2006/relationships/tags" Target="../tags/tag255.xml"/><Relationship Id="rId7" Type="http://schemas.openxmlformats.org/officeDocument/2006/relationships/tags" Target="../tags/tag259.xml"/><Relationship Id="rId2" Type="http://schemas.openxmlformats.org/officeDocument/2006/relationships/tags" Target="../tags/tag254.xml"/><Relationship Id="rId1" Type="http://schemas.openxmlformats.org/officeDocument/2006/relationships/tags" Target="../tags/tag253.xml"/><Relationship Id="rId6" Type="http://schemas.openxmlformats.org/officeDocument/2006/relationships/tags" Target="../tags/tag258.xml"/><Relationship Id="rId5" Type="http://schemas.openxmlformats.org/officeDocument/2006/relationships/tags" Target="../tags/tag257.xml"/><Relationship Id="rId10" Type="http://schemas.openxmlformats.org/officeDocument/2006/relationships/image" Target="../media/image33.png"/><Relationship Id="rId4" Type="http://schemas.openxmlformats.org/officeDocument/2006/relationships/tags" Target="../tags/tag256.xml"/><Relationship Id="rId9" Type="http://schemas.openxmlformats.org/officeDocument/2006/relationships/image" Target="../media/image32.png"/></Relationships>
</file>

<file path=ppt/slides/_rels/slide32.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image" Target="../media/image35.png"/><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image" Target="../media/image34.png"/><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slideLayout" Target="../slideLayouts/slideLayout84.xml"/><Relationship Id="rId5" Type="http://schemas.openxmlformats.org/officeDocument/2006/relationships/tags" Target="../tags/tag264.xml"/><Relationship Id="rId10" Type="http://schemas.openxmlformats.org/officeDocument/2006/relationships/tags" Target="../tags/tag269.xml"/><Relationship Id="rId4" Type="http://schemas.openxmlformats.org/officeDocument/2006/relationships/tags" Target="../tags/tag263.xml"/><Relationship Id="rId9" Type="http://schemas.openxmlformats.org/officeDocument/2006/relationships/tags" Target="../tags/tag268.xml"/><Relationship Id="rId1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tags" Target="../tags/tag272.xml"/><Relationship Id="rId2" Type="http://schemas.openxmlformats.org/officeDocument/2006/relationships/tags" Target="../tags/tag271.xml"/><Relationship Id="rId1" Type="http://schemas.openxmlformats.org/officeDocument/2006/relationships/tags" Target="../tags/tag270.xml"/><Relationship Id="rId6" Type="http://schemas.openxmlformats.org/officeDocument/2006/relationships/slideLayout" Target="../slideLayouts/slideLayout87.xml"/><Relationship Id="rId5" Type="http://schemas.openxmlformats.org/officeDocument/2006/relationships/tags" Target="../tags/tag274.xml"/><Relationship Id="rId4" Type="http://schemas.openxmlformats.org/officeDocument/2006/relationships/tags" Target="../tags/tag273.xml"/></Relationships>
</file>

<file path=ppt/slides/_rels/slide34.xml.rels><?xml version="1.0" encoding="UTF-8" standalone="yes"?>
<Relationships xmlns="http://schemas.openxmlformats.org/package/2006/relationships"><Relationship Id="rId3" Type="http://schemas.openxmlformats.org/officeDocument/2006/relationships/tags" Target="../tags/tag277.xml"/><Relationship Id="rId2" Type="http://schemas.openxmlformats.org/officeDocument/2006/relationships/tags" Target="../tags/tag276.xml"/><Relationship Id="rId1" Type="http://schemas.openxmlformats.org/officeDocument/2006/relationships/tags" Target="../tags/tag275.xml"/><Relationship Id="rId4" Type="http://schemas.openxmlformats.org/officeDocument/2006/relationships/slideLayout" Target="../slideLayouts/slideLayout54.xml"/></Relationships>
</file>

<file path=ppt/slides/_rels/slide35.xml.rels><?xml version="1.0" encoding="UTF-8" standalone="yes"?>
<Relationships xmlns="http://schemas.openxmlformats.org/package/2006/relationships"><Relationship Id="rId8" Type="http://schemas.openxmlformats.org/officeDocument/2006/relationships/tags" Target="../tags/tag285.xml"/><Relationship Id="rId3" Type="http://schemas.openxmlformats.org/officeDocument/2006/relationships/tags" Target="../tags/tag280.xml"/><Relationship Id="rId7" Type="http://schemas.openxmlformats.org/officeDocument/2006/relationships/tags" Target="../tags/tag284.xml"/><Relationship Id="rId2" Type="http://schemas.openxmlformats.org/officeDocument/2006/relationships/tags" Target="../tags/tag279.xml"/><Relationship Id="rId1" Type="http://schemas.openxmlformats.org/officeDocument/2006/relationships/tags" Target="../tags/tag278.xml"/><Relationship Id="rId6" Type="http://schemas.openxmlformats.org/officeDocument/2006/relationships/tags" Target="../tags/tag283.xml"/><Relationship Id="rId5" Type="http://schemas.openxmlformats.org/officeDocument/2006/relationships/tags" Target="../tags/tag282.xml"/><Relationship Id="rId10" Type="http://schemas.openxmlformats.org/officeDocument/2006/relationships/image" Target="../media/image10.png"/><Relationship Id="rId4" Type="http://schemas.openxmlformats.org/officeDocument/2006/relationships/tags" Target="../tags/tag281.xml"/><Relationship Id="rId9" Type="http://schemas.openxmlformats.org/officeDocument/2006/relationships/slideLayout" Target="../slideLayouts/slideLayout59.xml"/></Relationships>
</file>

<file path=ppt/slides/_rels/slide36.xml.rels><?xml version="1.0" encoding="UTF-8" standalone="yes"?>
<Relationships xmlns="http://schemas.openxmlformats.org/package/2006/relationships"><Relationship Id="rId3" Type="http://schemas.openxmlformats.org/officeDocument/2006/relationships/tags" Target="../tags/tag288.xml"/><Relationship Id="rId2" Type="http://schemas.openxmlformats.org/officeDocument/2006/relationships/tags" Target="../tags/tag287.xml"/><Relationship Id="rId1" Type="http://schemas.openxmlformats.org/officeDocument/2006/relationships/tags" Target="../tags/tag286.xml"/><Relationship Id="rId5" Type="http://schemas.openxmlformats.org/officeDocument/2006/relationships/slideLayout" Target="../slideLayouts/slideLayout105.xml"/><Relationship Id="rId4" Type="http://schemas.openxmlformats.org/officeDocument/2006/relationships/tags" Target="../tags/tag289.xml"/></Relationships>
</file>

<file path=ppt/slides/_rels/slide37.xml.rels><?xml version="1.0" encoding="UTF-8" standalone="yes"?>
<Relationships xmlns="http://schemas.openxmlformats.org/package/2006/relationships"><Relationship Id="rId8" Type="http://schemas.openxmlformats.org/officeDocument/2006/relationships/tags" Target="../tags/tag297.xml"/><Relationship Id="rId13" Type="http://schemas.openxmlformats.org/officeDocument/2006/relationships/slideLayout" Target="../slideLayouts/slideLayout59.xml"/><Relationship Id="rId18" Type="http://schemas.openxmlformats.org/officeDocument/2006/relationships/image" Target="../media/image37.png"/><Relationship Id="rId3" Type="http://schemas.openxmlformats.org/officeDocument/2006/relationships/tags" Target="../tags/tag292.xml"/><Relationship Id="rId7" Type="http://schemas.openxmlformats.org/officeDocument/2006/relationships/tags" Target="../tags/tag296.xml"/><Relationship Id="rId12" Type="http://schemas.openxmlformats.org/officeDocument/2006/relationships/tags" Target="../tags/tag301.xml"/><Relationship Id="rId17" Type="http://schemas.openxmlformats.org/officeDocument/2006/relationships/image" Target="../media/image10.png"/><Relationship Id="rId2" Type="http://schemas.openxmlformats.org/officeDocument/2006/relationships/tags" Target="../tags/tag291.xml"/><Relationship Id="rId16" Type="http://schemas.openxmlformats.org/officeDocument/2006/relationships/image" Target="../media/image4.gif"/><Relationship Id="rId1" Type="http://schemas.openxmlformats.org/officeDocument/2006/relationships/tags" Target="../tags/tag290.xml"/><Relationship Id="rId6" Type="http://schemas.openxmlformats.org/officeDocument/2006/relationships/tags" Target="../tags/tag295.xml"/><Relationship Id="rId11" Type="http://schemas.openxmlformats.org/officeDocument/2006/relationships/tags" Target="../tags/tag300.xml"/><Relationship Id="rId5" Type="http://schemas.openxmlformats.org/officeDocument/2006/relationships/tags" Target="../tags/tag294.xml"/><Relationship Id="rId15" Type="http://schemas.openxmlformats.org/officeDocument/2006/relationships/image" Target="../media/image3.GIF"/><Relationship Id="rId10" Type="http://schemas.openxmlformats.org/officeDocument/2006/relationships/tags" Target="../tags/tag299.xml"/><Relationship Id="rId4" Type="http://schemas.openxmlformats.org/officeDocument/2006/relationships/tags" Target="../tags/tag293.xml"/><Relationship Id="rId9" Type="http://schemas.openxmlformats.org/officeDocument/2006/relationships/tags" Target="../tags/tag298.xml"/><Relationship Id="rId14" Type="http://schemas.openxmlformats.org/officeDocument/2006/relationships/image" Target="../media/image2.GIF"/></Relationships>
</file>

<file path=ppt/slides/_rels/slide38.xml.rels><?xml version="1.0" encoding="UTF-8" standalone="yes"?>
<Relationships xmlns="http://schemas.openxmlformats.org/package/2006/relationships"><Relationship Id="rId3" Type="http://schemas.openxmlformats.org/officeDocument/2006/relationships/tags" Target="../tags/tag304.xml"/><Relationship Id="rId7" Type="http://schemas.openxmlformats.org/officeDocument/2006/relationships/image" Target="../media/image10.png"/><Relationship Id="rId2" Type="http://schemas.openxmlformats.org/officeDocument/2006/relationships/tags" Target="../tags/tag303.xml"/><Relationship Id="rId1" Type="http://schemas.openxmlformats.org/officeDocument/2006/relationships/tags" Target="../tags/tag302.xml"/><Relationship Id="rId6" Type="http://schemas.openxmlformats.org/officeDocument/2006/relationships/slideLayout" Target="../slideLayouts/slideLayout59.xml"/><Relationship Id="rId5" Type="http://schemas.openxmlformats.org/officeDocument/2006/relationships/tags" Target="../tags/tag306.xml"/><Relationship Id="rId4" Type="http://schemas.openxmlformats.org/officeDocument/2006/relationships/tags" Target="../tags/tag305.xml"/></Relationships>
</file>

<file path=ppt/slides/_rels/slide39.xml.rels><?xml version="1.0" encoding="UTF-8" standalone="yes"?>
<Relationships xmlns="http://schemas.openxmlformats.org/package/2006/relationships"><Relationship Id="rId8" Type="http://schemas.openxmlformats.org/officeDocument/2006/relationships/tags" Target="../tags/tag314.xml"/><Relationship Id="rId13" Type="http://schemas.openxmlformats.org/officeDocument/2006/relationships/image" Target="../media/image10.png"/><Relationship Id="rId3" Type="http://schemas.openxmlformats.org/officeDocument/2006/relationships/tags" Target="../tags/tag309.xml"/><Relationship Id="rId7" Type="http://schemas.openxmlformats.org/officeDocument/2006/relationships/tags" Target="../tags/tag313.xml"/><Relationship Id="rId12" Type="http://schemas.openxmlformats.org/officeDocument/2006/relationships/image" Target="../media/image4.gif"/><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tags" Target="../tags/tag312.xml"/><Relationship Id="rId11" Type="http://schemas.openxmlformats.org/officeDocument/2006/relationships/image" Target="../media/image3.GIF"/><Relationship Id="rId5" Type="http://schemas.openxmlformats.org/officeDocument/2006/relationships/tags" Target="../tags/tag311.xml"/><Relationship Id="rId10" Type="http://schemas.openxmlformats.org/officeDocument/2006/relationships/image" Target="../media/image2.GIF"/><Relationship Id="rId4" Type="http://schemas.openxmlformats.org/officeDocument/2006/relationships/tags" Target="../tags/tag310.xml"/><Relationship Id="rId9" Type="http://schemas.openxmlformats.org/officeDocument/2006/relationships/slideLayout" Target="../slideLayouts/slideLayout59.xml"/></Relationships>
</file>

<file path=ppt/slides/_rels/slide4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317.xml"/><Relationship Id="rId7" Type="http://schemas.openxmlformats.org/officeDocument/2006/relationships/slideLayout" Target="../slideLayouts/slideLayout59.xml"/><Relationship Id="rId2" Type="http://schemas.openxmlformats.org/officeDocument/2006/relationships/tags" Target="../tags/tag316.xml"/><Relationship Id="rId1" Type="http://schemas.openxmlformats.org/officeDocument/2006/relationships/tags" Target="../tags/tag315.xml"/><Relationship Id="rId6" Type="http://schemas.openxmlformats.org/officeDocument/2006/relationships/tags" Target="../tags/tag320.xml"/><Relationship Id="rId5" Type="http://schemas.openxmlformats.org/officeDocument/2006/relationships/tags" Target="../tags/tag319.xml"/><Relationship Id="rId4" Type="http://schemas.openxmlformats.org/officeDocument/2006/relationships/tags" Target="../tags/tag318.xml"/></Relationships>
</file>

<file path=ppt/slides/_rels/slide41.xml.rels><?xml version="1.0" encoding="UTF-8" standalone="yes"?>
<Relationships xmlns="http://schemas.openxmlformats.org/package/2006/relationships"><Relationship Id="rId3" Type="http://schemas.openxmlformats.org/officeDocument/2006/relationships/tags" Target="../tags/tag323.xml"/><Relationship Id="rId2" Type="http://schemas.openxmlformats.org/officeDocument/2006/relationships/tags" Target="../tags/tag322.xml"/><Relationship Id="rId1" Type="http://schemas.openxmlformats.org/officeDocument/2006/relationships/tags" Target="../tags/tag321.xml"/><Relationship Id="rId5" Type="http://schemas.openxmlformats.org/officeDocument/2006/relationships/slideLayout" Target="../slideLayouts/slideLayout105.xml"/><Relationship Id="rId4" Type="http://schemas.openxmlformats.org/officeDocument/2006/relationships/tags" Target="../tags/tag324.xml"/></Relationships>
</file>

<file path=ppt/slides/_rels/slide42.xml.rels><?xml version="1.0" encoding="UTF-8" standalone="yes"?>
<Relationships xmlns="http://schemas.openxmlformats.org/package/2006/relationships"><Relationship Id="rId8" Type="http://schemas.openxmlformats.org/officeDocument/2006/relationships/tags" Target="../tags/tag332.xml"/><Relationship Id="rId13" Type="http://schemas.openxmlformats.org/officeDocument/2006/relationships/image" Target="../media/image3.GIF"/><Relationship Id="rId3" Type="http://schemas.openxmlformats.org/officeDocument/2006/relationships/tags" Target="../tags/tag327.xml"/><Relationship Id="rId7" Type="http://schemas.openxmlformats.org/officeDocument/2006/relationships/tags" Target="../tags/tag331.xml"/><Relationship Id="rId12" Type="http://schemas.openxmlformats.org/officeDocument/2006/relationships/image" Target="../media/image2.GIF"/><Relationship Id="rId2" Type="http://schemas.openxmlformats.org/officeDocument/2006/relationships/tags" Target="../tags/tag326.xml"/><Relationship Id="rId16" Type="http://schemas.openxmlformats.org/officeDocument/2006/relationships/image" Target="../media/image38.png"/><Relationship Id="rId1" Type="http://schemas.openxmlformats.org/officeDocument/2006/relationships/tags" Target="../tags/tag325.xml"/><Relationship Id="rId6" Type="http://schemas.openxmlformats.org/officeDocument/2006/relationships/tags" Target="../tags/tag330.xml"/><Relationship Id="rId11" Type="http://schemas.openxmlformats.org/officeDocument/2006/relationships/slideLayout" Target="../slideLayouts/slideLayout34.xml"/><Relationship Id="rId5" Type="http://schemas.openxmlformats.org/officeDocument/2006/relationships/tags" Target="../tags/tag329.xml"/><Relationship Id="rId15" Type="http://schemas.openxmlformats.org/officeDocument/2006/relationships/image" Target="../media/image10.png"/><Relationship Id="rId10" Type="http://schemas.openxmlformats.org/officeDocument/2006/relationships/tags" Target="../tags/tag334.xml"/><Relationship Id="rId4" Type="http://schemas.openxmlformats.org/officeDocument/2006/relationships/tags" Target="../tags/tag328.xml"/><Relationship Id="rId9" Type="http://schemas.openxmlformats.org/officeDocument/2006/relationships/tags" Target="../tags/tag333.xml"/><Relationship Id="rId14" Type="http://schemas.openxmlformats.org/officeDocument/2006/relationships/image" Target="../media/image4.gif"/></Relationships>
</file>

<file path=ppt/slides/_rels/slide43.xml.rels><?xml version="1.0" encoding="UTF-8" standalone="yes"?>
<Relationships xmlns="http://schemas.openxmlformats.org/package/2006/relationships"><Relationship Id="rId3" Type="http://schemas.openxmlformats.org/officeDocument/2006/relationships/tags" Target="../tags/tag337.xml"/><Relationship Id="rId7" Type="http://schemas.openxmlformats.org/officeDocument/2006/relationships/image" Target="../media/image10.png"/><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slideLayout" Target="../slideLayouts/slideLayout34.xml"/><Relationship Id="rId5" Type="http://schemas.openxmlformats.org/officeDocument/2006/relationships/tags" Target="../tags/tag339.xml"/><Relationship Id="rId4" Type="http://schemas.openxmlformats.org/officeDocument/2006/relationships/tags" Target="../tags/tag338.xml"/></Relationships>
</file>

<file path=ppt/slides/_rels/slide44.xml.rels><?xml version="1.0" encoding="UTF-8" standalone="yes"?>
<Relationships xmlns="http://schemas.openxmlformats.org/package/2006/relationships"><Relationship Id="rId8" Type="http://schemas.openxmlformats.org/officeDocument/2006/relationships/tags" Target="../tags/tag347.xml"/><Relationship Id="rId13" Type="http://schemas.openxmlformats.org/officeDocument/2006/relationships/image" Target="../media/image2.GIF"/><Relationship Id="rId3" Type="http://schemas.openxmlformats.org/officeDocument/2006/relationships/tags" Target="../tags/tag342.xml"/><Relationship Id="rId7" Type="http://schemas.openxmlformats.org/officeDocument/2006/relationships/tags" Target="../tags/tag346.xml"/><Relationship Id="rId12" Type="http://schemas.openxmlformats.org/officeDocument/2006/relationships/slideLayout" Target="../slideLayouts/slideLayout34.xml"/><Relationship Id="rId2" Type="http://schemas.openxmlformats.org/officeDocument/2006/relationships/tags" Target="../tags/tag341.xml"/><Relationship Id="rId16" Type="http://schemas.openxmlformats.org/officeDocument/2006/relationships/image" Target="../media/image10.png"/><Relationship Id="rId1" Type="http://schemas.openxmlformats.org/officeDocument/2006/relationships/tags" Target="../tags/tag340.xml"/><Relationship Id="rId6" Type="http://schemas.openxmlformats.org/officeDocument/2006/relationships/tags" Target="../tags/tag345.xml"/><Relationship Id="rId11" Type="http://schemas.openxmlformats.org/officeDocument/2006/relationships/tags" Target="../tags/tag350.xml"/><Relationship Id="rId5" Type="http://schemas.openxmlformats.org/officeDocument/2006/relationships/tags" Target="../tags/tag344.xml"/><Relationship Id="rId15" Type="http://schemas.openxmlformats.org/officeDocument/2006/relationships/image" Target="../media/image4.gif"/><Relationship Id="rId10" Type="http://schemas.openxmlformats.org/officeDocument/2006/relationships/tags" Target="../tags/tag349.xml"/><Relationship Id="rId4" Type="http://schemas.openxmlformats.org/officeDocument/2006/relationships/tags" Target="../tags/tag343.xml"/><Relationship Id="rId9" Type="http://schemas.openxmlformats.org/officeDocument/2006/relationships/tags" Target="../tags/tag348.xml"/><Relationship Id="rId14" Type="http://schemas.openxmlformats.org/officeDocument/2006/relationships/image" Target="../media/image3.GIF"/></Relationships>
</file>

<file path=ppt/slides/_rels/slide45.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tags" Target="../tags/tag353.xml"/><Relationship Id="rId7" Type="http://schemas.openxmlformats.org/officeDocument/2006/relationships/tags" Target="../tags/tag357.xml"/><Relationship Id="rId12" Type="http://schemas.openxmlformats.org/officeDocument/2006/relationships/image" Target="../media/image10.png"/><Relationship Id="rId2" Type="http://schemas.openxmlformats.org/officeDocument/2006/relationships/tags" Target="../tags/tag352.xml"/><Relationship Id="rId1" Type="http://schemas.openxmlformats.org/officeDocument/2006/relationships/tags" Target="../tags/tag351.xml"/><Relationship Id="rId6" Type="http://schemas.openxmlformats.org/officeDocument/2006/relationships/tags" Target="../tags/tag356.xml"/><Relationship Id="rId11" Type="http://schemas.openxmlformats.org/officeDocument/2006/relationships/image" Target="../media/image4.gif"/><Relationship Id="rId5" Type="http://schemas.openxmlformats.org/officeDocument/2006/relationships/tags" Target="../tags/tag355.xml"/><Relationship Id="rId10" Type="http://schemas.openxmlformats.org/officeDocument/2006/relationships/image" Target="../media/image3.GIF"/><Relationship Id="rId4" Type="http://schemas.openxmlformats.org/officeDocument/2006/relationships/tags" Target="../tags/tag354.xml"/><Relationship Id="rId9" Type="http://schemas.openxmlformats.org/officeDocument/2006/relationships/image" Target="../media/image2.GIF"/></Relationships>
</file>

<file path=ppt/slides/_rels/slide46.xml.rels><?xml version="1.0" encoding="UTF-8" standalone="yes"?>
<Relationships xmlns="http://schemas.openxmlformats.org/package/2006/relationships"><Relationship Id="rId3" Type="http://schemas.openxmlformats.org/officeDocument/2006/relationships/tags" Target="../tags/tag360.xml"/><Relationship Id="rId2" Type="http://schemas.openxmlformats.org/officeDocument/2006/relationships/tags" Target="../tags/tag359.xml"/><Relationship Id="rId1" Type="http://schemas.openxmlformats.org/officeDocument/2006/relationships/tags" Target="../tags/tag358.xml"/><Relationship Id="rId5" Type="http://schemas.openxmlformats.org/officeDocument/2006/relationships/slideLayout" Target="../slideLayouts/slideLayout105.xml"/><Relationship Id="rId4" Type="http://schemas.openxmlformats.org/officeDocument/2006/relationships/tags" Target="../tags/tag361.xml"/></Relationships>
</file>

<file path=ppt/slides/_rels/slide47.xml.rels><?xml version="1.0" encoding="UTF-8" standalone="yes"?>
<Relationships xmlns="http://schemas.openxmlformats.org/package/2006/relationships"><Relationship Id="rId8" Type="http://schemas.openxmlformats.org/officeDocument/2006/relationships/tags" Target="../tags/tag369.xml"/><Relationship Id="rId13" Type="http://schemas.openxmlformats.org/officeDocument/2006/relationships/image" Target="../media/image4.gif"/><Relationship Id="rId3" Type="http://schemas.openxmlformats.org/officeDocument/2006/relationships/tags" Target="../tags/tag364.xml"/><Relationship Id="rId7" Type="http://schemas.openxmlformats.org/officeDocument/2006/relationships/tags" Target="../tags/tag368.xml"/><Relationship Id="rId12" Type="http://schemas.openxmlformats.org/officeDocument/2006/relationships/image" Target="../media/image3.GIF"/><Relationship Id="rId2" Type="http://schemas.openxmlformats.org/officeDocument/2006/relationships/tags" Target="../tags/tag363.xml"/><Relationship Id="rId1" Type="http://schemas.openxmlformats.org/officeDocument/2006/relationships/tags" Target="../tags/tag362.xml"/><Relationship Id="rId6" Type="http://schemas.openxmlformats.org/officeDocument/2006/relationships/tags" Target="../tags/tag367.xml"/><Relationship Id="rId11" Type="http://schemas.openxmlformats.org/officeDocument/2006/relationships/image" Target="../media/image2.GIF"/><Relationship Id="rId5" Type="http://schemas.openxmlformats.org/officeDocument/2006/relationships/tags" Target="../tags/tag366.xml"/><Relationship Id="rId15" Type="http://schemas.openxmlformats.org/officeDocument/2006/relationships/image" Target="../media/image39.png"/><Relationship Id="rId10" Type="http://schemas.openxmlformats.org/officeDocument/2006/relationships/slideLayout" Target="../slideLayouts/slideLayout34.xml"/><Relationship Id="rId4" Type="http://schemas.openxmlformats.org/officeDocument/2006/relationships/tags" Target="../tags/tag365.xml"/><Relationship Id="rId9" Type="http://schemas.openxmlformats.org/officeDocument/2006/relationships/tags" Target="../tags/tag370.xml"/><Relationship Id="rId14" Type="http://schemas.openxmlformats.org/officeDocument/2006/relationships/image" Target="../media/image10.png"/></Relationships>
</file>

<file path=ppt/slides/_rels/slide48.xml.rels><?xml version="1.0" encoding="UTF-8" standalone="yes"?>
<Relationships xmlns="http://schemas.openxmlformats.org/package/2006/relationships"><Relationship Id="rId3" Type="http://schemas.openxmlformats.org/officeDocument/2006/relationships/tags" Target="../tags/tag373.xml"/><Relationship Id="rId7" Type="http://schemas.openxmlformats.org/officeDocument/2006/relationships/image" Target="../media/image10.png"/><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slideLayout" Target="../slideLayouts/slideLayout34.xml"/><Relationship Id="rId5" Type="http://schemas.openxmlformats.org/officeDocument/2006/relationships/tags" Target="../tags/tag375.xml"/><Relationship Id="rId4" Type="http://schemas.openxmlformats.org/officeDocument/2006/relationships/tags" Target="../tags/tag374.xml"/></Relationships>
</file>

<file path=ppt/slides/_rels/slide49.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image" Target="../media/image4.gif"/><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image" Target="../media/image3.GIF"/><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image" Target="../media/image2.GIF"/><Relationship Id="rId5" Type="http://schemas.openxmlformats.org/officeDocument/2006/relationships/tags" Target="../tags/tag380.xml"/><Relationship Id="rId10" Type="http://schemas.openxmlformats.org/officeDocument/2006/relationships/slideLayout" Target="../slideLayouts/slideLayout34.xml"/><Relationship Id="rId4" Type="http://schemas.openxmlformats.org/officeDocument/2006/relationships/tags" Target="../tags/tag379.xml"/><Relationship Id="rId9" Type="http://schemas.openxmlformats.org/officeDocument/2006/relationships/tags" Target="../tags/tag384.xml"/><Relationship Id="rId14" Type="http://schemas.openxmlformats.org/officeDocument/2006/relationships/image" Target="../media/image10.png"/></Relationships>
</file>

<file path=ppt/slides/_rels/slide50.xml.rels><?xml version="1.0" encoding="UTF-8" standalone="yes"?>
<Relationships xmlns="http://schemas.openxmlformats.org/package/2006/relationships"><Relationship Id="rId3" Type="http://schemas.openxmlformats.org/officeDocument/2006/relationships/tags" Target="../tags/tag387.xml"/><Relationship Id="rId2" Type="http://schemas.openxmlformats.org/officeDocument/2006/relationships/tags" Target="../tags/tag386.xml"/><Relationship Id="rId1" Type="http://schemas.openxmlformats.org/officeDocument/2006/relationships/tags" Target="../tags/tag385.xml"/><Relationship Id="rId5" Type="http://schemas.openxmlformats.org/officeDocument/2006/relationships/slideLayout" Target="../slideLayouts/slideLayout105.xml"/><Relationship Id="rId4" Type="http://schemas.openxmlformats.org/officeDocument/2006/relationships/tags" Target="../tags/tag388.xml"/></Relationships>
</file>

<file path=ppt/slides/_rels/slide51.xml.rels><?xml version="1.0" encoding="UTF-8" standalone="yes"?>
<Relationships xmlns="http://schemas.openxmlformats.org/package/2006/relationships"><Relationship Id="rId8" Type="http://schemas.openxmlformats.org/officeDocument/2006/relationships/tags" Target="../tags/tag396.xml"/><Relationship Id="rId13" Type="http://schemas.openxmlformats.org/officeDocument/2006/relationships/image" Target="../media/image10.png"/><Relationship Id="rId3" Type="http://schemas.openxmlformats.org/officeDocument/2006/relationships/tags" Target="../tags/tag391.xml"/><Relationship Id="rId7" Type="http://schemas.openxmlformats.org/officeDocument/2006/relationships/tags" Target="../tags/tag395.xml"/><Relationship Id="rId12" Type="http://schemas.openxmlformats.org/officeDocument/2006/relationships/image" Target="../media/image4.gif"/><Relationship Id="rId2" Type="http://schemas.openxmlformats.org/officeDocument/2006/relationships/tags" Target="../tags/tag390.xml"/><Relationship Id="rId1" Type="http://schemas.openxmlformats.org/officeDocument/2006/relationships/tags" Target="../tags/tag389.xml"/><Relationship Id="rId6" Type="http://schemas.openxmlformats.org/officeDocument/2006/relationships/tags" Target="../tags/tag394.xml"/><Relationship Id="rId11" Type="http://schemas.openxmlformats.org/officeDocument/2006/relationships/image" Target="../media/image3.GIF"/><Relationship Id="rId5" Type="http://schemas.openxmlformats.org/officeDocument/2006/relationships/tags" Target="../tags/tag393.xml"/><Relationship Id="rId10" Type="http://schemas.openxmlformats.org/officeDocument/2006/relationships/image" Target="../media/image2.GIF"/><Relationship Id="rId4" Type="http://schemas.openxmlformats.org/officeDocument/2006/relationships/tags" Target="../tags/tag392.xml"/><Relationship Id="rId9" Type="http://schemas.openxmlformats.org/officeDocument/2006/relationships/slideLayout" Target="../slideLayouts/slideLayout34.xml"/><Relationship Id="rId14" Type="http://schemas.openxmlformats.org/officeDocument/2006/relationships/image" Target="../media/image40.png"/></Relationships>
</file>

<file path=ppt/slides/_rels/slide5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399.xml"/><Relationship Id="rId7" Type="http://schemas.openxmlformats.org/officeDocument/2006/relationships/slideLayout" Target="../slideLayouts/slideLayout34.xml"/><Relationship Id="rId2" Type="http://schemas.openxmlformats.org/officeDocument/2006/relationships/tags" Target="../tags/tag398.xml"/><Relationship Id="rId1" Type="http://schemas.openxmlformats.org/officeDocument/2006/relationships/tags" Target="../tags/tag397.xml"/><Relationship Id="rId6" Type="http://schemas.openxmlformats.org/officeDocument/2006/relationships/tags" Target="../tags/tag402.xml"/><Relationship Id="rId5" Type="http://schemas.openxmlformats.org/officeDocument/2006/relationships/tags" Target="../tags/tag401.xml"/><Relationship Id="rId4" Type="http://schemas.openxmlformats.org/officeDocument/2006/relationships/tags" Target="../tags/tag400.xml"/></Relationships>
</file>

<file path=ppt/slides/_rels/slide5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tags" Target="../tags/tag405.xml"/><Relationship Id="rId7" Type="http://schemas.openxmlformats.org/officeDocument/2006/relationships/tags" Target="../tags/tag409.xml"/><Relationship Id="rId12" Type="http://schemas.openxmlformats.org/officeDocument/2006/relationships/image" Target="../media/image10.png"/><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tags" Target="../tags/tag408.xml"/><Relationship Id="rId11" Type="http://schemas.openxmlformats.org/officeDocument/2006/relationships/image" Target="../media/image4.gif"/><Relationship Id="rId5" Type="http://schemas.openxmlformats.org/officeDocument/2006/relationships/tags" Target="../tags/tag407.xml"/><Relationship Id="rId10" Type="http://schemas.openxmlformats.org/officeDocument/2006/relationships/image" Target="../media/image3.GIF"/><Relationship Id="rId4" Type="http://schemas.openxmlformats.org/officeDocument/2006/relationships/tags" Target="../tags/tag406.xml"/><Relationship Id="rId9" Type="http://schemas.openxmlformats.org/officeDocument/2006/relationships/image" Target="../media/image2.GIF"/></Relationships>
</file>

<file path=ppt/slides/_rels/slide54.xml.rels><?xml version="1.0" encoding="UTF-8" standalone="yes"?>
<Relationships xmlns="http://schemas.openxmlformats.org/package/2006/relationships"><Relationship Id="rId3" Type="http://schemas.openxmlformats.org/officeDocument/2006/relationships/tags" Target="../tags/tag412.xml"/><Relationship Id="rId2" Type="http://schemas.openxmlformats.org/officeDocument/2006/relationships/tags" Target="../tags/tag411.xml"/><Relationship Id="rId1" Type="http://schemas.openxmlformats.org/officeDocument/2006/relationships/tags" Target="../tags/tag410.xml"/><Relationship Id="rId5" Type="http://schemas.openxmlformats.org/officeDocument/2006/relationships/slideLayout" Target="../slideLayouts/slideLayout55.xml"/><Relationship Id="rId4" Type="http://schemas.openxmlformats.org/officeDocument/2006/relationships/tags" Target="../tags/tag413.xml"/></Relationships>
</file>

<file path=ppt/slides/_rels/slide55.xml.rels><?xml version="1.0" encoding="UTF-8" standalone="yes"?>
<Relationships xmlns="http://schemas.openxmlformats.org/package/2006/relationships"><Relationship Id="rId8" Type="http://schemas.openxmlformats.org/officeDocument/2006/relationships/image" Target="../media/image3.GIF"/><Relationship Id="rId3" Type="http://schemas.openxmlformats.org/officeDocument/2006/relationships/tags" Target="../tags/tag416.xml"/><Relationship Id="rId7" Type="http://schemas.openxmlformats.org/officeDocument/2006/relationships/image" Target="../media/image2.GIF"/><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slideLayout" Target="../slideLayouts/slideLayout31.xml"/><Relationship Id="rId5" Type="http://schemas.openxmlformats.org/officeDocument/2006/relationships/tags" Target="../tags/tag418.xml"/><Relationship Id="rId4" Type="http://schemas.openxmlformats.org/officeDocument/2006/relationships/tags" Target="../tags/tag417.xml"/><Relationship Id="rId9" Type="http://schemas.openxmlformats.org/officeDocument/2006/relationships/image" Target="../media/image4.gif"/></Relationships>
</file>

<file path=ppt/slides/_rels/slide56.xml.rels><?xml version="1.0" encoding="UTF-8" standalone="yes"?>
<Relationships xmlns="http://schemas.openxmlformats.org/package/2006/relationships"><Relationship Id="rId8" Type="http://schemas.openxmlformats.org/officeDocument/2006/relationships/image" Target="../media/image3.GIF"/><Relationship Id="rId3" Type="http://schemas.openxmlformats.org/officeDocument/2006/relationships/tags" Target="../tags/tag421.xml"/><Relationship Id="rId7" Type="http://schemas.openxmlformats.org/officeDocument/2006/relationships/image" Target="../media/image2.GIF"/><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31.xml"/><Relationship Id="rId5" Type="http://schemas.openxmlformats.org/officeDocument/2006/relationships/tags" Target="../tags/tag423.xml"/><Relationship Id="rId4" Type="http://schemas.openxmlformats.org/officeDocument/2006/relationships/tags" Target="../tags/tag422.xml"/><Relationship Id="rId9" Type="http://schemas.openxmlformats.org/officeDocument/2006/relationships/image" Target="../media/image4.gif"/></Relationships>
</file>

<file path=ppt/slides/_rels/slide57.xml.rels><?xml version="1.0" encoding="UTF-8" standalone="yes"?>
<Relationships xmlns="http://schemas.openxmlformats.org/package/2006/relationships"><Relationship Id="rId8" Type="http://schemas.openxmlformats.org/officeDocument/2006/relationships/image" Target="../media/image3.GIF"/><Relationship Id="rId3" Type="http://schemas.openxmlformats.org/officeDocument/2006/relationships/tags" Target="../tags/tag426.xml"/><Relationship Id="rId7" Type="http://schemas.openxmlformats.org/officeDocument/2006/relationships/image" Target="../media/image2.GIF"/><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31.xml"/><Relationship Id="rId5" Type="http://schemas.openxmlformats.org/officeDocument/2006/relationships/tags" Target="../tags/tag428.xml"/><Relationship Id="rId4" Type="http://schemas.openxmlformats.org/officeDocument/2006/relationships/tags" Target="../tags/tag427.xml"/><Relationship Id="rId9" Type="http://schemas.openxmlformats.org/officeDocument/2006/relationships/image" Target="../media/image4.gif"/></Relationships>
</file>

<file path=ppt/slides/_rels/slide58.xml.rels><?xml version="1.0" encoding="UTF-8" standalone="yes"?>
<Relationships xmlns="http://schemas.openxmlformats.org/package/2006/relationships"><Relationship Id="rId3" Type="http://schemas.openxmlformats.org/officeDocument/2006/relationships/tags" Target="../tags/tag431.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image" Target="../media/image41.png"/><Relationship Id="rId5" Type="http://schemas.openxmlformats.org/officeDocument/2006/relationships/slideLayout" Target="../slideLayouts/slideLayout31.xml"/><Relationship Id="rId4" Type="http://schemas.openxmlformats.org/officeDocument/2006/relationships/tags" Target="../tags/tag432.xml"/></Relationships>
</file>

<file path=ppt/slides/_rels/slide59.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tags" Target="../tags/tag435.xml"/><Relationship Id="rId7" Type="http://schemas.openxmlformats.org/officeDocument/2006/relationships/notesSlide" Target="../notesSlides/notesSlide4.xml"/><Relationship Id="rId2" Type="http://schemas.openxmlformats.org/officeDocument/2006/relationships/tags" Target="../tags/tag434.xml"/><Relationship Id="rId1" Type="http://schemas.openxmlformats.org/officeDocument/2006/relationships/tags" Target="../tags/tag433.xml"/><Relationship Id="rId6" Type="http://schemas.openxmlformats.org/officeDocument/2006/relationships/slideLayout" Target="../slideLayouts/slideLayout17.xml"/><Relationship Id="rId5" Type="http://schemas.openxmlformats.org/officeDocument/2006/relationships/tags" Target="../tags/tag437.xml"/><Relationship Id="rId4" Type="http://schemas.openxmlformats.org/officeDocument/2006/relationships/tags" Target="../tags/tag436.xml"/><Relationship Id="rId9"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sz="quarter"/>
            <p:custDataLst>
              <p:tags r:id="rId1"/>
            </p:custDataLst>
          </p:nvPr>
        </p:nvSpPr>
        <p:spPr/>
        <p:txBody>
          <a:bodyPr/>
          <a:lstStyle/>
          <a:p>
            <a:r>
              <a:rPr lang="fr-FR" dirty="0"/>
              <a:t>CGT Grand Est</a:t>
            </a:r>
          </a:p>
        </p:txBody>
      </p:sp>
      <p:sp>
        <p:nvSpPr>
          <p:cNvPr id="3" name="Espace réservé du texte 2"/>
          <p:cNvSpPr>
            <a:spLocks noGrp="1"/>
          </p:cNvSpPr>
          <p:nvPr>
            <p:ph type="body" sz="quarter" idx="12"/>
            <p:custDataLst>
              <p:tags r:id="rId2"/>
            </p:custDataLst>
          </p:nvPr>
        </p:nvSpPr>
        <p:spPr/>
        <p:txBody>
          <a:bodyPr/>
          <a:lstStyle/>
          <a:p>
            <a:r>
              <a:rPr lang="fr-FR" dirty="0"/>
              <a:t>Journée d’Étude – Offre de soins</a:t>
            </a:r>
          </a:p>
        </p:txBody>
      </p:sp>
      <p:graphicFrame>
        <p:nvGraphicFramePr>
          <p:cNvPr id="5" name="Tableau 4">
            <a:extLst>
              <a:ext uri="{FF2B5EF4-FFF2-40B4-BE49-F238E27FC236}">
                <a16:creationId xmlns:a16="http://schemas.microsoft.com/office/drawing/2014/main" xmlns="" id="{E70A6550-F977-4FFC-98BB-BCEFDF2F11C1}"/>
              </a:ext>
            </a:extLst>
          </p:cNvPr>
          <p:cNvGraphicFramePr>
            <a:graphicFrameLocks noGrp="1"/>
          </p:cNvGraphicFramePr>
          <p:nvPr>
            <p:extLst>
              <p:ext uri="{D42A27DB-BD31-4B8C-83A1-F6EECF244321}">
                <p14:modId xmlns:p14="http://schemas.microsoft.com/office/powerpoint/2010/main" val="3295872944"/>
              </p:ext>
            </p:extLst>
          </p:nvPr>
        </p:nvGraphicFramePr>
        <p:xfrm>
          <a:off x="6532637" y="6151812"/>
          <a:ext cx="4214551" cy="862981"/>
        </p:xfrm>
        <a:graphic>
          <a:graphicData uri="http://schemas.openxmlformats.org/drawingml/2006/table">
            <a:tbl>
              <a:tblPr firstRow="1" firstCol="1" bandRow="1"/>
              <a:tblGrid>
                <a:gridCol w="925432">
                  <a:extLst>
                    <a:ext uri="{9D8B030D-6E8A-4147-A177-3AD203B41FA5}">
                      <a16:colId xmlns:a16="http://schemas.microsoft.com/office/drawing/2014/main" xmlns="" val="1623928459"/>
                    </a:ext>
                  </a:extLst>
                </a:gridCol>
                <a:gridCol w="3289119">
                  <a:extLst>
                    <a:ext uri="{9D8B030D-6E8A-4147-A177-3AD203B41FA5}">
                      <a16:colId xmlns:a16="http://schemas.microsoft.com/office/drawing/2014/main" xmlns="" val="1017379301"/>
                    </a:ext>
                  </a:extLst>
                </a:gridCol>
              </a:tblGrid>
              <a:tr h="375301">
                <a:tc>
                  <a:txBody>
                    <a:bodyPr/>
                    <a:lstStyle/>
                    <a:p>
                      <a:pPr>
                        <a:spcAft>
                          <a:spcPts val="0"/>
                        </a:spcAft>
                      </a:pPr>
                      <a:endParaRPr lang="fr-FR" sz="1100" dirty="0">
                        <a:effectLst/>
                        <a:latin typeface="Calibri" panose="020F0502020204030204" pitchFamily="34" charset="0"/>
                        <a:ea typeface="Calibri" panose="020F0502020204030204" pitchFamily="34" charset="0"/>
                      </a:endParaRPr>
                    </a:p>
                  </a:txBody>
                  <a:tcPr marL="0" marR="0" marT="0" marB="0">
                    <a:lnL>
                      <a:noFill/>
                    </a:lnL>
                    <a:lnR>
                      <a:noFill/>
                    </a:lnR>
                    <a:lnT>
                      <a:noFill/>
                    </a:lnT>
                    <a:lnB>
                      <a:noFill/>
                    </a:lnB>
                  </a:tcPr>
                </a:tc>
                <a:tc>
                  <a:txBody>
                    <a:bodyPr/>
                    <a:lstStyle/>
                    <a:p>
                      <a:pPr>
                        <a:spcAft>
                          <a:spcPts val="0"/>
                        </a:spcAft>
                      </a:pPr>
                      <a:r>
                        <a:rPr lang="fr-FR" sz="1000" dirty="0">
                          <a:solidFill>
                            <a:srgbClr val="004070"/>
                          </a:solidFill>
                          <a:effectLst/>
                          <a:latin typeface="Calibri" panose="020F0502020204030204" pitchFamily="34" charset="0"/>
                          <a:ea typeface="Calibri" panose="020F0502020204030204" pitchFamily="34" charset="0"/>
                        </a:rPr>
                        <a:t>   8 rue Lafayette </a:t>
                      </a:r>
                      <a:r>
                        <a:rPr lang="fr-FR" sz="1000" dirty="0">
                          <a:solidFill>
                            <a:srgbClr val="B10057"/>
                          </a:solidFill>
                          <a:effectLst/>
                          <a:latin typeface="Wingdings" panose="05000000000000000000" pitchFamily="2" charset="2"/>
                          <a:ea typeface="Calibri" panose="020F0502020204030204" pitchFamily="34" charset="0"/>
                        </a:rPr>
                        <a:t>n</a:t>
                      </a:r>
                      <a:r>
                        <a:rPr lang="fr-FR" sz="1000" dirty="0">
                          <a:solidFill>
                            <a:srgbClr val="004070"/>
                          </a:solidFill>
                          <a:effectLst/>
                          <a:latin typeface="Calibri" panose="020F0502020204030204" pitchFamily="34" charset="0"/>
                          <a:ea typeface="Calibri" panose="020F0502020204030204" pitchFamily="34" charset="0"/>
                        </a:rPr>
                        <a:t> 57000 METZ</a:t>
                      </a:r>
                      <a:r>
                        <a:rPr lang="fr-FR" sz="1100" dirty="0">
                          <a:effectLst/>
                          <a:latin typeface="Calibri" panose="020F0502020204030204" pitchFamily="34" charset="0"/>
                          <a:ea typeface="Calibri" panose="020F0502020204030204" pitchFamily="34" charset="0"/>
                        </a:rPr>
                        <a:t/>
                      </a:r>
                      <a:br>
                        <a:rPr lang="fr-FR" sz="1100" dirty="0">
                          <a:effectLst/>
                          <a:latin typeface="Calibri" panose="020F0502020204030204" pitchFamily="34" charset="0"/>
                          <a:ea typeface="Calibri" panose="020F0502020204030204" pitchFamily="34" charset="0"/>
                        </a:rPr>
                      </a:br>
                      <a:r>
                        <a:rPr lang="fr-FR" sz="1000" dirty="0">
                          <a:solidFill>
                            <a:srgbClr val="004070"/>
                          </a:solidFill>
                          <a:effectLst/>
                          <a:latin typeface="Calibri" panose="020F0502020204030204" pitchFamily="34" charset="0"/>
                          <a:ea typeface="Calibri" panose="020F0502020204030204" pitchFamily="34" charset="0"/>
                        </a:rPr>
                        <a:t>   Tél. +33 (0)3.87.56.20.04</a:t>
                      </a:r>
                      <a:r>
                        <a:rPr lang="fr-FR" sz="1100" dirty="0">
                          <a:effectLst/>
                          <a:latin typeface="Calibri" panose="020F0502020204030204" pitchFamily="34" charset="0"/>
                          <a:ea typeface="Calibri" panose="020F0502020204030204" pitchFamily="34" charset="0"/>
                        </a:rPr>
                        <a:t> </a:t>
                      </a:r>
                      <a:r>
                        <a:rPr lang="fr-FR" sz="1000" dirty="0">
                          <a:solidFill>
                            <a:srgbClr val="B10057"/>
                          </a:solidFill>
                          <a:effectLst/>
                          <a:latin typeface="Wingdings" panose="05000000000000000000" pitchFamily="2" charset="2"/>
                          <a:ea typeface="Calibri" panose="020F0502020204030204" pitchFamily="34" charset="0"/>
                        </a:rPr>
                        <a:t>n</a:t>
                      </a:r>
                      <a:r>
                        <a:rPr lang="fr-FR" sz="1000" dirty="0">
                          <a:solidFill>
                            <a:srgbClr val="004070"/>
                          </a:solidFill>
                          <a:effectLst/>
                          <a:latin typeface="Calibri" panose="020F0502020204030204" pitchFamily="34" charset="0"/>
                          <a:ea typeface="Calibri" panose="020F0502020204030204" pitchFamily="34" charset="0"/>
                        </a:rPr>
                        <a:t> Port. +33  (0)6.78.51.62.86</a:t>
                      </a:r>
                      <a:r>
                        <a:rPr lang="fr-FR" sz="1100" dirty="0">
                          <a:effectLst/>
                          <a:latin typeface="Calibri" panose="020F0502020204030204" pitchFamily="34" charset="0"/>
                          <a:ea typeface="Calibri" panose="020F0502020204030204" pitchFamily="34" charset="0"/>
                        </a:rPr>
                        <a:t/>
                      </a:r>
                      <a:br>
                        <a:rPr lang="fr-FR" sz="1100" dirty="0">
                          <a:effectLst/>
                          <a:latin typeface="Calibri" panose="020F0502020204030204" pitchFamily="34" charset="0"/>
                          <a:ea typeface="Calibri" panose="020F0502020204030204" pitchFamily="34" charset="0"/>
                        </a:rPr>
                      </a:br>
                      <a:r>
                        <a:rPr lang="fr-FR" sz="1100" dirty="0">
                          <a:effectLst/>
                          <a:latin typeface="Calibri" panose="020F0502020204030204" pitchFamily="34" charset="0"/>
                          <a:ea typeface="Calibri" panose="020F0502020204030204" pitchFamily="34" charset="0"/>
                        </a:rPr>
                        <a:t>   </a:t>
                      </a:r>
                      <a:r>
                        <a:rPr lang="fr-FR" sz="1000" u="sng" dirty="0">
                          <a:solidFill>
                            <a:srgbClr val="B10057"/>
                          </a:solidFill>
                          <a:effectLst/>
                          <a:latin typeface="Calibri" panose="020F0502020204030204" pitchFamily="34" charset="0"/>
                          <a:ea typeface="Calibri" panose="020F0502020204030204" pitchFamily="34" charset="0"/>
                          <a:hlinkClick r:id="rId5"/>
                        </a:rPr>
                        <a:t>www.secafi.com</a:t>
                      </a:r>
                      <a:endParaRPr lang="fr-FR" sz="1100" dirty="0">
                        <a:effectLst/>
                        <a:latin typeface="Calibri" panose="020F0502020204030204" pitchFamily="34" charset="0"/>
                        <a:ea typeface="Calibri" panose="020F050202020403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xmlns="" val="2799752805"/>
                  </a:ext>
                </a:extLst>
              </a:tr>
              <a:tr h="375301">
                <a:tc>
                  <a:txBody>
                    <a:bodyPr/>
                    <a:lstStyle/>
                    <a:p>
                      <a:pPr>
                        <a:spcAft>
                          <a:spcPts val="0"/>
                        </a:spcAft>
                      </a:pPr>
                      <a:endParaRPr lang="fr-FR" sz="1100" dirty="0">
                        <a:effectLst/>
                        <a:latin typeface="Calibri" panose="020F0502020204030204" pitchFamily="34" charset="0"/>
                        <a:ea typeface="Calibri" panose="020F0502020204030204" pitchFamily="34" charset="0"/>
                      </a:endParaRPr>
                    </a:p>
                  </a:txBody>
                  <a:tcPr marL="0" marR="0" marT="0" marB="0">
                    <a:lnL>
                      <a:noFill/>
                    </a:lnL>
                    <a:lnR>
                      <a:noFill/>
                    </a:lnR>
                    <a:lnT>
                      <a:noFill/>
                    </a:lnT>
                    <a:lnB>
                      <a:noFill/>
                    </a:lnB>
                  </a:tcPr>
                </a:tc>
                <a:tc>
                  <a:txBody>
                    <a:bodyPr/>
                    <a:lstStyle/>
                    <a:p>
                      <a:pPr>
                        <a:spcAft>
                          <a:spcPts val="0"/>
                        </a:spcAft>
                      </a:pPr>
                      <a:endParaRPr lang="fr-FR" sz="1100" dirty="0">
                        <a:effectLst/>
                        <a:latin typeface="Calibri" panose="020F0502020204030204" pitchFamily="34" charset="0"/>
                        <a:ea typeface="Calibri" panose="020F050202020403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xmlns="" val="3968614842"/>
                  </a:ext>
                </a:extLst>
              </a:tr>
            </a:tbl>
          </a:graphicData>
        </a:graphic>
      </p:graphicFrame>
      <p:sp>
        <p:nvSpPr>
          <p:cNvPr id="6" name="Rectangle 2">
            <a:extLst>
              <a:ext uri="{FF2B5EF4-FFF2-40B4-BE49-F238E27FC236}">
                <a16:creationId xmlns:a16="http://schemas.microsoft.com/office/drawing/2014/main" xmlns="" id="{0436D5D5-CFFA-4562-9F09-8488A009D350}"/>
              </a:ext>
            </a:extLst>
          </p:cNvPr>
          <p:cNvSpPr>
            <a:spLocks noChangeArrowheads="1"/>
          </p:cNvSpPr>
          <p:nvPr/>
        </p:nvSpPr>
        <p:spPr bwMode="auto">
          <a:xfrm>
            <a:off x="7530352" y="5594004"/>
            <a:ext cx="239042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004070"/>
                </a:solidFill>
                <a:effectLst/>
                <a:latin typeface="Arial" panose="020B0604020202020204" pitchFamily="34" charset="0"/>
                <a:ea typeface="Calibri" panose="020F0502020204030204" pitchFamily="34" charset="0"/>
              </a:rPr>
              <a:t>Jean-Stéphane MARAVAL</a:t>
            </a:r>
            <a:br>
              <a:rPr kumimoji="0" lang="fr-FR" altLang="fr-FR" sz="1200" b="1" i="0" u="none" strike="noStrike" cap="none" normalizeH="0" baseline="0" dirty="0">
                <a:ln>
                  <a:noFill/>
                </a:ln>
                <a:solidFill>
                  <a:srgbClr val="004070"/>
                </a:solidFill>
                <a:effectLst/>
                <a:latin typeface="Arial" panose="020B0604020202020204" pitchFamily="34" charset="0"/>
                <a:ea typeface="Calibri" panose="020F0502020204030204" pitchFamily="34" charset="0"/>
              </a:rPr>
            </a:br>
            <a:r>
              <a:rPr kumimoji="0" lang="fr-FR" altLang="fr-FR" sz="1200" b="1" i="0" u="none" strike="noStrike" cap="none" normalizeH="0" baseline="0" dirty="0">
                <a:ln>
                  <a:noFill/>
                </a:ln>
                <a:solidFill>
                  <a:srgbClr val="004070"/>
                </a:solidFill>
                <a:effectLst/>
                <a:latin typeface="Arial" panose="020B0604020202020204" pitchFamily="34" charset="0"/>
                <a:ea typeface="Calibri" panose="020F0502020204030204" pitchFamily="34" charset="0"/>
              </a:rPr>
              <a:t>Responsable de Mission</a:t>
            </a:r>
            <a:endParaRPr kumimoji="0" lang="fr-FR" altLang="fr-FR" sz="2000" b="1" i="0" u="none" strike="noStrike" cap="none" normalizeH="0" baseline="0" dirty="0">
              <a:ln>
                <a:noFill/>
              </a:ln>
              <a:solidFill>
                <a:schemeClr val="tx1"/>
              </a:solidFill>
              <a:effectLst/>
              <a:latin typeface="Arial" panose="020B0604020202020204" pitchFamily="34" charset="0"/>
            </a:endParaRPr>
          </a:p>
        </p:txBody>
      </p:sp>
      <p:pic>
        <p:nvPicPr>
          <p:cNvPr id="1025" name="Image 1" descr="image001">
            <a:extLst>
              <a:ext uri="{FF2B5EF4-FFF2-40B4-BE49-F238E27FC236}">
                <a16:creationId xmlns:a16="http://schemas.microsoft.com/office/drawing/2014/main" xmlns="" id="{43F9BE06-9FA8-4359-A879-61A74BF51246}"/>
              </a:ext>
            </a:extLst>
          </p:cNvPr>
          <p:cNvPicPr>
            <a:picLocks noChangeAspect="1" noChangeArrowheads="1"/>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5682522" y="5682963"/>
            <a:ext cx="1495425" cy="428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3686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xmlns="" id="{FBE1D260-FA0B-41C1-90DA-D1C66B2AF004}"/>
              </a:ext>
            </a:extLst>
          </p:cNvPr>
          <p:cNvSpPr>
            <a:spLocks noGrp="1"/>
          </p:cNvSpPr>
          <p:nvPr>
            <p:ph type="title"/>
            <p:custDataLst>
              <p:tags r:id="rId1"/>
            </p:custDataLst>
          </p:nvPr>
        </p:nvSpPr>
        <p:spPr/>
        <p:txBody>
          <a:bodyPr/>
          <a:lstStyle/>
          <a:p>
            <a:r>
              <a:rPr lang="fr-FR"/>
              <a:t>Sommaire</a:t>
            </a:r>
          </a:p>
        </p:txBody>
      </p:sp>
      <p:sp>
        <p:nvSpPr>
          <p:cNvPr id="2" name="Espace réservé du numéro de diapositive 1">
            <a:extLst>
              <a:ext uri="{FF2B5EF4-FFF2-40B4-BE49-F238E27FC236}">
                <a16:creationId xmlns:a16="http://schemas.microsoft.com/office/drawing/2014/main" xmlns="" id="{BF716A8A-D095-434A-B890-364C7272F671}"/>
              </a:ext>
            </a:extLst>
          </p:cNvPr>
          <p:cNvSpPr>
            <a:spLocks noGrp="1"/>
          </p:cNvSpPr>
          <p:nvPr>
            <p:ph type="sldNum" sz="quarter" idx="10"/>
            <p:custDataLst>
              <p:tags r:id="rId2"/>
            </p:custDataLst>
          </p:nvPr>
        </p:nvSpPr>
        <p:spPr/>
        <p:txBody>
          <a:bodyPr/>
          <a:lstStyle/>
          <a:p>
            <a:fld id="{FD495AF3-2BE3-4F2F-A3F0-65C3F202E4D2}" type="slidenum">
              <a:rPr lang="fr-FR" altLang="fr-FR" smtClean="0"/>
              <a:pPr/>
              <a:t>2</a:t>
            </a:fld>
            <a:endParaRPr lang="fr-FR" altLang="fr-FR" dirty="0"/>
          </a:p>
        </p:txBody>
      </p:sp>
      <p:sp>
        <p:nvSpPr>
          <p:cNvPr id="3" name="Espace réservé du pied de page 2">
            <a:extLst>
              <a:ext uri="{FF2B5EF4-FFF2-40B4-BE49-F238E27FC236}">
                <a16:creationId xmlns:a16="http://schemas.microsoft.com/office/drawing/2014/main" xmlns="" id="{CB573E49-5618-4920-9B31-DCC6E423945B}"/>
              </a:ext>
            </a:extLst>
          </p:cNvPr>
          <p:cNvSpPr>
            <a:spLocks noGrp="1"/>
          </p:cNvSpPr>
          <p:nvPr>
            <p:ph type="ftr" sz="quarter" idx="3"/>
            <p:custDataLst>
              <p:tags r:id="rId3"/>
            </p:custDataLst>
          </p:nvPr>
        </p:nvSpPr>
        <p:spPr/>
        <p:txBody>
          <a:bodyPr/>
          <a:lstStyle/>
          <a:p>
            <a:r>
              <a:rPr lang="fr-FR">
                <a:cs typeface="Segoe UI Light" pitchFamily="34" charset="0"/>
              </a:rPr>
              <a:t>Journée d'étude Santé Protection Sociale - CGT Grand Est - 20 novembre 2020</a:t>
            </a:r>
            <a:endParaRPr lang="fr-FR" dirty="0">
              <a:cs typeface="Segoe UI Light" pitchFamily="34" charset="0"/>
            </a:endParaRPr>
          </a:p>
        </p:txBody>
      </p:sp>
      <p:graphicFrame>
        <p:nvGraphicFramePr>
          <p:cNvPr id="5" name="Tableau 4">
            <a:extLst>
              <a:ext uri="{FF2B5EF4-FFF2-40B4-BE49-F238E27FC236}">
                <a16:creationId xmlns:a16="http://schemas.microsoft.com/office/drawing/2014/main" xmlns="" id="{25B0F325-6190-421B-8119-1D7789AEAD95}"/>
              </a:ext>
            </a:extLst>
          </p:cNvPr>
          <p:cNvGraphicFramePr>
            <a:graphicFrameLocks noGrp="1"/>
          </p:cNvGraphicFramePr>
          <p:nvPr>
            <p:custDataLst>
              <p:tags r:id="rId4"/>
            </p:custDataLst>
            <p:extLst>
              <p:ext uri="{D42A27DB-BD31-4B8C-83A1-F6EECF244321}">
                <p14:modId xmlns:p14="http://schemas.microsoft.com/office/powerpoint/2010/main" val="389618484"/>
              </p:ext>
            </p:extLst>
          </p:nvPr>
        </p:nvGraphicFramePr>
        <p:xfrm>
          <a:off x="444500" y="1485900"/>
          <a:ext cx="9779000" cy="4226560"/>
        </p:xfrm>
        <a:graphic>
          <a:graphicData uri="http://schemas.openxmlformats.org/drawingml/2006/table">
            <a:tbl>
              <a:tblPr firstRow="1" bandRow="1">
                <a:tableStyleId>{2D5ABB26-0587-4C30-8999-92F81FD0307C}</a:tableStyleId>
              </a:tblPr>
              <a:tblGrid>
                <a:gridCol w="8763000">
                  <a:extLst>
                    <a:ext uri="{9D8B030D-6E8A-4147-A177-3AD203B41FA5}">
                      <a16:colId xmlns:a16="http://schemas.microsoft.com/office/drawing/2014/main" xmlns="" val="2939409886"/>
                    </a:ext>
                  </a:extLst>
                </a:gridCol>
                <a:gridCol w="1016000">
                  <a:extLst>
                    <a:ext uri="{9D8B030D-6E8A-4147-A177-3AD203B41FA5}">
                      <a16:colId xmlns:a16="http://schemas.microsoft.com/office/drawing/2014/main" xmlns="" val="2032656450"/>
                    </a:ext>
                  </a:extLst>
                </a:gridCol>
              </a:tblGrid>
              <a:tr h="370840">
                <a:tc>
                  <a:txBody>
                    <a:bodyPr/>
                    <a:lstStyle/>
                    <a:p>
                      <a:r>
                        <a:rPr lang="fr-FR" sz="1400" b="1">
                          <a:solidFill>
                            <a:srgbClr val="B10057"/>
                          </a:solidFill>
                        </a:rPr>
                        <a:t>ONDAM et tarification à l’activité</a:t>
                      </a:r>
                    </a:p>
                  </a:txBody>
                  <a:tcPr anchor="b">
                    <a:lnB>
                      <a:solidFill>
                        <a:srgbClr val="646464"/>
                      </a:solidFill>
                      <a:prstDash val="solid"/>
                    </a:lnB>
                  </a:tcPr>
                </a:tc>
                <a:tc>
                  <a:txBody>
                    <a:bodyPr/>
                    <a:lstStyle/>
                    <a:p>
                      <a:pPr algn="l"/>
                      <a:r>
                        <a:rPr lang="fr-FR" sz="1400" b="1">
                          <a:solidFill>
                            <a:srgbClr val="B10057"/>
                          </a:solidFill>
                        </a:rPr>
                        <a:t>page 4</a:t>
                      </a:r>
                    </a:p>
                  </a:txBody>
                  <a:tcPr anchor="b">
                    <a:lnB>
                      <a:solidFill>
                        <a:srgbClr val="646464"/>
                      </a:solidFill>
                      <a:prstDash val="solid"/>
                    </a:lnB>
                  </a:tcPr>
                </a:tc>
                <a:extLst>
                  <a:ext uri="{0D108BD9-81ED-4DB2-BD59-A6C34878D82A}">
                    <a16:rowId xmlns:a16="http://schemas.microsoft.com/office/drawing/2014/main" xmlns="" val="3107172967"/>
                  </a:ext>
                </a:extLst>
              </a:tr>
              <a:tr h="370840">
                <a:tc>
                  <a:txBody>
                    <a:bodyPr/>
                    <a:lstStyle/>
                    <a:p>
                      <a:r>
                        <a:rPr lang="fr-FR" sz="1400" b="1">
                          <a:solidFill>
                            <a:srgbClr val="B10057"/>
                          </a:solidFill>
                        </a:rPr>
                        <a:t>Les logiques de pôles territoriaux et la gradation de l’offre de soins</a:t>
                      </a:r>
                    </a:p>
                  </a:txBody>
                  <a:tcPr anchor="b">
                    <a:lnT>
                      <a:solidFill>
                        <a:srgbClr val="646464"/>
                      </a:solidFill>
                      <a:prstDash val="solid"/>
                    </a:lnT>
                    <a:lnB>
                      <a:solidFill>
                        <a:srgbClr val="646464"/>
                      </a:solidFill>
                      <a:prstDash val="solid"/>
                    </a:lnB>
                  </a:tcPr>
                </a:tc>
                <a:tc>
                  <a:txBody>
                    <a:bodyPr/>
                    <a:lstStyle/>
                    <a:p>
                      <a:pPr algn="l"/>
                      <a:r>
                        <a:rPr lang="fr-FR" sz="1400" b="1">
                          <a:solidFill>
                            <a:srgbClr val="B10057"/>
                          </a:solidFill>
                        </a:rPr>
                        <a:t>page 13</a:t>
                      </a:r>
                    </a:p>
                  </a:txBody>
                  <a:tcPr anchor="b">
                    <a:lnT>
                      <a:solidFill>
                        <a:srgbClr val="646464"/>
                      </a:solidFill>
                      <a:prstDash val="solid"/>
                    </a:lnT>
                    <a:lnB>
                      <a:solidFill>
                        <a:srgbClr val="646464"/>
                      </a:solidFill>
                      <a:prstDash val="solid"/>
                    </a:lnB>
                  </a:tcPr>
                </a:tc>
                <a:extLst>
                  <a:ext uri="{0D108BD9-81ED-4DB2-BD59-A6C34878D82A}">
                    <a16:rowId xmlns:a16="http://schemas.microsoft.com/office/drawing/2014/main" xmlns="" val="902870686"/>
                  </a:ext>
                </a:extLst>
              </a:tr>
              <a:tr h="370840">
                <a:tc>
                  <a:txBody>
                    <a:bodyPr/>
                    <a:lstStyle/>
                    <a:p>
                      <a:r>
                        <a:rPr lang="fr-FR" sz="1400" b="1">
                          <a:solidFill>
                            <a:srgbClr val="B10057"/>
                          </a:solidFill>
                        </a:rPr>
                        <a:t>L’évolution capacitaire dans le Grand Est</a:t>
                      </a:r>
                    </a:p>
                  </a:txBody>
                  <a:tcPr anchor="b">
                    <a:lnT>
                      <a:solidFill>
                        <a:srgbClr val="646464"/>
                      </a:solidFill>
                      <a:prstDash val="solid"/>
                    </a:lnT>
                    <a:lnB>
                      <a:solidFill>
                        <a:srgbClr val="646464"/>
                      </a:solidFill>
                      <a:prstDash val="solid"/>
                    </a:lnB>
                  </a:tcPr>
                </a:tc>
                <a:tc>
                  <a:txBody>
                    <a:bodyPr/>
                    <a:lstStyle/>
                    <a:p>
                      <a:pPr algn="l"/>
                      <a:r>
                        <a:rPr lang="fr-FR" sz="1400" b="1">
                          <a:solidFill>
                            <a:srgbClr val="B10057"/>
                          </a:solidFill>
                        </a:rPr>
                        <a:t>page 18</a:t>
                      </a:r>
                    </a:p>
                  </a:txBody>
                  <a:tcPr anchor="b">
                    <a:lnT>
                      <a:solidFill>
                        <a:srgbClr val="646464"/>
                      </a:solidFill>
                      <a:prstDash val="solid"/>
                    </a:lnT>
                    <a:lnB>
                      <a:solidFill>
                        <a:srgbClr val="646464"/>
                      </a:solidFill>
                      <a:prstDash val="solid"/>
                    </a:lnB>
                  </a:tcPr>
                </a:tc>
                <a:extLst>
                  <a:ext uri="{0D108BD9-81ED-4DB2-BD59-A6C34878D82A}">
                    <a16:rowId xmlns:a16="http://schemas.microsoft.com/office/drawing/2014/main" xmlns="" val="1482562909"/>
                  </a:ext>
                </a:extLst>
              </a:tr>
              <a:tr h="370840">
                <a:tc>
                  <a:txBody>
                    <a:bodyPr/>
                    <a:lstStyle/>
                    <a:p>
                      <a:r>
                        <a:rPr lang="fr-FR" sz="1400" b="1">
                          <a:solidFill>
                            <a:srgbClr val="B10057"/>
                          </a:solidFill>
                        </a:rPr>
                        <a:t>Retour sur la sollicitation exceptionnelle des services de réanimation du Grand Est pendant la 1ère période de confinement</a:t>
                      </a:r>
                    </a:p>
                  </a:txBody>
                  <a:tcPr anchor="b">
                    <a:lnT>
                      <a:solidFill>
                        <a:srgbClr val="646464"/>
                      </a:solidFill>
                      <a:prstDash val="solid"/>
                    </a:lnT>
                    <a:lnB>
                      <a:solidFill>
                        <a:srgbClr val="646464"/>
                      </a:solidFill>
                      <a:prstDash val="solid"/>
                    </a:lnB>
                  </a:tcPr>
                </a:tc>
                <a:tc>
                  <a:txBody>
                    <a:bodyPr/>
                    <a:lstStyle/>
                    <a:p>
                      <a:pPr algn="l"/>
                      <a:r>
                        <a:rPr lang="fr-FR" sz="1400" b="1">
                          <a:solidFill>
                            <a:srgbClr val="B10057"/>
                          </a:solidFill>
                        </a:rPr>
                        <a:t>page 24</a:t>
                      </a:r>
                    </a:p>
                  </a:txBody>
                  <a:tcPr anchor="b">
                    <a:lnT>
                      <a:solidFill>
                        <a:srgbClr val="646464"/>
                      </a:solidFill>
                      <a:prstDash val="solid"/>
                    </a:lnT>
                    <a:lnB>
                      <a:solidFill>
                        <a:srgbClr val="646464"/>
                      </a:solidFill>
                      <a:prstDash val="solid"/>
                    </a:lnB>
                  </a:tcPr>
                </a:tc>
                <a:extLst>
                  <a:ext uri="{0D108BD9-81ED-4DB2-BD59-A6C34878D82A}">
                    <a16:rowId xmlns:a16="http://schemas.microsoft.com/office/drawing/2014/main" xmlns="" val="3341994884"/>
                  </a:ext>
                </a:extLst>
              </a:tr>
              <a:tr h="370840">
                <a:tc>
                  <a:txBody>
                    <a:bodyPr/>
                    <a:lstStyle/>
                    <a:p>
                      <a:r>
                        <a:rPr lang="fr-FR" sz="1400" b="1">
                          <a:solidFill>
                            <a:srgbClr val="B10057"/>
                          </a:solidFill>
                        </a:rPr>
                        <a:t>PLFSS 2021 et Ségur de la Santé</a:t>
                      </a:r>
                    </a:p>
                  </a:txBody>
                  <a:tcPr anchor="b">
                    <a:lnT>
                      <a:solidFill>
                        <a:srgbClr val="646464"/>
                      </a:solidFill>
                      <a:prstDash val="solid"/>
                    </a:lnT>
                    <a:lnB>
                      <a:solidFill>
                        <a:srgbClr val="646464"/>
                      </a:solidFill>
                      <a:prstDash val="solid"/>
                    </a:lnB>
                  </a:tcPr>
                </a:tc>
                <a:tc>
                  <a:txBody>
                    <a:bodyPr/>
                    <a:lstStyle/>
                    <a:p>
                      <a:pPr algn="l"/>
                      <a:r>
                        <a:rPr lang="fr-FR" sz="1400" b="1">
                          <a:solidFill>
                            <a:srgbClr val="B10057"/>
                          </a:solidFill>
                        </a:rPr>
                        <a:t>page 28</a:t>
                      </a:r>
                    </a:p>
                  </a:txBody>
                  <a:tcPr anchor="b">
                    <a:lnT>
                      <a:solidFill>
                        <a:srgbClr val="646464"/>
                      </a:solidFill>
                      <a:prstDash val="solid"/>
                    </a:lnT>
                    <a:lnB>
                      <a:solidFill>
                        <a:srgbClr val="646464"/>
                      </a:solidFill>
                      <a:prstDash val="solid"/>
                    </a:lnB>
                  </a:tcPr>
                </a:tc>
                <a:extLst>
                  <a:ext uri="{0D108BD9-81ED-4DB2-BD59-A6C34878D82A}">
                    <a16:rowId xmlns:a16="http://schemas.microsoft.com/office/drawing/2014/main" xmlns="" val="3377244524"/>
                  </a:ext>
                </a:extLst>
              </a:tr>
              <a:tr h="370840">
                <a:tc>
                  <a:txBody>
                    <a:bodyPr/>
                    <a:lstStyle/>
                    <a:p>
                      <a:r>
                        <a:rPr lang="fr-FR" sz="1400" b="1">
                          <a:solidFill>
                            <a:srgbClr val="B10057"/>
                          </a:solidFill>
                        </a:rPr>
                        <a:t>Annexes</a:t>
                      </a:r>
                    </a:p>
                  </a:txBody>
                  <a:tcPr anchor="b">
                    <a:lnT>
                      <a:solidFill>
                        <a:srgbClr val="646464"/>
                      </a:solidFill>
                      <a:prstDash val="solid"/>
                    </a:lnT>
                    <a:lnB>
                      <a:solidFill>
                        <a:srgbClr val="646464"/>
                      </a:solidFill>
                      <a:prstDash val="solid"/>
                    </a:lnB>
                  </a:tcPr>
                </a:tc>
                <a:tc>
                  <a:txBody>
                    <a:bodyPr/>
                    <a:lstStyle/>
                    <a:p>
                      <a:pPr algn="l"/>
                      <a:r>
                        <a:rPr lang="fr-FR" sz="1400" b="1">
                          <a:solidFill>
                            <a:srgbClr val="B10057"/>
                          </a:solidFill>
                        </a:rPr>
                        <a:t>page 34</a:t>
                      </a:r>
                    </a:p>
                  </a:txBody>
                  <a:tcPr anchor="b">
                    <a:lnT>
                      <a:solidFill>
                        <a:srgbClr val="646464"/>
                      </a:solidFill>
                      <a:prstDash val="solid"/>
                    </a:lnT>
                    <a:lnB>
                      <a:solidFill>
                        <a:srgbClr val="646464"/>
                      </a:solidFill>
                      <a:prstDash val="solid"/>
                    </a:lnB>
                  </a:tcPr>
                </a:tc>
                <a:extLst>
                  <a:ext uri="{0D108BD9-81ED-4DB2-BD59-A6C34878D82A}">
                    <a16:rowId xmlns:a16="http://schemas.microsoft.com/office/drawing/2014/main" xmlns="" val="1835240995"/>
                  </a:ext>
                </a:extLst>
              </a:tr>
              <a:tr h="370840">
                <a:tc>
                  <a:txBody>
                    <a:bodyPr/>
                    <a:lstStyle/>
                    <a:p>
                      <a:pPr lvl="1"/>
                      <a:r>
                        <a:rPr lang="fr-FR" sz="1400" b="0"/>
                        <a:t>Évolution d’activité MCO – Région Grand Est</a:t>
                      </a:r>
                    </a:p>
                  </a:txBody>
                  <a:tcPr anchor="b">
                    <a:lnT>
                      <a:solidFill>
                        <a:srgbClr val="646464"/>
                      </a:solidFill>
                      <a:prstDash val="solid"/>
                    </a:lnT>
                  </a:tcPr>
                </a:tc>
                <a:tc>
                  <a:txBody>
                    <a:bodyPr/>
                    <a:lstStyle/>
                    <a:p>
                      <a:pPr algn="l"/>
                      <a:r>
                        <a:rPr lang="fr-FR" sz="1400" b="0"/>
                        <a:t>page 36</a:t>
                      </a:r>
                    </a:p>
                  </a:txBody>
                  <a:tcPr anchor="b">
                    <a:lnT>
                      <a:solidFill>
                        <a:srgbClr val="646464"/>
                      </a:solidFill>
                      <a:prstDash val="solid"/>
                    </a:lnT>
                  </a:tcPr>
                </a:tc>
                <a:extLst>
                  <a:ext uri="{0D108BD9-81ED-4DB2-BD59-A6C34878D82A}">
                    <a16:rowId xmlns:a16="http://schemas.microsoft.com/office/drawing/2014/main" xmlns="" val="1059917317"/>
                  </a:ext>
                </a:extLst>
              </a:tr>
              <a:tr h="370840">
                <a:tc>
                  <a:txBody>
                    <a:bodyPr/>
                    <a:lstStyle/>
                    <a:p>
                      <a:pPr lvl="1"/>
                      <a:r>
                        <a:rPr lang="fr-FR" sz="1400" b="0"/>
                        <a:t>Évolution d’activité HAD – Région Grand Est</a:t>
                      </a:r>
                    </a:p>
                  </a:txBody>
                  <a:tcPr anchor="b"/>
                </a:tc>
                <a:tc>
                  <a:txBody>
                    <a:bodyPr/>
                    <a:lstStyle/>
                    <a:p>
                      <a:pPr algn="l"/>
                      <a:r>
                        <a:rPr lang="fr-FR" sz="1400" b="0"/>
                        <a:t>page 41</a:t>
                      </a:r>
                    </a:p>
                  </a:txBody>
                  <a:tcPr anchor="b"/>
                </a:tc>
                <a:extLst>
                  <a:ext uri="{0D108BD9-81ED-4DB2-BD59-A6C34878D82A}">
                    <a16:rowId xmlns:a16="http://schemas.microsoft.com/office/drawing/2014/main" xmlns="" val="2705277435"/>
                  </a:ext>
                </a:extLst>
              </a:tr>
              <a:tr h="370840">
                <a:tc>
                  <a:txBody>
                    <a:bodyPr/>
                    <a:lstStyle/>
                    <a:p>
                      <a:pPr lvl="1"/>
                      <a:r>
                        <a:rPr lang="fr-FR" sz="1400" b="0"/>
                        <a:t>Évolution d’activité SSR – Région Grand Est</a:t>
                      </a:r>
                    </a:p>
                  </a:txBody>
                  <a:tcPr anchor="b"/>
                </a:tc>
                <a:tc>
                  <a:txBody>
                    <a:bodyPr/>
                    <a:lstStyle/>
                    <a:p>
                      <a:pPr algn="l"/>
                      <a:r>
                        <a:rPr lang="fr-FR" sz="1400" b="0"/>
                        <a:t>page 46</a:t>
                      </a:r>
                    </a:p>
                  </a:txBody>
                  <a:tcPr anchor="b"/>
                </a:tc>
                <a:extLst>
                  <a:ext uri="{0D108BD9-81ED-4DB2-BD59-A6C34878D82A}">
                    <a16:rowId xmlns:a16="http://schemas.microsoft.com/office/drawing/2014/main" xmlns="" val="980475649"/>
                  </a:ext>
                </a:extLst>
              </a:tr>
              <a:tr h="370840">
                <a:tc>
                  <a:txBody>
                    <a:bodyPr/>
                    <a:lstStyle/>
                    <a:p>
                      <a:pPr lvl="1"/>
                      <a:r>
                        <a:rPr lang="fr-FR" sz="1400" b="0"/>
                        <a:t>Évolution d’activité Psychiatrie – Région Grand Est</a:t>
                      </a:r>
                    </a:p>
                  </a:txBody>
                  <a:tcPr anchor="b"/>
                </a:tc>
                <a:tc>
                  <a:txBody>
                    <a:bodyPr/>
                    <a:lstStyle/>
                    <a:p>
                      <a:pPr algn="l"/>
                      <a:r>
                        <a:rPr lang="fr-FR" sz="1400" b="0"/>
                        <a:t>page 50</a:t>
                      </a:r>
                    </a:p>
                  </a:txBody>
                  <a:tcPr anchor="b"/>
                </a:tc>
                <a:extLst>
                  <a:ext uri="{0D108BD9-81ED-4DB2-BD59-A6C34878D82A}">
                    <a16:rowId xmlns:a16="http://schemas.microsoft.com/office/drawing/2014/main" xmlns="" val="2312311829"/>
                  </a:ext>
                </a:extLst>
              </a:tr>
              <a:tr h="370840">
                <a:tc>
                  <a:txBody>
                    <a:bodyPr/>
                    <a:lstStyle/>
                    <a:p>
                      <a:pPr lvl="1"/>
                      <a:r>
                        <a:rPr lang="fr-FR" sz="1400" b="0"/>
                        <a:t>Complément Projet de Loi de Financement de la Sécurité Sociale</a:t>
                      </a:r>
                    </a:p>
                  </a:txBody>
                  <a:tcPr anchor="b"/>
                </a:tc>
                <a:tc>
                  <a:txBody>
                    <a:bodyPr/>
                    <a:lstStyle/>
                    <a:p>
                      <a:pPr algn="l"/>
                      <a:r>
                        <a:rPr lang="fr-FR" sz="1400" b="0"/>
                        <a:t>page 54</a:t>
                      </a:r>
                    </a:p>
                  </a:txBody>
                  <a:tcPr anchor="b"/>
                </a:tc>
                <a:extLst>
                  <a:ext uri="{0D108BD9-81ED-4DB2-BD59-A6C34878D82A}">
                    <a16:rowId xmlns:a16="http://schemas.microsoft.com/office/drawing/2014/main" xmlns="" val="3662504112"/>
                  </a:ext>
                </a:extLst>
              </a:tr>
            </a:tbl>
          </a:graphicData>
        </a:graphic>
      </p:graphicFrame>
    </p:spTree>
    <p:extLst>
      <p:ext uri="{BB962C8B-B14F-4D97-AF65-F5344CB8AC3E}">
        <p14:creationId xmlns:p14="http://schemas.microsoft.com/office/powerpoint/2010/main" val="345580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xmlns="" id="{5CC64B7C-4E96-4DD2-871E-DFBB931C6C31}"/>
              </a:ext>
            </a:extLst>
          </p:cNvPr>
          <p:cNvSpPr>
            <a:spLocks noGrp="1"/>
          </p:cNvSpPr>
          <p:nvPr>
            <p:ph type="sldNum" sz="quarter" idx="11"/>
            <p:custDataLst>
              <p:tags r:id="rId1"/>
            </p:custDataLst>
          </p:nvPr>
        </p:nvSpPr>
        <p:spPr/>
        <p:txBody>
          <a:bodyPr/>
          <a:lstStyle/>
          <a:p>
            <a:fld id="{FD495AF3-2BE3-4F2F-A3F0-65C3F202E4D2}" type="slidenum">
              <a:rPr lang="fr-FR" altLang="fr-FR" smtClean="0"/>
              <a:pPr/>
              <a:t>3</a:t>
            </a:fld>
            <a:endParaRPr lang="fr-FR" altLang="fr-FR" dirty="0"/>
          </a:p>
        </p:txBody>
      </p:sp>
      <p:sp>
        <p:nvSpPr>
          <p:cNvPr id="3" name="Espace réservé du contenu 2">
            <a:extLst>
              <a:ext uri="{FF2B5EF4-FFF2-40B4-BE49-F238E27FC236}">
                <a16:creationId xmlns:a16="http://schemas.microsoft.com/office/drawing/2014/main" xmlns="" id="{6706C546-CFCB-4216-A40D-0734DA4BF9C9}"/>
              </a:ext>
            </a:extLst>
          </p:cNvPr>
          <p:cNvSpPr>
            <a:spLocks noGrp="1"/>
          </p:cNvSpPr>
          <p:nvPr>
            <p:ph idx="1"/>
            <p:custDataLst>
              <p:tags r:id="rId2"/>
            </p:custDataLst>
          </p:nvPr>
        </p:nvSpPr>
        <p:spPr>
          <a:xfrm>
            <a:off x="437002" y="1197629"/>
            <a:ext cx="9900718" cy="5826326"/>
          </a:xfrm>
        </p:spPr>
        <p:txBody>
          <a:bodyPr/>
          <a:lstStyle/>
          <a:p>
            <a:pPr>
              <a:spcAft>
                <a:spcPts val="0"/>
              </a:spcAft>
            </a:pPr>
            <a:r>
              <a:rPr lang="fr-FR" sz="1400" dirty="0">
                <a:latin typeface="+mn-lt"/>
                <a:ea typeface="Calibri" panose="020F0502020204030204" pitchFamily="34" charset="0"/>
              </a:rPr>
              <a:t>Ces dernières années et particulièrement depuis 2015, </a:t>
            </a:r>
            <a:r>
              <a:rPr lang="fr-FR" sz="1400" b="1" dirty="0">
                <a:latin typeface="+mn-lt"/>
                <a:ea typeface="Calibri" panose="020F0502020204030204" pitchFamily="34" charset="0"/>
              </a:rPr>
              <a:t>les protestations et cris d’alarme se sont multipliés</a:t>
            </a:r>
            <a:r>
              <a:rPr lang="fr-FR" sz="1400" dirty="0">
                <a:latin typeface="+mn-lt"/>
                <a:ea typeface="Calibri" panose="020F0502020204030204" pitchFamily="34" charset="0"/>
              </a:rPr>
              <a:t>, émanant non seulement des infirmières, des aides-soignantes, des cadres, des brancardiers, des praticiens hospitaliers, voire parfois des directions hospitalières elles-mêmes, fatiguées d’être prises entre les injonctions des agences régionales de santé et les réalités opérationnelles.</a:t>
            </a:r>
          </a:p>
          <a:p>
            <a:pPr>
              <a:spcAft>
                <a:spcPts val="0"/>
              </a:spcAft>
            </a:pPr>
            <a:r>
              <a:rPr lang="fr-FR" sz="1400" b="1" dirty="0">
                <a:latin typeface="+mn-lt"/>
                <a:ea typeface="Calibri" panose="020F0502020204030204" pitchFamily="34" charset="0"/>
              </a:rPr>
              <a:t>Les réformes successives se distinguent par la remarquable continuité de leur logique</a:t>
            </a:r>
            <a:r>
              <a:rPr lang="fr-FR" sz="1400" dirty="0">
                <a:latin typeface="+mn-lt"/>
                <a:ea typeface="Calibri" panose="020F0502020204030204" pitchFamily="34" charset="0"/>
              </a:rPr>
              <a:t>. </a:t>
            </a:r>
            <a:r>
              <a:rPr lang="fr-FR" sz="1400" b="1" dirty="0">
                <a:latin typeface="+mn-lt"/>
                <a:ea typeface="Calibri" panose="020F0502020204030204" pitchFamily="34" charset="0"/>
              </a:rPr>
              <a:t>Elles visent une transformation profonde du système de santé et la volonté d’en finir avec un « </a:t>
            </a:r>
            <a:r>
              <a:rPr lang="fr-FR" sz="1400" b="1" dirty="0" err="1">
                <a:latin typeface="+mn-lt"/>
                <a:ea typeface="Calibri" panose="020F0502020204030204" pitchFamily="34" charset="0"/>
              </a:rPr>
              <a:t>hospitalocentrisme</a:t>
            </a:r>
            <a:r>
              <a:rPr lang="fr-FR" sz="1400" b="1" dirty="0">
                <a:latin typeface="+mn-lt"/>
                <a:ea typeface="Calibri" panose="020F0502020204030204" pitchFamily="34" charset="0"/>
              </a:rPr>
              <a:t> ». </a:t>
            </a:r>
            <a:r>
              <a:rPr lang="fr-FR" sz="1400" dirty="0">
                <a:latin typeface="+mn-lt"/>
                <a:ea typeface="Calibri" panose="020F0502020204030204" pitchFamily="34" charset="0"/>
              </a:rPr>
              <a:t>La tarification à l’activité qui exacerbe la concurrence et pousse à une quête d’efficience jamais satisfaite, la hiérarchisation des établissements à travers la mise en place des GHT, les réductions capacitaires en hospitalisation complète et le</a:t>
            </a:r>
            <a:br>
              <a:rPr lang="fr-FR" sz="1400" dirty="0">
                <a:latin typeface="+mn-lt"/>
                <a:ea typeface="Calibri" panose="020F0502020204030204" pitchFamily="34" charset="0"/>
              </a:rPr>
            </a:br>
            <a:r>
              <a:rPr lang="fr-FR" sz="1400" dirty="0">
                <a:latin typeface="+mn-lt"/>
                <a:ea typeface="Calibri" panose="020F0502020204030204" pitchFamily="34" charset="0"/>
              </a:rPr>
              <a:t>« virage ambulatoire », l’introduction de modèles d’organisation comme le Lean management guidés par des logiques économiques, la contrainte budgétaire sont autant d’outils qui participent à ces transformations.</a:t>
            </a:r>
          </a:p>
          <a:p>
            <a:pPr>
              <a:spcAft>
                <a:spcPts val="0"/>
              </a:spcAft>
            </a:pPr>
            <a:r>
              <a:rPr lang="fr-FR" sz="1400" b="1" dirty="0">
                <a:latin typeface="+mn-lt"/>
                <a:ea typeface="Calibri" panose="020F0502020204030204" pitchFamily="34" charset="0"/>
              </a:rPr>
              <a:t>Alors l’année 2020 sera-t-elle une année de remise en cause ?</a:t>
            </a:r>
          </a:p>
          <a:p>
            <a:pPr>
              <a:spcAft>
                <a:spcPts val="0"/>
              </a:spcAft>
            </a:pPr>
            <a:r>
              <a:rPr lang="fr-FR" sz="1400" b="1" dirty="0">
                <a:latin typeface="+mn-lt"/>
                <a:ea typeface="Calibri" panose="020F0502020204030204" pitchFamily="34" charset="0"/>
              </a:rPr>
              <a:t>Lors de la transition des exercices 2019-2020, l’hôpital, en crise, était au centre de nombreuses mesures : </a:t>
            </a:r>
            <a:r>
              <a:rPr lang="fr-FR" sz="1400" u="sng" dirty="0">
                <a:latin typeface="+mn-lt"/>
                <a:ea typeface="Calibri" panose="020F0502020204030204" pitchFamily="34" charset="0"/>
              </a:rPr>
              <a:t>Plan urgences</a:t>
            </a:r>
            <a:r>
              <a:rPr lang="fr-FR" sz="1400" dirty="0">
                <a:latin typeface="+mn-lt"/>
                <a:ea typeface="Calibri" panose="020F0502020204030204" pitchFamily="34" charset="0"/>
              </a:rPr>
              <a:t> (70 M€), </a:t>
            </a:r>
            <a:r>
              <a:rPr lang="fr-FR" sz="1400" u="sng" dirty="0">
                <a:latin typeface="+mn-lt"/>
                <a:ea typeface="Calibri" panose="020F0502020204030204" pitchFamily="34" charset="0"/>
              </a:rPr>
              <a:t>Plan Ma Santé 2022 </a:t>
            </a:r>
            <a:r>
              <a:rPr lang="fr-FR" sz="1400" dirty="0">
                <a:latin typeface="+mn-lt"/>
                <a:ea typeface="Calibri" panose="020F0502020204030204" pitchFamily="34" charset="0"/>
              </a:rPr>
              <a:t>(1,5 milliard pour les 3 prochaines années, aboutissant à un ONDAM ainsi réévalué à 2,59 %), </a:t>
            </a:r>
            <a:r>
              <a:rPr lang="fr-FR" sz="1400" u="sng" dirty="0">
                <a:latin typeface="+mn-lt"/>
                <a:ea typeface="Calibri" panose="020F0502020204030204" pitchFamily="34" charset="0"/>
              </a:rPr>
              <a:t>Plan Investissement </a:t>
            </a:r>
            <a:r>
              <a:rPr lang="fr-FR" sz="1400" dirty="0">
                <a:latin typeface="+mn-lt"/>
                <a:ea typeface="Calibri" panose="020F0502020204030204" pitchFamily="34" charset="0"/>
              </a:rPr>
              <a:t>(reprise de 30 % de la dette soit 13 Mds€). Une majorité de </a:t>
            </a:r>
            <a:r>
              <a:rPr lang="fr-FR" sz="1400" b="1" dirty="0">
                <a:latin typeface="+mn-lt"/>
                <a:ea typeface="Calibri" panose="020F0502020204030204" pitchFamily="34" charset="0"/>
              </a:rPr>
              <a:t>ces allocations exceptionnelles de moyens resteront toutefois conditionnées à la poursuite de la transformation du système de santé</a:t>
            </a:r>
            <a:r>
              <a:rPr lang="fr-FR" sz="1400" dirty="0">
                <a:latin typeface="+mn-lt"/>
                <a:ea typeface="Calibri" panose="020F0502020204030204" pitchFamily="34" charset="0"/>
              </a:rPr>
              <a:t>. À titre d’exemple, la question de la reprise de la dette devrait en effet donner lieu à </a:t>
            </a:r>
            <a:r>
              <a:rPr lang="fr-FR" sz="1400" b="1" dirty="0">
                <a:latin typeface="+mn-lt"/>
                <a:ea typeface="Calibri" panose="020F0502020204030204" pitchFamily="34" charset="0"/>
              </a:rPr>
              <a:t>contractualisation</a:t>
            </a:r>
            <a:r>
              <a:rPr lang="fr-FR" sz="1400" dirty="0">
                <a:latin typeface="+mn-lt"/>
                <a:ea typeface="Calibri" panose="020F0502020204030204" pitchFamily="34" charset="0"/>
              </a:rPr>
              <a:t> pour s'inscrire notamment dans la poursuite de la montée en charge de l'ambulatoire, mais également de celle du premier recours de soins et notamment des CPTS. La requalification de certains plateaux techniques (à travers la labellisation d’Hôpitaux de proximité) devrait être ainsi abordée lors de ces échanges contractuels.</a:t>
            </a:r>
          </a:p>
          <a:p>
            <a:r>
              <a:rPr lang="fr-FR" sz="1400" b="1" dirty="0">
                <a:latin typeface="+mn-lt"/>
                <a:ea typeface="Calibri" panose="020F0502020204030204" pitchFamily="34" charset="0"/>
              </a:rPr>
              <a:t>On peut alors se demander si la crise du Covid-19 aura peut-être ébranlé quelques certitudes. </a:t>
            </a:r>
            <a:r>
              <a:rPr lang="fr-FR" sz="1400" dirty="0">
                <a:latin typeface="+mn-lt"/>
                <a:ea typeface="Calibri" panose="020F0502020204030204" pitchFamily="34" charset="0"/>
              </a:rPr>
              <a:t>Le système de soins devait d'abord être efficient, </a:t>
            </a:r>
            <a:r>
              <a:rPr lang="fr-FR" sz="1400" b="1" dirty="0">
                <a:latin typeface="+mn-lt"/>
                <a:ea typeface="Calibri" panose="020F0502020204030204" pitchFamily="34" charset="0"/>
              </a:rPr>
              <a:t>il se doit aujourd'hui d'être efficace, « quel qu'en soit le coût ! ».</a:t>
            </a:r>
            <a:r>
              <a:rPr lang="fr-FR" sz="1400" dirty="0">
                <a:latin typeface="+mn-lt"/>
                <a:ea typeface="Calibri" panose="020F0502020204030204" pitchFamily="34" charset="0"/>
              </a:rPr>
              <a:t>  La revalorisation de carrière, la relance de l’investissement, le recentrage de la gouvernance sur le médical restent sur la table. Reste aussi à discuter du desserrement de la contrainte budgétaire et de la nécessité de repenser le financement pour prioriser le soin et pas l’activité.</a:t>
            </a:r>
            <a:endParaRPr lang="fr-FR" sz="1400" dirty="0">
              <a:latin typeface="+mn-lt"/>
            </a:endParaRPr>
          </a:p>
          <a:p>
            <a:endParaRPr lang="fr-FR" sz="1400" dirty="0">
              <a:latin typeface="+mn-lt"/>
            </a:endParaRPr>
          </a:p>
        </p:txBody>
      </p:sp>
      <p:sp>
        <p:nvSpPr>
          <p:cNvPr id="4" name="Espace réservé du pied de page 3">
            <a:extLst>
              <a:ext uri="{FF2B5EF4-FFF2-40B4-BE49-F238E27FC236}">
                <a16:creationId xmlns:a16="http://schemas.microsoft.com/office/drawing/2014/main" xmlns="" id="{7ED4438D-C8CE-4FAA-BA80-32AE8CFE5CB3}"/>
              </a:ext>
            </a:extLst>
          </p:cNvPr>
          <p:cNvSpPr>
            <a:spLocks noGrp="1"/>
          </p:cNvSpPr>
          <p:nvPr>
            <p:ph type="ftr" sz="quarter" idx="3"/>
            <p:custDataLst>
              <p:tags r:id="rId3"/>
            </p:custDataLst>
          </p:nvPr>
        </p:nvSpPr>
        <p:spPr/>
        <p:txBody>
          <a:bodyPr/>
          <a:lstStyle/>
          <a:p>
            <a:r>
              <a:rPr lang="fr-FR">
                <a:cs typeface="Segoe UI Light" pitchFamily="34" charset="0"/>
              </a:rPr>
              <a:t>Journée d'étude Santé Protection Sociale - CGT Grand Est - 20 novembre 2020</a:t>
            </a:r>
            <a:endParaRPr lang="fr-FR" dirty="0">
              <a:cs typeface="Segoe UI Light" pitchFamily="34" charset="0"/>
            </a:endParaRPr>
          </a:p>
        </p:txBody>
      </p:sp>
      <p:sp>
        <p:nvSpPr>
          <p:cNvPr id="5" name="Titre 4">
            <a:extLst>
              <a:ext uri="{FF2B5EF4-FFF2-40B4-BE49-F238E27FC236}">
                <a16:creationId xmlns:a16="http://schemas.microsoft.com/office/drawing/2014/main" xmlns="" id="{514B186A-A0C9-411F-B0C6-26299360A5BE}"/>
              </a:ext>
            </a:extLst>
          </p:cNvPr>
          <p:cNvSpPr>
            <a:spLocks noGrp="1"/>
          </p:cNvSpPr>
          <p:nvPr>
            <p:ph type="title"/>
            <p:custDataLst>
              <p:tags r:id="rId4"/>
            </p:custDataLst>
          </p:nvPr>
        </p:nvSpPr>
        <p:spPr/>
        <p:txBody>
          <a:bodyPr/>
          <a:lstStyle/>
          <a:p>
            <a:r>
              <a:rPr lang="fr-FR" dirty="0"/>
              <a:t>Introduction</a:t>
            </a:r>
          </a:p>
        </p:txBody>
      </p:sp>
    </p:spTree>
    <p:extLst>
      <p:ext uri="{BB962C8B-B14F-4D97-AF65-F5344CB8AC3E}">
        <p14:creationId xmlns:p14="http://schemas.microsoft.com/office/powerpoint/2010/main" val="601698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1"/>
            <p:custDataLst>
              <p:tags r:id="rId1"/>
            </p:custDataLst>
          </p:nvPr>
        </p:nvSpPr>
        <p:spPr/>
        <p:txBody>
          <a:bodyPr/>
          <a:lstStyle/>
          <a:p>
            <a:r>
              <a:rPr lang="fr-FR" dirty="0"/>
              <a:t>ONDAM et tarification à l’activité</a:t>
            </a:r>
          </a:p>
        </p:txBody>
      </p:sp>
      <p:sp>
        <p:nvSpPr>
          <p:cNvPr id="3" name="Espace réservé du numéro de diapositive 2"/>
          <p:cNvSpPr>
            <a:spLocks noGrp="1"/>
          </p:cNvSpPr>
          <p:nvPr>
            <p:ph type="sldNum" sz="quarter" idx="14"/>
            <p:custDataLst>
              <p:tags r:id="rId2"/>
            </p:custDataLst>
          </p:nvPr>
        </p:nvSpPr>
        <p:spPr/>
        <p:txBody>
          <a:bodyPr/>
          <a:lstStyle/>
          <a:p>
            <a:fld id="{FD495AF3-2BE3-4F2F-A3F0-65C3F202E4D2}" type="slidenum">
              <a:rPr lang="fr-FR" altLang="fr-FR" smtClean="0"/>
              <a:pPr/>
              <a:t>4</a:t>
            </a:fld>
            <a:endParaRPr lang="fr-FR" altLang="fr-FR" dirty="0"/>
          </a:p>
        </p:txBody>
      </p:sp>
      <p:sp>
        <p:nvSpPr>
          <p:cNvPr id="4" name="Espace réservé du pied de page 3"/>
          <p:cNvSpPr>
            <a:spLocks noGrp="1"/>
          </p:cNvSpPr>
          <p:nvPr>
            <p:ph type="ftr" sz="quarter" idx="3"/>
            <p:custDataLst>
              <p:tags r:id="rId3"/>
            </p:custDataLst>
          </p:nvPr>
        </p:nvSpPr>
        <p:spPr/>
        <p:txBody>
          <a:body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1541330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8DFA7446-E072-4AC9-BF2B-98ED2BD94CC0}"/>
              </a:ext>
            </a:extLst>
          </p:cNvPr>
          <p:cNvSpPr>
            <a:spLocks noGrp="1"/>
          </p:cNvSpPr>
          <p:nvPr>
            <p:ph type="title"/>
            <p:custDataLst>
              <p:tags r:id="rId1"/>
            </p:custDataLst>
          </p:nvPr>
        </p:nvSpPr>
        <p:spPr/>
        <p:txBody>
          <a:bodyPr/>
          <a:lstStyle/>
          <a:p>
            <a:r>
              <a:rPr lang="fr-FR" dirty="0"/>
              <a:t>L’ONDAM, un instrument de régulation budgétaire</a:t>
            </a:r>
          </a:p>
        </p:txBody>
      </p:sp>
      <p:sp>
        <p:nvSpPr>
          <p:cNvPr id="4" name="Espace réservé du contenu 3">
            <a:extLst>
              <a:ext uri="{FF2B5EF4-FFF2-40B4-BE49-F238E27FC236}">
                <a16:creationId xmlns:a16="http://schemas.microsoft.com/office/drawing/2014/main" xmlns="" id="{F4F34751-1A73-4D66-B0AF-3817E528B141}"/>
              </a:ext>
            </a:extLst>
          </p:cNvPr>
          <p:cNvSpPr>
            <a:spLocks noGrp="1"/>
          </p:cNvSpPr>
          <p:nvPr>
            <p:ph idx="15"/>
            <p:custDataLst>
              <p:tags r:id="rId2"/>
            </p:custDataLst>
          </p:nvPr>
        </p:nvSpPr>
        <p:spPr>
          <a:xfrm>
            <a:off x="192980" y="4670311"/>
            <a:ext cx="9797866" cy="2348824"/>
          </a:xfrm>
        </p:spPr>
        <p:txBody>
          <a:bodyPr/>
          <a:lstStyle/>
          <a:p>
            <a:pPr>
              <a:spcBef>
                <a:spcPts val="600"/>
              </a:spcBef>
            </a:pPr>
            <a:r>
              <a:rPr lang="fr-FR" sz="1400" b="1" dirty="0"/>
              <a:t>L’Objectif National de Dépenses d’Assurance Maladie (ONDAM) est un objectif de dépenses à ne pas dépasser (enveloppe fermée) </a:t>
            </a:r>
            <a:r>
              <a:rPr lang="fr-FR" sz="1400" dirty="0"/>
              <a:t>en matière de soins de ville et d’hospitalisation dispensés dans les établissements privés ou publics, mais aussi dans les centres médico-sociaux.</a:t>
            </a:r>
          </a:p>
          <a:p>
            <a:pPr>
              <a:spcBef>
                <a:spcPts val="600"/>
              </a:spcBef>
            </a:pPr>
            <a:r>
              <a:rPr lang="fr-FR" sz="1400" dirty="0"/>
              <a:t>Il est fixé chaque année par la </a:t>
            </a:r>
            <a:r>
              <a:rPr lang="fr-FR" sz="1400" b="1" dirty="0"/>
              <a:t>loi de financement de la sécurité sociale (LFSS) </a:t>
            </a:r>
            <a:r>
              <a:rPr lang="fr-FR" sz="1400" dirty="0"/>
              <a:t>et il constitue un indicateur de maîtrise des dépenses. Les </a:t>
            </a:r>
            <a:r>
              <a:rPr lang="fr-FR" sz="1400" b="1" dirty="0"/>
              <a:t>principaux leviers pour assurer cette régulation</a:t>
            </a:r>
            <a:r>
              <a:rPr lang="fr-FR" sz="1400" dirty="0"/>
              <a:t> des dépenses portent :</a:t>
            </a:r>
          </a:p>
          <a:p>
            <a:pPr lvl="1">
              <a:spcBef>
                <a:spcPts val="300"/>
              </a:spcBef>
            </a:pPr>
            <a:r>
              <a:rPr lang="fr-FR" sz="1300" dirty="0"/>
              <a:t>d’une part, sur les </a:t>
            </a:r>
            <a:r>
              <a:rPr lang="fr-FR" sz="1300" b="1" dirty="0"/>
              <a:t>mises en réserve ou gels de crédits</a:t>
            </a:r>
            <a:r>
              <a:rPr lang="fr-FR" sz="1300" dirty="0"/>
              <a:t> en début d’exercice. Ils concernent essentiellement les enveloppes à destination des établissements de santé et des établissements médico-sociaux ;</a:t>
            </a:r>
          </a:p>
          <a:p>
            <a:pPr lvl="1">
              <a:spcBef>
                <a:spcPts val="300"/>
              </a:spcBef>
            </a:pPr>
            <a:r>
              <a:rPr lang="fr-FR" sz="1300" dirty="0"/>
              <a:t>d’autre part, sur la </a:t>
            </a:r>
            <a:r>
              <a:rPr lang="fr-FR" sz="1300" b="1" dirty="0"/>
              <a:t>logique du "rabot", </a:t>
            </a:r>
            <a:r>
              <a:rPr lang="fr-FR" sz="1300" dirty="0"/>
              <a:t>c’est-à-dire l’action sur les prix qui reste prédominante (mécanisme prix/volume). Ce mécanisme est amplifié depuis 2013 par la mise en place d’un </a:t>
            </a:r>
            <a:r>
              <a:rPr lang="fr-FR" sz="1300" b="1" dirty="0"/>
              <a:t>coefficient prudentiel </a:t>
            </a:r>
            <a:r>
              <a:rPr lang="fr-FR" sz="1300" dirty="0"/>
              <a:t>sur les tarifs. Ce gel est levé ou pas en fonction de l’évolution des volumes en fin d’année.</a:t>
            </a:r>
          </a:p>
        </p:txBody>
      </p:sp>
      <p:sp>
        <p:nvSpPr>
          <p:cNvPr id="5" name="Espace réservé du numéro de diapositive 4">
            <a:extLst>
              <a:ext uri="{FF2B5EF4-FFF2-40B4-BE49-F238E27FC236}">
                <a16:creationId xmlns:a16="http://schemas.microsoft.com/office/drawing/2014/main" xmlns="" id="{40BD654C-F564-4D28-886E-27FC926B6C9A}"/>
              </a:ext>
            </a:extLst>
          </p:cNvPr>
          <p:cNvSpPr>
            <a:spLocks noGrp="1"/>
          </p:cNvSpPr>
          <p:nvPr>
            <p:ph type="sldNum" sz="quarter" idx="17"/>
            <p:custDataLst>
              <p:tags r:id="rId3"/>
            </p:custDataLst>
          </p:nvPr>
        </p:nvSpPr>
        <p:spPr>
          <a:xfrm>
            <a:off x="9865056" y="7023955"/>
            <a:ext cx="470199" cy="179132"/>
          </a:xfrm>
        </p:spPr>
        <p:txBody>
          <a:bodyPr/>
          <a:lstStyle/>
          <a:p>
            <a:fld id="{FD495AF3-2BE3-4F2F-A3F0-65C3F202E4D2}" type="slidenum">
              <a:rPr lang="fr-FR" altLang="fr-FR" smtClean="0"/>
              <a:pPr/>
              <a:t>5</a:t>
            </a:fld>
            <a:endParaRPr lang="fr-FR" altLang="fr-FR" dirty="0"/>
          </a:p>
        </p:txBody>
      </p:sp>
      <p:sp>
        <p:nvSpPr>
          <p:cNvPr id="6" name="Espace réservé du pied de page 5">
            <a:extLst>
              <a:ext uri="{FF2B5EF4-FFF2-40B4-BE49-F238E27FC236}">
                <a16:creationId xmlns:a16="http://schemas.microsoft.com/office/drawing/2014/main" xmlns="" id="{0C1B7197-1FD1-4FEC-B630-95D04D40740C}"/>
              </a:ext>
            </a:extLst>
          </p:cNvPr>
          <p:cNvSpPr>
            <a:spLocks noGrp="1"/>
          </p:cNvSpPr>
          <p:nvPr>
            <p:ph type="ftr" sz="quarter" idx="3"/>
            <p:custDataLst>
              <p:tags r:id="rId4"/>
            </p:custDataLst>
          </p:nvPr>
        </p:nvSpPr>
        <p:spPr>
          <a:xfrm>
            <a:off x="0" y="7139195"/>
            <a:ext cx="10693400" cy="422068"/>
          </a:xfrm>
        </p:spPr>
        <p:txBody>
          <a:bodyPr/>
          <a:lstStyle/>
          <a:p>
            <a:r>
              <a:rPr lang="fr-FR">
                <a:cs typeface="Segoe UI Light" pitchFamily="34" charset="0"/>
              </a:rPr>
              <a:t>Journée d'étude Santé Protection Sociale - CGT Grand Est - 20 novembre 2020</a:t>
            </a:r>
            <a:endParaRPr lang="fr-FR" dirty="0">
              <a:cs typeface="Segoe UI Light" pitchFamily="34" charset="0"/>
            </a:endParaRPr>
          </a:p>
        </p:txBody>
      </p:sp>
      <p:sp>
        <p:nvSpPr>
          <p:cNvPr id="8" name="Rectangle 7">
            <a:extLst>
              <a:ext uri="{FF2B5EF4-FFF2-40B4-BE49-F238E27FC236}">
                <a16:creationId xmlns:a16="http://schemas.microsoft.com/office/drawing/2014/main" xmlns="" id="{3D133511-9DA5-4997-A8C9-3FBF420A718D}"/>
              </a:ext>
            </a:extLst>
          </p:cNvPr>
          <p:cNvSpPr/>
          <p:nvPr>
            <p:custDataLst>
              <p:tags r:id="rId5"/>
            </p:custDataLst>
          </p:nvPr>
        </p:nvSpPr>
        <p:spPr bwMode="auto">
          <a:xfrm>
            <a:off x="852493" y="1210054"/>
            <a:ext cx="8846100" cy="422068"/>
          </a:xfrm>
          <a:prstGeom prst="rect">
            <a:avLst/>
          </a:prstGeom>
          <a:solidFill>
            <a:schemeClr val="accent5"/>
          </a:solidFill>
          <a:ln>
            <a:noFill/>
            <a:headEnd/>
            <a:tailEnd/>
          </a:ln>
          <a:effectLst/>
          <a:scene3d>
            <a:camera prst="orthographicFront">
              <a:rot lat="0" lon="0" rev="0"/>
            </a:camera>
            <a:lightRig rig="threePt" dir="t">
              <a:rot lat="0" lon="0" rev="1200000"/>
            </a:lightRig>
          </a:scene3d>
          <a:sp3d>
            <a:bevelT/>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r>
              <a:rPr lang="fr-FR" sz="1200" b="1" i="0" dirty="0">
                <a:solidFill>
                  <a:schemeClr val="bg1"/>
                </a:solidFill>
                <a:latin typeface="+mj-lt"/>
              </a:rPr>
              <a:t>ONDAM 2019 : 200,3 Mds€ </a:t>
            </a:r>
            <a:r>
              <a:rPr lang="fr-FR" sz="1200" b="0" i="0" dirty="0">
                <a:solidFill>
                  <a:schemeClr val="bg1"/>
                </a:solidFill>
                <a:latin typeface="+mj-lt"/>
              </a:rPr>
              <a:t>(+2,5 % / 2018)</a:t>
            </a:r>
          </a:p>
        </p:txBody>
      </p:sp>
      <p:sp>
        <p:nvSpPr>
          <p:cNvPr id="9" name="Rectangle 8">
            <a:extLst>
              <a:ext uri="{FF2B5EF4-FFF2-40B4-BE49-F238E27FC236}">
                <a16:creationId xmlns:a16="http://schemas.microsoft.com/office/drawing/2014/main" xmlns="" id="{4DB33A82-73AA-49A1-A283-9FDE79150B77}"/>
              </a:ext>
            </a:extLst>
          </p:cNvPr>
          <p:cNvSpPr/>
          <p:nvPr>
            <p:custDataLst>
              <p:tags r:id="rId6"/>
            </p:custDataLst>
          </p:nvPr>
        </p:nvSpPr>
        <p:spPr bwMode="auto">
          <a:xfrm>
            <a:off x="852493" y="2273693"/>
            <a:ext cx="3182201" cy="1043891"/>
          </a:xfrm>
          <a:prstGeom prst="rect">
            <a:avLst/>
          </a:prstGeom>
          <a:solidFill>
            <a:schemeClr val="bg1">
              <a:lumMod val="50000"/>
            </a:schemeClr>
          </a:solidFill>
          <a:ln>
            <a:noFill/>
            <a:headEnd/>
            <a:tailEnd/>
          </a:ln>
          <a:effectLst/>
          <a:scene3d>
            <a:camera prst="orthographicFront">
              <a:rot lat="0" lon="0" rev="0"/>
            </a:camera>
            <a:lightRig rig="threePt" dir="t">
              <a:rot lat="0" lon="0" rev="1200000"/>
            </a:lightRig>
          </a:scene3d>
          <a:sp3d>
            <a:bevelT/>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r>
              <a:rPr lang="fr-FR" sz="1200" b="1" i="0" dirty="0">
                <a:solidFill>
                  <a:schemeClr val="bg1"/>
                </a:solidFill>
                <a:latin typeface="+mj-lt"/>
              </a:rPr>
              <a:t>Soins de ville</a:t>
            </a:r>
          </a:p>
          <a:p>
            <a:pPr algn="ctr" defTabSz="835025" eaLnBrk="0" hangingPunct="0">
              <a:lnSpc>
                <a:spcPct val="90000"/>
              </a:lnSpc>
            </a:pPr>
            <a:r>
              <a:rPr lang="fr-FR" sz="1200" b="1" dirty="0">
                <a:solidFill>
                  <a:schemeClr val="bg1"/>
                </a:solidFill>
                <a:latin typeface="+mj-lt"/>
              </a:rPr>
              <a:t>91,5 Mds€</a:t>
            </a:r>
          </a:p>
          <a:p>
            <a:pPr algn="ctr" defTabSz="835025" eaLnBrk="0" hangingPunct="0">
              <a:lnSpc>
                <a:spcPct val="90000"/>
              </a:lnSpc>
            </a:pPr>
            <a:r>
              <a:rPr lang="fr-FR" sz="1200" b="0" i="0" dirty="0">
                <a:solidFill>
                  <a:schemeClr val="bg1"/>
                </a:solidFill>
                <a:latin typeface="+mj-lt"/>
              </a:rPr>
              <a:t>(+2,5 %)</a:t>
            </a:r>
          </a:p>
        </p:txBody>
      </p:sp>
      <p:sp>
        <p:nvSpPr>
          <p:cNvPr id="18" name="Rectangle 17">
            <a:extLst>
              <a:ext uri="{FF2B5EF4-FFF2-40B4-BE49-F238E27FC236}">
                <a16:creationId xmlns:a16="http://schemas.microsoft.com/office/drawing/2014/main" xmlns="" id="{8D676E8F-F170-4B55-9CE3-B06D9E8B2969}"/>
              </a:ext>
            </a:extLst>
          </p:cNvPr>
          <p:cNvSpPr/>
          <p:nvPr>
            <p:custDataLst>
              <p:tags r:id="rId7"/>
            </p:custDataLst>
          </p:nvPr>
        </p:nvSpPr>
        <p:spPr bwMode="auto">
          <a:xfrm>
            <a:off x="7294729" y="3461519"/>
            <a:ext cx="864000" cy="612000"/>
          </a:xfrm>
          <a:prstGeom prst="rect">
            <a:avLst/>
          </a:prstGeom>
          <a:solidFill>
            <a:schemeClr val="bg1">
              <a:lumMod val="50000"/>
            </a:schemeClr>
          </a:solidFill>
          <a:ln>
            <a:noFill/>
            <a:headEnd/>
            <a:tailEnd/>
          </a:ln>
          <a:effectLst/>
          <a:scene3d>
            <a:camera prst="orthographicFront">
              <a:rot lat="0" lon="0" rev="0"/>
            </a:camera>
            <a:lightRig rig="threePt" dir="t">
              <a:rot lat="0" lon="0" rev="1200000"/>
            </a:lightRig>
          </a:scene3d>
          <a:sp3d>
            <a:bevelT/>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r>
              <a:rPr lang="fr-FR" sz="800" b="1" i="0" dirty="0">
                <a:solidFill>
                  <a:schemeClr val="bg1"/>
                </a:solidFill>
                <a:latin typeface="+mj-lt"/>
              </a:rPr>
              <a:t>Personnes handicapées</a:t>
            </a:r>
          </a:p>
        </p:txBody>
      </p:sp>
      <p:sp>
        <p:nvSpPr>
          <p:cNvPr id="19" name="Rectangle 18">
            <a:extLst>
              <a:ext uri="{FF2B5EF4-FFF2-40B4-BE49-F238E27FC236}">
                <a16:creationId xmlns:a16="http://schemas.microsoft.com/office/drawing/2014/main" xmlns="" id="{E42A479E-E56A-46C5-9E1D-63A3996E26D1}"/>
              </a:ext>
            </a:extLst>
          </p:cNvPr>
          <p:cNvSpPr/>
          <p:nvPr>
            <p:custDataLst>
              <p:tags r:id="rId8"/>
            </p:custDataLst>
          </p:nvPr>
        </p:nvSpPr>
        <p:spPr bwMode="auto">
          <a:xfrm>
            <a:off x="6431393" y="3462055"/>
            <a:ext cx="863337" cy="610783"/>
          </a:xfrm>
          <a:prstGeom prst="rect">
            <a:avLst/>
          </a:prstGeom>
          <a:solidFill>
            <a:schemeClr val="bg1">
              <a:lumMod val="50000"/>
            </a:schemeClr>
          </a:solidFill>
          <a:ln>
            <a:noFill/>
            <a:headEnd/>
            <a:tailEnd/>
          </a:ln>
          <a:effectLst/>
          <a:scene3d>
            <a:camera prst="orthographicFront">
              <a:rot lat="0" lon="0" rev="0"/>
            </a:camera>
            <a:lightRig rig="threePt" dir="t">
              <a:rot lat="0" lon="0" rev="1200000"/>
            </a:lightRig>
          </a:scene3d>
          <a:sp3d>
            <a:bevelT/>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r>
              <a:rPr lang="fr-FR" sz="800" b="1" i="0" dirty="0">
                <a:solidFill>
                  <a:schemeClr val="bg1"/>
                </a:solidFill>
                <a:latin typeface="+mj-lt"/>
              </a:rPr>
              <a:t>Personnes âgées</a:t>
            </a:r>
          </a:p>
        </p:txBody>
      </p:sp>
      <p:sp>
        <p:nvSpPr>
          <p:cNvPr id="20" name="Rectangle 19">
            <a:extLst>
              <a:ext uri="{FF2B5EF4-FFF2-40B4-BE49-F238E27FC236}">
                <a16:creationId xmlns:a16="http://schemas.microsoft.com/office/drawing/2014/main" xmlns="" id="{7EE9982C-0087-486D-865E-C934F959D034}"/>
              </a:ext>
            </a:extLst>
          </p:cNvPr>
          <p:cNvSpPr/>
          <p:nvPr>
            <p:custDataLst>
              <p:tags r:id="rId9"/>
            </p:custDataLst>
          </p:nvPr>
        </p:nvSpPr>
        <p:spPr bwMode="auto">
          <a:xfrm>
            <a:off x="852493" y="3463484"/>
            <a:ext cx="1549027" cy="614950"/>
          </a:xfrm>
          <a:prstGeom prst="rect">
            <a:avLst/>
          </a:prstGeom>
          <a:solidFill>
            <a:schemeClr val="bg1">
              <a:lumMod val="50000"/>
            </a:schemeClr>
          </a:solidFill>
          <a:ln>
            <a:noFill/>
            <a:headEnd/>
            <a:tailEnd/>
          </a:ln>
          <a:effectLst/>
          <a:scene3d>
            <a:camera prst="orthographicFront">
              <a:rot lat="0" lon="0" rev="0"/>
            </a:camera>
            <a:lightRig rig="threePt" dir="t">
              <a:rot lat="0" lon="0" rev="1200000"/>
            </a:lightRig>
          </a:scene3d>
          <a:sp3d>
            <a:bevelT/>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r>
              <a:rPr lang="fr-FR" sz="800" b="1" i="0" dirty="0">
                <a:solidFill>
                  <a:schemeClr val="bg1"/>
                </a:solidFill>
                <a:latin typeface="+mj-lt"/>
              </a:rPr>
              <a:t>Prescriptions</a:t>
            </a:r>
          </a:p>
        </p:txBody>
      </p:sp>
      <p:sp>
        <p:nvSpPr>
          <p:cNvPr id="21" name="Rectangle 20">
            <a:extLst>
              <a:ext uri="{FF2B5EF4-FFF2-40B4-BE49-F238E27FC236}">
                <a16:creationId xmlns:a16="http://schemas.microsoft.com/office/drawing/2014/main" xmlns="" id="{B34DF818-B3DD-4C33-8BE6-9B2ED9744FB2}"/>
              </a:ext>
            </a:extLst>
          </p:cNvPr>
          <p:cNvSpPr/>
          <p:nvPr>
            <p:custDataLst>
              <p:tags r:id="rId10"/>
            </p:custDataLst>
          </p:nvPr>
        </p:nvSpPr>
        <p:spPr bwMode="auto">
          <a:xfrm>
            <a:off x="2449734" y="3462055"/>
            <a:ext cx="1527646" cy="611464"/>
          </a:xfrm>
          <a:prstGeom prst="rect">
            <a:avLst/>
          </a:prstGeom>
          <a:solidFill>
            <a:schemeClr val="bg1">
              <a:lumMod val="50000"/>
            </a:schemeClr>
          </a:solidFill>
          <a:ln>
            <a:noFill/>
            <a:headEnd/>
            <a:tailEnd/>
          </a:ln>
          <a:effectLst/>
          <a:scene3d>
            <a:camera prst="orthographicFront">
              <a:rot lat="0" lon="0" rev="0"/>
            </a:camera>
            <a:lightRig rig="threePt" dir="t">
              <a:rot lat="0" lon="0" rev="1200000"/>
            </a:lightRig>
          </a:scene3d>
          <a:sp3d>
            <a:bevelT/>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r>
              <a:rPr lang="fr-FR" sz="800" b="1" i="0" dirty="0">
                <a:solidFill>
                  <a:schemeClr val="bg1"/>
                </a:solidFill>
                <a:latin typeface="+mj-lt"/>
              </a:rPr>
              <a:t>Honoraires</a:t>
            </a:r>
          </a:p>
        </p:txBody>
      </p:sp>
      <p:sp>
        <p:nvSpPr>
          <p:cNvPr id="22" name="Rectangle 21">
            <a:extLst>
              <a:ext uri="{FF2B5EF4-FFF2-40B4-BE49-F238E27FC236}">
                <a16:creationId xmlns:a16="http://schemas.microsoft.com/office/drawing/2014/main" xmlns="" id="{64085CAB-5D2A-4BDA-AA72-3E64D6766CE6}"/>
              </a:ext>
            </a:extLst>
          </p:cNvPr>
          <p:cNvSpPr/>
          <p:nvPr>
            <p:custDataLst>
              <p:tags r:id="rId11"/>
            </p:custDataLst>
          </p:nvPr>
        </p:nvSpPr>
        <p:spPr bwMode="auto">
          <a:xfrm>
            <a:off x="5743958" y="3463483"/>
            <a:ext cx="493447" cy="610785"/>
          </a:xfrm>
          <a:prstGeom prst="rect">
            <a:avLst/>
          </a:prstGeom>
          <a:solidFill>
            <a:schemeClr val="bg1">
              <a:lumMod val="50000"/>
            </a:schemeClr>
          </a:solidFill>
          <a:ln>
            <a:noFill/>
            <a:headEnd/>
            <a:tailEnd/>
          </a:ln>
          <a:effectLst/>
          <a:scene3d>
            <a:camera prst="orthographicFront">
              <a:rot lat="0" lon="0" rev="0"/>
            </a:camera>
            <a:lightRig rig="threePt" dir="t">
              <a:rot lat="0" lon="0" rev="1200000"/>
            </a:lightRig>
          </a:scene3d>
          <a:sp3d>
            <a:bevelT/>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r>
              <a:rPr lang="fr-FR" sz="700" b="1" i="0" dirty="0">
                <a:solidFill>
                  <a:schemeClr val="bg1"/>
                </a:solidFill>
                <a:latin typeface="+mj-lt"/>
              </a:rPr>
              <a:t>OQN</a:t>
            </a:r>
          </a:p>
        </p:txBody>
      </p:sp>
      <p:sp>
        <p:nvSpPr>
          <p:cNvPr id="23" name="Rectangle 22">
            <a:extLst>
              <a:ext uri="{FF2B5EF4-FFF2-40B4-BE49-F238E27FC236}">
                <a16:creationId xmlns:a16="http://schemas.microsoft.com/office/drawing/2014/main" xmlns="" id="{F6A68149-D567-4830-B1AD-D8617F45FB88}"/>
              </a:ext>
            </a:extLst>
          </p:cNvPr>
          <p:cNvSpPr/>
          <p:nvPr>
            <p:custDataLst>
              <p:tags r:id="rId12"/>
            </p:custDataLst>
          </p:nvPr>
        </p:nvSpPr>
        <p:spPr bwMode="auto">
          <a:xfrm>
            <a:off x="4234825" y="2306037"/>
            <a:ext cx="2002580" cy="1043891"/>
          </a:xfrm>
          <a:prstGeom prst="rect">
            <a:avLst/>
          </a:prstGeom>
          <a:solidFill>
            <a:schemeClr val="bg1">
              <a:lumMod val="50000"/>
            </a:schemeClr>
          </a:solidFill>
          <a:ln>
            <a:noFill/>
            <a:headEnd/>
            <a:tailEnd/>
          </a:ln>
          <a:effectLst/>
          <a:scene3d>
            <a:camera prst="orthographicFront">
              <a:rot lat="0" lon="0" rev="0"/>
            </a:camera>
            <a:lightRig rig="threePt" dir="t">
              <a:rot lat="0" lon="0" rev="1200000"/>
            </a:lightRig>
          </a:scene3d>
          <a:sp3d>
            <a:bevelT/>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r>
              <a:rPr lang="fr-FR" sz="1200" b="1" i="0" dirty="0">
                <a:solidFill>
                  <a:schemeClr val="bg1"/>
                </a:solidFill>
                <a:latin typeface="+mj-lt"/>
              </a:rPr>
              <a:t>Établissements de santé</a:t>
            </a:r>
          </a:p>
          <a:p>
            <a:pPr algn="ctr" defTabSz="835025" eaLnBrk="0" hangingPunct="0">
              <a:lnSpc>
                <a:spcPct val="90000"/>
              </a:lnSpc>
            </a:pPr>
            <a:r>
              <a:rPr lang="fr-FR" sz="1200" b="1" dirty="0">
                <a:solidFill>
                  <a:schemeClr val="bg1"/>
                </a:solidFill>
                <a:latin typeface="+mj-lt"/>
              </a:rPr>
              <a:t>82,7 Mds€</a:t>
            </a:r>
          </a:p>
          <a:p>
            <a:pPr algn="ctr" defTabSz="835025" eaLnBrk="0" hangingPunct="0">
              <a:lnSpc>
                <a:spcPct val="90000"/>
              </a:lnSpc>
            </a:pPr>
            <a:r>
              <a:rPr lang="fr-FR" sz="1200" b="0" i="0" dirty="0">
                <a:solidFill>
                  <a:schemeClr val="bg1"/>
                </a:solidFill>
                <a:latin typeface="+mj-lt"/>
              </a:rPr>
              <a:t>(+2,4 %)</a:t>
            </a:r>
          </a:p>
        </p:txBody>
      </p:sp>
      <p:sp>
        <p:nvSpPr>
          <p:cNvPr id="24" name="Rectangle 23">
            <a:extLst>
              <a:ext uri="{FF2B5EF4-FFF2-40B4-BE49-F238E27FC236}">
                <a16:creationId xmlns:a16="http://schemas.microsoft.com/office/drawing/2014/main" xmlns="" id="{F0AA6238-A138-4FFB-A98D-EC4ECDB17017}"/>
              </a:ext>
            </a:extLst>
          </p:cNvPr>
          <p:cNvSpPr/>
          <p:nvPr>
            <p:custDataLst>
              <p:tags r:id="rId13"/>
            </p:custDataLst>
          </p:nvPr>
        </p:nvSpPr>
        <p:spPr bwMode="auto">
          <a:xfrm>
            <a:off x="6437536" y="2273693"/>
            <a:ext cx="1650998" cy="1043891"/>
          </a:xfrm>
          <a:prstGeom prst="rect">
            <a:avLst/>
          </a:prstGeom>
          <a:solidFill>
            <a:schemeClr val="bg1">
              <a:lumMod val="50000"/>
            </a:schemeClr>
          </a:solidFill>
          <a:ln>
            <a:noFill/>
            <a:headEnd/>
            <a:tailEnd/>
          </a:ln>
          <a:effectLst/>
          <a:scene3d>
            <a:camera prst="orthographicFront">
              <a:rot lat="0" lon="0" rev="0"/>
            </a:camera>
            <a:lightRig rig="threePt" dir="t">
              <a:rot lat="0" lon="0" rev="1200000"/>
            </a:lightRig>
          </a:scene3d>
          <a:sp3d>
            <a:bevelT/>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r>
              <a:rPr lang="fr-FR" sz="1200" b="1" i="0" dirty="0">
                <a:solidFill>
                  <a:schemeClr val="bg1"/>
                </a:solidFill>
                <a:latin typeface="+mj-lt"/>
              </a:rPr>
              <a:t>Établissements médico-sociaux</a:t>
            </a:r>
          </a:p>
          <a:p>
            <a:pPr algn="ctr" defTabSz="835025" eaLnBrk="0" hangingPunct="0">
              <a:lnSpc>
                <a:spcPct val="90000"/>
              </a:lnSpc>
            </a:pPr>
            <a:r>
              <a:rPr lang="fr-FR" sz="1200" b="1" dirty="0">
                <a:solidFill>
                  <a:schemeClr val="bg1"/>
                </a:solidFill>
                <a:latin typeface="+mj-lt"/>
              </a:rPr>
              <a:t>20,8 Mds€</a:t>
            </a:r>
          </a:p>
          <a:p>
            <a:pPr algn="ctr" defTabSz="835025" eaLnBrk="0" hangingPunct="0">
              <a:lnSpc>
                <a:spcPct val="90000"/>
              </a:lnSpc>
            </a:pPr>
            <a:r>
              <a:rPr lang="fr-FR" sz="1200" b="0" i="0" dirty="0">
                <a:solidFill>
                  <a:schemeClr val="bg1"/>
                </a:solidFill>
                <a:latin typeface="+mj-lt"/>
              </a:rPr>
              <a:t>(+2,2 %)</a:t>
            </a:r>
          </a:p>
        </p:txBody>
      </p:sp>
      <p:sp>
        <p:nvSpPr>
          <p:cNvPr id="25" name="Rectangle 24">
            <a:extLst>
              <a:ext uri="{FF2B5EF4-FFF2-40B4-BE49-F238E27FC236}">
                <a16:creationId xmlns:a16="http://schemas.microsoft.com/office/drawing/2014/main" xmlns="" id="{ED72E3F0-15F8-4998-9F3B-69FEAE0AE3C1}"/>
              </a:ext>
            </a:extLst>
          </p:cNvPr>
          <p:cNvSpPr/>
          <p:nvPr>
            <p:custDataLst>
              <p:tags r:id="rId14"/>
            </p:custDataLst>
          </p:nvPr>
        </p:nvSpPr>
        <p:spPr bwMode="auto">
          <a:xfrm>
            <a:off x="8240934" y="2296602"/>
            <a:ext cx="1513536" cy="1043891"/>
          </a:xfrm>
          <a:prstGeom prst="rect">
            <a:avLst/>
          </a:prstGeom>
          <a:solidFill>
            <a:schemeClr val="bg1">
              <a:lumMod val="50000"/>
            </a:schemeClr>
          </a:solidFill>
          <a:ln>
            <a:noFill/>
            <a:headEnd/>
            <a:tailEnd/>
          </a:ln>
          <a:effectLst/>
          <a:scene3d>
            <a:camera prst="orthographicFront">
              <a:rot lat="0" lon="0" rev="0"/>
            </a:camera>
            <a:lightRig rig="threePt" dir="t">
              <a:rot lat="0" lon="0" rev="1200000"/>
            </a:lightRig>
          </a:scene3d>
          <a:sp3d>
            <a:bevelT/>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r>
              <a:rPr lang="fr-FR" sz="1200" b="1" i="0" dirty="0">
                <a:solidFill>
                  <a:schemeClr val="bg1"/>
                </a:solidFill>
                <a:latin typeface="+mj-lt"/>
              </a:rPr>
              <a:t>FIR</a:t>
            </a:r>
          </a:p>
          <a:p>
            <a:pPr algn="ctr" defTabSz="835025" eaLnBrk="0" hangingPunct="0">
              <a:lnSpc>
                <a:spcPct val="90000"/>
              </a:lnSpc>
            </a:pPr>
            <a:r>
              <a:rPr lang="fr-FR" sz="1200" b="1" dirty="0">
                <a:solidFill>
                  <a:schemeClr val="bg1"/>
                </a:solidFill>
                <a:latin typeface="+mj-lt"/>
              </a:rPr>
              <a:t>3,5 Mds€</a:t>
            </a:r>
            <a:r>
              <a:rPr lang="fr-FR" sz="1200" dirty="0">
                <a:solidFill>
                  <a:schemeClr val="bg1"/>
                </a:solidFill>
                <a:latin typeface="+mj-lt"/>
              </a:rPr>
              <a:t> (+4,8 %)</a:t>
            </a:r>
          </a:p>
          <a:p>
            <a:pPr algn="ctr" defTabSz="835025" eaLnBrk="0" hangingPunct="0">
              <a:lnSpc>
                <a:spcPct val="90000"/>
              </a:lnSpc>
            </a:pPr>
            <a:endParaRPr lang="fr-FR" sz="1200" b="0" i="0" dirty="0">
              <a:solidFill>
                <a:schemeClr val="bg1"/>
              </a:solidFill>
              <a:latin typeface="+mj-lt"/>
            </a:endParaRPr>
          </a:p>
          <a:p>
            <a:pPr algn="ctr" defTabSz="835025" eaLnBrk="0" hangingPunct="0">
              <a:lnSpc>
                <a:spcPct val="90000"/>
              </a:lnSpc>
            </a:pPr>
            <a:r>
              <a:rPr lang="fr-FR" sz="1200" b="1" dirty="0">
                <a:solidFill>
                  <a:schemeClr val="bg1"/>
                </a:solidFill>
                <a:latin typeface="+mj-lt"/>
              </a:rPr>
              <a:t>Autres prises en charge</a:t>
            </a:r>
          </a:p>
          <a:p>
            <a:pPr algn="ctr" defTabSz="835025" eaLnBrk="0" hangingPunct="0">
              <a:lnSpc>
                <a:spcPct val="90000"/>
              </a:lnSpc>
            </a:pPr>
            <a:r>
              <a:rPr lang="fr-FR" sz="1200" b="0" i="0" dirty="0">
                <a:solidFill>
                  <a:schemeClr val="bg1"/>
                </a:solidFill>
                <a:latin typeface="+mj-lt"/>
              </a:rPr>
              <a:t>1,9 Mds€ (+6,3 %)</a:t>
            </a:r>
          </a:p>
        </p:txBody>
      </p:sp>
      <p:sp>
        <p:nvSpPr>
          <p:cNvPr id="27" name="Rectangle 26">
            <a:extLst>
              <a:ext uri="{FF2B5EF4-FFF2-40B4-BE49-F238E27FC236}">
                <a16:creationId xmlns:a16="http://schemas.microsoft.com/office/drawing/2014/main" xmlns="" id="{824A700A-8CA7-4FF2-8D9B-68171757AAFA}"/>
              </a:ext>
            </a:extLst>
          </p:cNvPr>
          <p:cNvSpPr/>
          <p:nvPr>
            <p:custDataLst>
              <p:tags r:id="rId15"/>
            </p:custDataLst>
          </p:nvPr>
        </p:nvSpPr>
        <p:spPr bwMode="auto">
          <a:xfrm>
            <a:off x="4234825" y="3463483"/>
            <a:ext cx="512173" cy="610785"/>
          </a:xfrm>
          <a:prstGeom prst="rect">
            <a:avLst/>
          </a:prstGeom>
          <a:solidFill>
            <a:schemeClr val="bg1">
              <a:lumMod val="50000"/>
            </a:schemeClr>
          </a:solidFill>
          <a:ln>
            <a:noFill/>
            <a:headEnd/>
            <a:tailEnd/>
          </a:ln>
          <a:effectLst/>
          <a:scene3d>
            <a:camera prst="orthographicFront">
              <a:rot lat="0" lon="0" rev="0"/>
            </a:camera>
            <a:lightRig rig="threePt" dir="t">
              <a:rot lat="0" lon="0" rev="1200000"/>
            </a:lightRig>
          </a:scene3d>
          <a:sp3d>
            <a:bevelT/>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r>
              <a:rPr lang="fr-FR" sz="700" b="1" i="0" dirty="0">
                <a:solidFill>
                  <a:schemeClr val="bg1"/>
                </a:solidFill>
                <a:latin typeface="+mj-lt"/>
              </a:rPr>
              <a:t>ODMCO</a:t>
            </a:r>
          </a:p>
        </p:txBody>
      </p:sp>
      <p:sp>
        <p:nvSpPr>
          <p:cNvPr id="28" name="Rectangle 27">
            <a:extLst>
              <a:ext uri="{FF2B5EF4-FFF2-40B4-BE49-F238E27FC236}">
                <a16:creationId xmlns:a16="http://schemas.microsoft.com/office/drawing/2014/main" xmlns="" id="{E789F650-753B-4D1B-88FE-60C6FD2A9999}"/>
              </a:ext>
            </a:extLst>
          </p:cNvPr>
          <p:cNvSpPr/>
          <p:nvPr>
            <p:custDataLst>
              <p:tags r:id="rId16"/>
            </p:custDataLst>
          </p:nvPr>
        </p:nvSpPr>
        <p:spPr bwMode="auto">
          <a:xfrm>
            <a:off x="4746999" y="3462774"/>
            <a:ext cx="498479" cy="610785"/>
          </a:xfrm>
          <a:prstGeom prst="rect">
            <a:avLst/>
          </a:prstGeom>
          <a:solidFill>
            <a:schemeClr val="bg1">
              <a:lumMod val="50000"/>
            </a:schemeClr>
          </a:solidFill>
          <a:ln>
            <a:noFill/>
            <a:headEnd/>
            <a:tailEnd/>
          </a:ln>
          <a:effectLst/>
          <a:scene3d>
            <a:camera prst="orthographicFront">
              <a:rot lat="0" lon="0" rev="0"/>
            </a:camera>
            <a:lightRig rig="threePt" dir="t">
              <a:rot lat="0" lon="0" rev="1200000"/>
            </a:lightRig>
          </a:scene3d>
          <a:sp3d>
            <a:bevelT/>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r>
              <a:rPr lang="fr-FR" sz="700" b="1" i="0" dirty="0">
                <a:solidFill>
                  <a:schemeClr val="bg1"/>
                </a:solidFill>
                <a:latin typeface="+mj-lt"/>
              </a:rPr>
              <a:t>MIGAC</a:t>
            </a:r>
          </a:p>
        </p:txBody>
      </p:sp>
      <p:sp>
        <p:nvSpPr>
          <p:cNvPr id="29" name="Rectangle 28">
            <a:extLst>
              <a:ext uri="{FF2B5EF4-FFF2-40B4-BE49-F238E27FC236}">
                <a16:creationId xmlns:a16="http://schemas.microsoft.com/office/drawing/2014/main" xmlns="" id="{50840FF4-E24D-437D-B142-F45DD1DA9CDA}"/>
              </a:ext>
            </a:extLst>
          </p:cNvPr>
          <p:cNvSpPr/>
          <p:nvPr>
            <p:custDataLst>
              <p:tags r:id="rId17"/>
            </p:custDataLst>
          </p:nvPr>
        </p:nvSpPr>
        <p:spPr bwMode="auto">
          <a:xfrm>
            <a:off x="5245480" y="3462782"/>
            <a:ext cx="498478" cy="610785"/>
          </a:xfrm>
          <a:prstGeom prst="rect">
            <a:avLst/>
          </a:prstGeom>
          <a:solidFill>
            <a:schemeClr val="bg1">
              <a:lumMod val="50000"/>
            </a:schemeClr>
          </a:solidFill>
          <a:ln>
            <a:noFill/>
            <a:headEnd/>
            <a:tailEnd/>
          </a:ln>
          <a:effectLst/>
          <a:scene3d>
            <a:camera prst="orthographicFront">
              <a:rot lat="0" lon="0" rev="0"/>
            </a:camera>
            <a:lightRig rig="threePt" dir="t">
              <a:rot lat="0" lon="0" rev="1200000"/>
            </a:lightRig>
          </a:scene3d>
          <a:sp3d>
            <a:bevelT/>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r>
              <a:rPr lang="fr-FR" sz="700" b="1" i="0" dirty="0">
                <a:solidFill>
                  <a:schemeClr val="bg1"/>
                </a:solidFill>
                <a:latin typeface="+mj-lt"/>
              </a:rPr>
              <a:t>ODAM</a:t>
            </a:r>
          </a:p>
        </p:txBody>
      </p:sp>
      <p:cxnSp>
        <p:nvCxnSpPr>
          <p:cNvPr id="31" name="Connecteur droit avec flèche 30">
            <a:extLst>
              <a:ext uri="{FF2B5EF4-FFF2-40B4-BE49-F238E27FC236}">
                <a16:creationId xmlns:a16="http://schemas.microsoft.com/office/drawing/2014/main" xmlns="" id="{9B3E47C7-6361-4CED-A2E2-A424FEF0313E}"/>
              </a:ext>
            </a:extLst>
          </p:cNvPr>
          <p:cNvCxnSpPr/>
          <p:nvPr>
            <p:custDataLst>
              <p:tags r:id="rId18"/>
            </p:custDataLst>
          </p:nvPr>
        </p:nvCxnSpPr>
        <p:spPr bwMode="auto">
          <a:xfrm flipH="1">
            <a:off x="2443593" y="1632122"/>
            <a:ext cx="2034487" cy="495671"/>
          </a:xfrm>
          <a:prstGeom prst="straightConnector1">
            <a:avLst/>
          </a:prstGeom>
          <a:noFill/>
          <a:ln w="9525" cap="flat" cmpd="sng" algn="ctr">
            <a:solidFill>
              <a:schemeClr val="accent5"/>
            </a:solidFill>
            <a:prstDash val="solid"/>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32" name="Connecteur droit avec flèche 31">
            <a:extLst>
              <a:ext uri="{FF2B5EF4-FFF2-40B4-BE49-F238E27FC236}">
                <a16:creationId xmlns:a16="http://schemas.microsoft.com/office/drawing/2014/main" xmlns="" id="{24F0D384-0D9E-4D55-8152-CBFD3840600F}"/>
              </a:ext>
            </a:extLst>
          </p:cNvPr>
          <p:cNvCxnSpPr>
            <a:cxnSpLocks/>
          </p:cNvCxnSpPr>
          <p:nvPr>
            <p:custDataLst>
              <p:tags r:id="rId19"/>
            </p:custDataLst>
          </p:nvPr>
        </p:nvCxnSpPr>
        <p:spPr bwMode="auto">
          <a:xfrm flipH="1">
            <a:off x="5091912" y="1690927"/>
            <a:ext cx="1" cy="501555"/>
          </a:xfrm>
          <a:prstGeom prst="straightConnector1">
            <a:avLst/>
          </a:prstGeom>
          <a:noFill/>
          <a:ln w="9525" cap="flat" cmpd="sng" algn="ctr">
            <a:solidFill>
              <a:schemeClr val="accent5"/>
            </a:solidFill>
            <a:prstDash val="solid"/>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33" name="Connecteur droit avec flèche 32">
            <a:extLst>
              <a:ext uri="{FF2B5EF4-FFF2-40B4-BE49-F238E27FC236}">
                <a16:creationId xmlns:a16="http://schemas.microsoft.com/office/drawing/2014/main" xmlns="" id="{0168C018-C5A7-490D-B3D8-920E51497B88}"/>
              </a:ext>
            </a:extLst>
          </p:cNvPr>
          <p:cNvCxnSpPr>
            <a:cxnSpLocks/>
          </p:cNvCxnSpPr>
          <p:nvPr>
            <p:custDataLst>
              <p:tags r:id="rId20"/>
            </p:custDataLst>
          </p:nvPr>
        </p:nvCxnSpPr>
        <p:spPr bwMode="auto">
          <a:xfrm>
            <a:off x="5381609" y="1678592"/>
            <a:ext cx="1672224" cy="500453"/>
          </a:xfrm>
          <a:prstGeom prst="straightConnector1">
            <a:avLst/>
          </a:prstGeom>
          <a:noFill/>
          <a:ln w="9525" cap="flat" cmpd="sng" algn="ctr">
            <a:solidFill>
              <a:schemeClr val="accent5"/>
            </a:solidFill>
            <a:prstDash val="solid"/>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34" name="Connecteur droit avec flèche 33">
            <a:extLst>
              <a:ext uri="{FF2B5EF4-FFF2-40B4-BE49-F238E27FC236}">
                <a16:creationId xmlns:a16="http://schemas.microsoft.com/office/drawing/2014/main" xmlns="" id="{E16D42CF-2CA7-408F-9708-3223AAEC840B}"/>
              </a:ext>
            </a:extLst>
          </p:cNvPr>
          <p:cNvCxnSpPr>
            <a:cxnSpLocks/>
          </p:cNvCxnSpPr>
          <p:nvPr>
            <p:custDataLst>
              <p:tags r:id="rId21"/>
            </p:custDataLst>
          </p:nvPr>
        </p:nvCxnSpPr>
        <p:spPr bwMode="auto">
          <a:xfrm>
            <a:off x="6431393" y="1644431"/>
            <a:ext cx="2196792" cy="515707"/>
          </a:xfrm>
          <a:prstGeom prst="straightConnector1">
            <a:avLst/>
          </a:prstGeom>
          <a:noFill/>
          <a:ln w="9525" cap="flat" cmpd="sng" algn="ctr">
            <a:solidFill>
              <a:schemeClr val="accent5"/>
            </a:solidFill>
            <a:prstDash val="solid"/>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 name="Connecteur droit avec flèche 9">
            <a:extLst>
              <a:ext uri="{FF2B5EF4-FFF2-40B4-BE49-F238E27FC236}">
                <a16:creationId xmlns:a16="http://schemas.microsoft.com/office/drawing/2014/main" xmlns="" id="{1D222466-7E5D-4AF6-A9DA-3A37C53A152E}"/>
              </a:ext>
            </a:extLst>
          </p:cNvPr>
          <p:cNvCxnSpPr/>
          <p:nvPr>
            <p:custDataLst>
              <p:tags r:id="rId22"/>
            </p:custDataLst>
          </p:nvPr>
        </p:nvCxnSpPr>
        <p:spPr bwMode="auto">
          <a:xfrm>
            <a:off x="852493" y="4140946"/>
            <a:ext cx="3124887" cy="0"/>
          </a:xfrm>
          <a:prstGeom prst="straightConnector1">
            <a:avLst/>
          </a:prstGeom>
          <a:ln w="22225">
            <a:solidFill>
              <a:schemeClr val="accent5"/>
            </a:solidFill>
            <a:headEnd type="triangle"/>
            <a:tailEnd type="triangle"/>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tyle>
          <a:lnRef idx="1">
            <a:schemeClr val="dk1"/>
          </a:lnRef>
          <a:fillRef idx="0">
            <a:schemeClr val="dk1"/>
          </a:fillRef>
          <a:effectRef idx="0">
            <a:schemeClr val="dk1"/>
          </a:effectRef>
          <a:fontRef idx="minor">
            <a:schemeClr val="tx1"/>
          </a:fontRef>
        </p:style>
      </p:cxnSp>
      <p:cxnSp>
        <p:nvCxnSpPr>
          <p:cNvPr id="26" name="Connecteur droit avec flèche 25">
            <a:extLst>
              <a:ext uri="{FF2B5EF4-FFF2-40B4-BE49-F238E27FC236}">
                <a16:creationId xmlns:a16="http://schemas.microsoft.com/office/drawing/2014/main" xmlns="" id="{277BE229-6F5F-4896-9128-A88E41B5D119}"/>
              </a:ext>
            </a:extLst>
          </p:cNvPr>
          <p:cNvCxnSpPr>
            <a:cxnSpLocks/>
          </p:cNvCxnSpPr>
          <p:nvPr>
            <p:custDataLst>
              <p:tags r:id="rId23"/>
            </p:custDataLst>
          </p:nvPr>
        </p:nvCxnSpPr>
        <p:spPr bwMode="auto">
          <a:xfrm>
            <a:off x="4181514" y="4140946"/>
            <a:ext cx="2036207" cy="0"/>
          </a:xfrm>
          <a:prstGeom prst="straightConnector1">
            <a:avLst/>
          </a:prstGeom>
          <a:ln w="22225">
            <a:solidFill>
              <a:schemeClr val="accent5"/>
            </a:solidFill>
            <a:headEnd type="triangle"/>
            <a:tailEnd type="triangle"/>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tyle>
          <a:lnRef idx="1">
            <a:schemeClr val="dk1"/>
          </a:lnRef>
          <a:fillRef idx="0">
            <a:schemeClr val="dk1"/>
          </a:fillRef>
          <a:effectRef idx="0">
            <a:schemeClr val="dk1"/>
          </a:effectRef>
          <a:fontRef idx="minor">
            <a:schemeClr val="tx1"/>
          </a:fontRef>
        </p:style>
      </p:cxnSp>
      <p:cxnSp>
        <p:nvCxnSpPr>
          <p:cNvPr id="30" name="Connecteur droit avec flèche 29">
            <a:extLst>
              <a:ext uri="{FF2B5EF4-FFF2-40B4-BE49-F238E27FC236}">
                <a16:creationId xmlns:a16="http://schemas.microsoft.com/office/drawing/2014/main" xmlns="" id="{B75E9028-5432-4356-9DC4-31E1BEC1D943}"/>
              </a:ext>
            </a:extLst>
          </p:cNvPr>
          <p:cNvCxnSpPr>
            <a:cxnSpLocks/>
          </p:cNvCxnSpPr>
          <p:nvPr>
            <p:custDataLst>
              <p:tags r:id="rId24"/>
            </p:custDataLst>
          </p:nvPr>
        </p:nvCxnSpPr>
        <p:spPr bwMode="auto">
          <a:xfrm>
            <a:off x="6431393" y="4140946"/>
            <a:ext cx="1727336" cy="0"/>
          </a:xfrm>
          <a:prstGeom prst="straightConnector1">
            <a:avLst/>
          </a:prstGeom>
          <a:ln w="22225">
            <a:solidFill>
              <a:schemeClr val="accent5"/>
            </a:solidFill>
            <a:headEnd type="triangle"/>
            <a:tailEnd type="triangle"/>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tyle>
          <a:lnRef idx="1">
            <a:schemeClr val="dk1"/>
          </a:lnRef>
          <a:fillRef idx="0">
            <a:schemeClr val="dk1"/>
          </a:fillRef>
          <a:effectRef idx="0">
            <a:schemeClr val="dk1"/>
          </a:effectRef>
          <a:fontRef idx="minor">
            <a:schemeClr val="tx1"/>
          </a:fontRef>
        </p:style>
      </p:cxnSp>
      <p:sp>
        <p:nvSpPr>
          <p:cNvPr id="35" name="Espace réservé du contenu 3">
            <a:extLst>
              <a:ext uri="{FF2B5EF4-FFF2-40B4-BE49-F238E27FC236}">
                <a16:creationId xmlns:a16="http://schemas.microsoft.com/office/drawing/2014/main" xmlns="" id="{395077E1-6E9D-405C-AE59-7089BA581C95}"/>
              </a:ext>
            </a:extLst>
          </p:cNvPr>
          <p:cNvSpPr txBox="1">
            <a:spLocks/>
          </p:cNvSpPr>
          <p:nvPr>
            <p:custDataLst>
              <p:tags r:id="rId25"/>
            </p:custDataLst>
          </p:nvPr>
        </p:nvSpPr>
        <p:spPr bwMode="auto">
          <a:xfrm>
            <a:off x="895534" y="4233752"/>
            <a:ext cx="3081846" cy="306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30"/>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31"/>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32"/>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indent="0" algn="ctr">
              <a:buNone/>
            </a:pPr>
            <a:r>
              <a:rPr lang="fr-FR" sz="1050" kern="0" dirty="0"/>
              <a:t>Secteur ambulatoire</a:t>
            </a:r>
          </a:p>
        </p:txBody>
      </p:sp>
      <p:sp>
        <p:nvSpPr>
          <p:cNvPr id="36" name="Espace réservé du contenu 3">
            <a:extLst>
              <a:ext uri="{FF2B5EF4-FFF2-40B4-BE49-F238E27FC236}">
                <a16:creationId xmlns:a16="http://schemas.microsoft.com/office/drawing/2014/main" xmlns="" id="{F91257A5-2950-4632-9C3A-C6EEEED228F7}"/>
              </a:ext>
            </a:extLst>
          </p:cNvPr>
          <p:cNvSpPr txBox="1">
            <a:spLocks/>
          </p:cNvSpPr>
          <p:nvPr>
            <p:custDataLst>
              <p:tags r:id="rId26"/>
            </p:custDataLst>
          </p:nvPr>
        </p:nvSpPr>
        <p:spPr bwMode="auto">
          <a:xfrm>
            <a:off x="4234825" y="4233752"/>
            <a:ext cx="2002580" cy="306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30"/>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31"/>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32"/>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indent="0" algn="ctr">
              <a:buNone/>
            </a:pPr>
            <a:r>
              <a:rPr lang="fr-FR" sz="1050" kern="0" dirty="0"/>
              <a:t>Secteur hospitalier</a:t>
            </a:r>
          </a:p>
        </p:txBody>
      </p:sp>
      <p:sp>
        <p:nvSpPr>
          <p:cNvPr id="37" name="Espace réservé du contenu 3">
            <a:extLst>
              <a:ext uri="{FF2B5EF4-FFF2-40B4-BE49-F238E27FC236}">
                <a16:creationId xmlns:a16="http://schemas.microsoft.com/office/drawing/2014/main" xmlns="" id="{6EBBCDE8-133E-4E8D-9786-8A282401BC8E}"/>
              </a:ext>
            </a:extLst>
          </p:cNvPr>
          <p:cNvSpPr txBox="1">
            <a:spLocks/>
          </p:cNvSpPr>
          <p:nvPr>
            <p:custDataLst>
              <p:tags r:id="rId27"/>
            </p:custDataLst>
          </p:nvPr>
        </p:nvSpPr>
        <p:spPr bwMode="auto">
          <a:xfrm>
            <a:off x="6556635" y="4205177"/>
            <a:ext cx="1537028" cy="616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30"/>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31"/>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32"/>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indent="0" algn="ctr">
              <a:buNone/>
            </a:pPr>
            <a:r>
              <a:rPr lang="fr-FR" sz="1050" kern="0" dirty="0"/>
              <a:t>Établissements médico-sociaux</a:t>
            </a:r>
          </a:p>
        </p:txBody>
      </p:sp>
      <p:sp>
        <p:nvSpPr>
          <p:cNvPr id="38" name="Espace réservé du contenu 3">
            <a:extLst>
              <a:ext uri="{FF2B5EF4-FFF2-40B4-BE49-F238E27FC236}">
                <a16:creationId xmlns:a16="http://schemas.microsoft.com/office/drawing/2014/main" xmlns="" id="{E844BA61-4CE9-483D-BA96-E7DA4A803A05}"/>
              </a:ext>
            </a:extLst>
          </p:cNvPr>
          <p:cNvSpPr txBox="1">
            <a:spLocks/>
          </p:cNvSpPr>
          <p:nvPr>
            <p:custDataLst>
              <p:tags r:id="rId28"/>
            </p:custDataLst>
          </p:nvPr>
        </p:nvSpPr>
        <p:spPr bwMode="auto">
          <a:xfrm rot="16200000">
            <a:off x="-679859" y="2316668"/>
            <a:ext cx="2161175" cy="489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30"/>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31"/>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32"/>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indent="0" algn="ctr">
              <a:buNone/>
            </a:pPr>
            <a:r>
              <a:rPr lang="fr-FR" sz="800" b="1" kern="0" dirty="0">
                <a:solidFill>
                  <a:schemeClr val="accent5"/>
                </a:solidFill>
              </a:rPr>
              <a:t>Décomposition de l’ONDAM en 2019 par sous-enveloppes budgétaires</a:t>
            </a:r>
          </a:p>
        </p:txBody>
      </p:sp>
    </p:spTree>
    <p:extLst>
      <p:ext uri="{BB962C8B-B14F-4D97-AF65-F5344CB8AC3E}">
        <p14:creationId xmlns:p14="http://schemas.microsoft.com/office/powerpoint/2010/main" val="2794979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37002" y="98351"/>
            <a:ext cx="9898254" cy="975162"/>
          </a:xfrm>
        </p:spPr>
        <p:txBody>
          <a:bodyPr/>
          <a:lstStyle/>
          <a:p>
            <a:r>
              <a:rPr lang="fr-FR" dirty="0"/>
              <a:t>L’ONDAM constaté chaque année est bien inférieur </a:t>
            </a:r>
            <a:br>
              <a:rPr lang="fr-FR" dirty="0"/>
            </a:br>
            <a:r>
              <a:rPr lang="fr-FR" dirty="0"/>
              <a:t>à la progression naturelle des dépenses</a:t>
            </a:r>
          </a:p>
        </p:txBody>
      </p:sp>
      <p:sp>
        <p:nvSpPr>
          <p:cNvPr id="3" name="Espace réservé du numéro de diapositive 2"/>
          <p:cNvSpPr>
            <a:spLocks noGrp="1"/>
          </p:cNvSpPr>
          <p:nvPr>
            <p:ph type="sldNum" sz="quarter" idx="11"/>
            <p:custDataLst>
              <p:tags r:id="rId2"/>
            </p:custDataLst>
          </p:nvPr>
        </p:nvSpPr>
        <p:spPr/>
        <p:txBody>
          <a:bodyPr/>
          <a:lstStyle/>
          <a:p>
            <a:fld id="{FD495AF3-2BE3-4F2F-A3F0-65C3F202E4D2}" type="slidenum">
              <a:rPr lang="fr-FR" altLang="fr-FR" smtClean="0"/>
              <a:pPr/>
              <a:t>6</a:t>
            </a:fld>
            <a:endParaRPr lang="fr-FR" altLang="fr-FR" dirty="0"/>
          </a:p>
        </p:txBody>
      </p:sp>
      <p:sp>
        <p:nvSpPr>
          <p:cNvPr id="4" name="Espace réservé du contenu 3"/>
          <p:cNvSpPr>
            <a:spLocks noGrp="1"/>
          </p:cNvSpPr>
          <p:nvPr>
            <p:ph idx="1"/>
            <p:custDataLst>
              <p:tags r:id="rId3"/>
            </p:custDataLst>
          </p:nvPr>
        </p:nvSpPr>
        <p:spPr>
          <a:xfrm>
            <a:off x="154745" y="4519288"/>
            <a:ext cx="10325686" cy="2739764"/>
          </a:xfrm>
        </p:spPr>
        <p:txBody>
          <a:bodyPr/>
          <a:lstStyle/>
          <a:p>
            <a:pPr>
              <a:spcBef>
                <a:spcPts val="600"/>
              </a:spcBef>
            </a:pPr>
            <a:r>
              <a:rPr lang="fr-FR" sz="1400" b="1" dirty="0"/>
              <a:t>Les dépenses relevant du champ de l’ONDAM progressent à un rythme « naturel » dit tendanciel de plus de 4 % par an </a:t>
            </a:r>
            <a:r>
              <a:rPr lang="fr-FR" sz="1400" dirty="0"/>
              <a:t>: il s’agit de l’évolution que suivrait la dépense de santé remboursable sans aucune mesure nouvelle de dépenses ou d’économies.</a:t>
            </a:r>
          </a:p>
          <a:p>
            <a:pPr>
              <a:spcBef>
                <a:spcPts val="600"/>
              </a:spcBef>
            </a:pPr>
            <a:r>
              <a:rPr lang="fr-FR" sz="1400" dirty="0"/>
              <a:t>Au fil des années, l’objectif de progression des dépenses d’Assurance maladie s’est infléchi. Cette tendance traduit une </a:t>
            </a:r>
            <a:r>
              <a:rPr lang="fr-FR" sz="1400" b="1" dirty="0"/>
              <a:t>politique volontariste des autorités de santé de limiter la croissance des dépenses de santé remboursables à moins de 3 % par an.</a:t>
            </a:r>
          </a:p>
          <a:p>
            <a:pPr>
              <a:spcBef>
                <a:spcPts val="600"/>
              </a:spcBef>
            </a:pPr>
            <a:r>
              <a:rPr lang="fr-FR" sz="1400" b="1" dirty="0"/>
              <a:t>Son augmentation englobe les progressions de volumes et la prise en compte des priorités de santé publique </a:t>
            </a:r>
            <a:r>
              <a:rPr lang="fr-FR" sz="1400" dirty="0"/>
              <a:t>(Plans Alzheimer, obésité, etc.). </a:t>
            </a:r>
            <a:r>
              <a:rPr lang="fr-FR" sz="1400" b="1" dirty="0"/>
              <a:t>Elle ne laisse à peu près aucune place à des revalorisations de tarifs depuis plusieurs années, alors que l’inflation des dépenses est incontestable </a:t>
            </a:r>
            <a:r>
              <a:rPr lang="fr-FR" sz="1400" dirty="0"/>
              <a:t>: loyers, charges de personnel, pharmacie, etc.</a:t>
            </a:r>
          </a:p>
          <a:p>
            <a:pPr>
              <a:spcBef>
                <a:spcPts val="600"/>
              </a:spcBef>
            </a:pPr>
            <a:r>
              <a:rPr lang="fr-FR" sz="1400" b="1" dirty="0"/>
              <a:t>Les établissements de tous statuts sont ainsi contraints de réaliser des gains de productivité année après année.</a:t>
            </a:r>
          </a:p>
        </p:txBody>
      </p:sp>
      <p:sp>
        <p:nvSpPr>
          <p:cNvPr id="5" name="Espace réservé du pied de page 4"/>
          <p:cNvSpPr>
            <a:spLocks noGrp="1"/>
          </p:cNvSpPr>
          <p:nvPr>
            <p:ph type="ftr" sz="quarter" idx="3"/>
            <p:custDataLst>
              <p:tags r:id="rId4"/>
            </p:custDataLst>
          </p:nvPr>
        </p:nvSpPr>
        <p:spPr/>
        <p:txBody>
          <a:bodyPr/>
          <a:lstStyle/>
          <a:p>
            <a:r>
              <a:rPr lang="fr-FR">
                <a:cs typeface="Segoe UI Light" pitchFamily="34" charset="0"/>
              </a:rPr>
              <a:t>Journée d'étude Santé Protection Sociale - CGT Grand Est - 20 novembre 2020</a:t>
            </a:r>
            <a:endParaRPr lang="fr-FR" dirty="0">
              <a:cs typeface="Segoe UI Light" pitchFamily="34" charset="0"/>
            </a:endParaRPr>
          </a:p>
        </p:txBody>
      </p:sp>
      <p:sp>
        <p:nvSpPr>
          <p:cNvPr id="8" name="Flèche : droite 7">
            <a:extLst>
              <a:ext uri="{FF2B5EF4-FFF2-40B4-BE49-F238E27FC236}">
                <a16:creationId xmlns:a16="http://schemas.microsoft.com/office/drawing/2014/main" xmlns="" id="{4D15A6FF-E381-4A19-A5D7-E3FDADCAAE76}"/>
              </a:ext>
            </a:extLst>
          </p:cNvPr>
          <p:cNvSpPr/>
          <p:nvPr>
            <p:custDataLst>
              <p:tags r:id="rId5"/>
            </p:custDataLst>
          </p:nvPr>
        </p:nvSpPr>
        <p:spPr bwMode="auto">
          <a:xfrm>
            <a:off x="5220447" y="1239617"/>
            <a:ext cx="359570" cy="628650"/>
          </a:xfrm>
          <a:prstGeom prst="rightArrow">
            <a:avLst/>
          </a:prstGeom>
          <a:noFill/>
          <a:ln>
            <a:solidFill>
              <a:schemeClr val="accent4"/>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endParaRPr lang="fr-FR" sz="1200" b="0" i="0" dirty="0" err="1">
              <a:solidFill>
                <a:schemeClr val="tx1"/>
              </a:solidFill>
              <a:latin typeface="+mj-lt"/>
            </a:endParaRPr>
          </a:p>
        </p:txBody>
      </p:sp>
      <p:sp>
        <p:nvSpPr>
          <p:cNvPr id="9" name="Espace réservé du contenu 3">
            <a:extLst>
              <a:ext uri="{FF2B5EF4-FFF2-40B4-BE49-F238E27FC236}">
                <a16:creationId xmlns:a16="http://schemas.microsoft.com/office/drawing/2014/main" xmlns="" id="{409DDEDD-29FB-4A82-9FA1-44DA8527C3F7}"/>
              </a:ext>
            </a:extLst>
          </p:cNvPr>
          <p:cNvSpPr txBox="1">
            <a:spLocks/>
          </p:cNvSpPr>
          <p:nvPr>
            <p:custDataLst>
              <p:tags r:id="rId6"/>
            </p:custDataLst>
          </p:nvPr>
        </p:nvSpPr>
        <p:spPr bwMode="auto">
          <a:xfrm>
            <a:off x="5346700" y="4063263"/>
            <a:ext cx="4879019" cy="523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12"/>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3"/>
              </a:buBlip>
              <a:defRPr lang="fr-FR" sz="1400" dirty="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4"/>
              </a:buBlip>
              <a:defRPr lang="fr-FR" sz="1200" dirty="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dirty="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dirty="0">
                <a:solidFill>
                  <a:srgbClr val="004070"/>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indent="0">
              <a:buNone/>
            </a:pPr>
            <a:r>
              <a:rPr lang="fr-FR" sz="800" kern="0" dirty="0"/>
              <a:t>*Source : Rapport d’information fait au nom de la mission d’évaluation et de contrôle de la sécurité sociale de la commission des affaires sociales sur l’objectif national de dépenses d’assurance maladie – Sénat - 9 octobre 2019 </a:t>
            </a:r>
          </a:p>
        </p:txBody>
      </p:sp>
      <p:graphicFrame>
        <p:nvGraphicFramePr>
          <p:cNvPr id="10" name="Graphique 9">
            <a:extLst>
              <a:ext uri="{FF2B5EF4-FFF2-40B4-BE49-F238E27FC236}">
                <a16:creationId xmlns:a16="http://schemas.microsoft.com/office/drawing/2014/main" xmlns="" id="{BC2188F3-6206-4F5F-9CF4-3206FA2184A4}"/>
              </a:ext>
            </a:extLst>
          </p:cNvPr>
          <p:cNvGraphicFramePr>
            <a:graphicFrameLocks/>
          </p:cNvGraphicFramePr>
          <p:nvPr>
            <p:custDataLst>
              <p:tags r:id="rId7"/>
            </p:custDataLst>
            <p:extLst>
              <p:ext uri="{D42A27DB-BD31-4B8C-83A1-F6EECF244321}">
                <p14:modId xmlns:p14="http://schemas.microsoft.com/office/powerpoint/2010/main" val="37223071"/>
              </p:ext>
            </p:extLst>
          </p:nvPr>
        </p:nvGraphicFramePr>
        <p:xfrm>
          <a:off x="467680" y="1193641"/>
          <a:ext cx="5164950" cy="3143474"/>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11" name="Graphique 10">
            <a:extLst>
              <a:ext uri="{FF2B5EF4-FFF2-40B4-BE49-F238E27FC236}">
                <a16:creationId xmlns:a16="http://schemas.microsoft.com/office/drawing/2014/main" xmlns="" id="{0F5B2D2D-74C3-4F8C-B04E-1B1F30A6B3BC}"/>
              </a:ext>
            </a:extLst>
          </p:cNvPr>
          <p:cNvGraphicFramePr>
            <a:graphicFrameLocks/>
          </p:cNvGraphicFramePr>
          <p:nvPr>
            <p:custDataLst>
              <p:tags r:id="rId8"/>
            </p:custDataLst>
            <p:extLst>
              <p:ext uri="{D42A27DB-BD31-4B8C-83A1-F6EECF244321}">
                <p14:modId xmlns:p14="http://schemas.microsoft.com/office/powerpoint/2010/main" val="2675524114"/>
              </p:ext>
            </p:extLst>
          </p:nvPr>
        </p:nvGraphicFramePr>
        <p:xfrm>
          <a:off x="5706270" y="1151507"/>
          <a:ext cx="4519449" cy="2788599"/>
        </p:xfrm>
        <a:graphic>
          <a:graphicData uri="http://schemas.openxmlformats.org/drawingml/2006/chart">
            <c:chart xmlns:c="http://schemas.openxmlformats.org/drawingml/2006/chart" xmlns:r="http://schemas.openxmlformats.org/officeDocument/2006/relationships" r:id="rId16"/>
          </a:graphicData>
        </a:graphic>
      </p:graphicFrame>
      <p:sp>
        <p:nvSpPr>
          <p:cNvPr id="12" name="Espace réservé du contenu 3">
            <a:extLst>
              <a:ext uri="{FF2B5EF4-FFF2-40B4-BE49-F238E27FC236}">
                <a16:creationId xmlns:a16="http://schemas.microsoft.com/office/drawing/2014/main" xmlns="" id="{D50F0BB8-8057-458D-98A6-1A5A42601D64}"/>
              </a:ext>
            </a:extLst>
          </p:cNvPr>
          <p:cNvSpPr txBox="1">
            <a:spLocks/>
          </p:cNvSpPr>
          <p:nvPr>
            <p:custDataLst>
              <p:tags r:id="rId9"/>
            </p:custDataLst>
          </p:nvPr>
        </p:nvSpPr>
        <p:spPr bwMode="auto">
          <a:xfrm>
            <a:off x="5807870" y="1500915"/>
            <a:ext cx="1704220" cy="543785"/>
          </a:xfrm>
          <a:prstGeom prst="rect">
            <a:avLst/>
          </a:prstGeom>
          <a:solidFill>
            <a:schemeClr val="tx2"/>
          </a:solidFill>
          <a:ln>
            <a:noFill/>
          </a:ln>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12"/>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3"/>
              </a:buBlip>
              <a:defRPr lang="fr-FR" sz="1400" dirty="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4"/>
              </a:buBlip>
              <a:defRPr lang="fr-FR" sz="1200" dirty="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dirty="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dirty="0">
                <a:solidFill>
                  <a:srgbClr val="004070"/>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indent="0" algn="ctr">
              <a:buNone/>
            </a:pPr>
            <a:r>
              <a:rPr lang="fr-FR" sz="900" b="1" kern="0" dirty="0">
                <a:solidFill>
                  <a:schemeClr val="bg1"/>
                </a:solidFill>
              </a:rPr>
              <a:t>Cumul des économies budgétées depuis 2012 : </a:t>
            </a:r>
            <a:r>
              <a:rPr lang="fr-FR" sz="1050" b="1" kern="0" dirty="0">
                <a:solidFill>
                  <a:schemeClr val="bg1"/>
                </a:solidFill>
              </a:rPr>
              <a:t>25,67 Mds€</a:t>
            </a:r>
            <a:endParaRPr lang="fr-FR" sz="900" b="1" kern="0" dirty="0">
              <a:solidFill>
                <a:schemeClr val="bg1"/>
              </a:solidFill>
            </a:endParaRPr>
          </a:p>
        </p:txBody>
      </p:sp>
    </p:spTree>
    <p:extLst>
      <p:ext uri="{BB962C8B-B14F-4D97-AF65-F5344CB8AC3E}">
        <p14:creationId xmlns:p14="http://schemas.microsoft.com/office/powerpoint/2010/main" val="2673073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8E225925-E399-4417-9C06-F29776EC209A}"/>
              </a:ext>
            </a:extLst>
          </p:cNvPr>
          <p:cNvSpPr>
            <a:spLocks noGrp="1"/>
          </p:cNvSpPr>
          <p:nvPr>
            <p:ph type="title"/>
            <p:custDataLst>
              <p:tags r:id="rId1"/>
            </p:custDataLst>
          </p:nvPr>
        </p:nvSpPr>
        <p:spPr/>
        <p:txBody>
          <a:bodyPr/>
          <a:lstStyle/>
          <a:p>
            <a:r>
              <a:rPr lang="fr-FR" dirty="0"/>
              <a:t>Tarification : un dispositif de plus en plus illisible</a:t>
            </a:r>
          </a:p>
        </p:txBody>
      </p:sp>
      <p:sp>
        <p:nvSpPr>
          <p:cNvPr id="3" name="Espace réservé du contenu 2">
            <a:extLst>
              <a:ext uri="{FF2B5EF4-FFF2-40B4-BE49-F238E27FC236}">
                <a16:creationId xmlns:a16="http://schemas.microsoft.com/office/drawing/2014/main" xmlns="" id="{388CFCDA-B75D-4286-AE21-A5C900A59F17}"/>
              </a:ext>
            </a:extLst>
          </p:cNvPr>
          <p:cNvSpPr>
            <a:spLocks noGrp="1"/>
          </p:cNvSpPr>
          <p:nvPr>
            <p:ph idx="1"/>
            <p:custDataLst>
              <p:tags r:id="rId2"/>
            </p:custDataLst>
          </p:nvPr>
        </p:nvSpPr>
        <p:spPr>
          <a:xfrm>
            <a:off x="255172" y="3747993"/>
            <a:ext cx="4843214" cy="3230849"/>
          </a:xfrm>
          <a:solidFill>
            <a:schemeClr val="bg1">
              <a:lumMod val="85000"/>
            </a:schemeClr>
          </a:solidFill>
        </p:spPr>
        <p:txBody>
          <a:bodyPr/>
          <a:lstStyle/>
          <a:p>
            <a:r>
              <a:rPr lang="fr-FR" sz="1500" b="1" dirty="0"/>
              <a:t>Il y a trois temps forts dans la « vie tarifaire » d’un établissement :</a:t>
            </a:r>
          </a:p>
          <a:p>
            <a:pPr lvl="1"/>
            <a:r>
              <a:rPr lang="fr-FR" b="1" dirty="0"/>
              <a:t>Septembre N-1 : </a:t>
            </a:r>
            <a:r>
              <a:rPr lang="fr-FR" dirty="0"/>
              <a:t>le niveau de progression de l’ONDAM est annoncé par le gouvernement. Il est généralement validé par les parlementaires en décembre.</a:t>
            </a:r>
          </a:p>
          <a:p>
            <a:pPr lvl="1"/>
            <a:r>
              <a:rPr lang="fr-FR" b="1" dirty="0"/>
              <a:t>Mars N : </a:t>
            </a:r>
            <a:r>
              <a:rPr lang="fr-FR" dirty="0"/>
              <a:t>les tarifs applicables jusqu’en février N+1 paraissent au JO, une circulaire budgétaire plus complète paraît en avril.</a:t>
            </a:r>
          </a:p>
          <a:p>
            <a:pPr lvl="1"/>
            <a:r>
              <a:rPr lang="fr-FR" b="1" dirty="0"/>
              <a:t>Novembre ou décembre N : </a:t>
            </a:r>
            <a:r>
              <a:rPr lang="fr-FR" dirty="0"/>
              <a:t>le ministère de la Santé débloque éventuellement des fonds si les dépenses constatées de l’année permettent d’envisager le respect de l’ONDAM.</a:t>
            </a:r>
          </a:p>
        </p:txBody>
      </p:sp>
      <p:sp>
        <p:nvSpPr>
          <p:cNvPr id="4" name="Espace réservé du contenu 3">
            <a:extLst>
              <a:ext uri="{FF2B5EF4-FFF2-40B4-BE49-F238E27FC236}">
                <a16:creationId xmlns:a16="http://schemas.microsoft.com/office/drawing/2014/main" xmlns="" id="{3663D0F0-0746-4063-91BA-BC91F0456444}"/>
              </a:ext>
            </a:extLst>
          </p:cNvPr>
          <p:cNvSpPr>
            <a:spLocks noGrp="1"/>
          </p:cNvSpPr>
          <p:nvPr>
            <p:ph idx="15"/>
            <p:custDataLst>
              <p:tags r:id="rId3"/>
            </p:custDataLst>
          </p:nvPr>
        </p:nvSpPr>
        <p:spPr>
          <a:xfrm>
            <a:off x="5212128" y="3600412"/>
            <a:ext cx="5226100" cy="3423543"/>
          </a:xfrm>
        </p:spPr>
        <p:txBody>
          <a:bodyPr/>
          <a:lstStyle/>
          <a:p>
            <a:r>
              <a:rPr lang="fr-FR" dirty="0"/>
              <a:t>Entre tarifs officiels, coefficients correcteurs, géographiques, pénalisations sur les tarifs en fonction des volumes, coup de pouce pour isolement, subventions en MIGAC ou subvention du FIR, réductions de charges sociales, expérimentations tarifaires… </a:t>
            </a:r>
            <a:r>
              <a:rPr lang="fr-FR" b="1" dirty="0"/>
              <a:t>les paramètres qui influent sur la tarification des établissements sont désormais tellement nombreux, mouvants, aléatoires et politiques qu’ils défient tout exercice prévisionnel.</a:t>
            </a:r>
          </a:p>
          <a:p>
            <a:r>
              <a:rPr lang="fr-FR" b="1" dirty="0"/>
              <a:t>Elle prive les acteurs de la visibilité nécessaire, et réduit notamment les capacités d’investissement des hôpitaux.</a:t>
            </a:r>
          </a:p>
          <a:p>
            <a:endParaRPr lang="fr-FR" dirty="0"/>
          </a:p>
        </p:txBody>
      </p:sp>
      <p:sp>
        <p:nvSpPr>
          <p:cNvPr id="5" name="Espace réservé du numéro de diapositive 4">
            <a:extLst>
              <a:ext uri="{FF2B5EF4-FFF2-40B4-BE49-F238E27FC236}">
                <a16:creationId xmlns:a16="http://schemas.microsoft.com/office/drawing/2014/main" xmlns="" id="{32F4A704-6E44-450B-89CA-89B48C844FB4}"/>
              </a:ext>
            </a:extLst>
          </p:cNvPr>
          <p:cNvSpPr>
            <a:spLocks noGrp="1"/>
          </p:cNvSpPr>
          <p:nvPr>
            <p:ph type="sldNum" sz="quarter" idx="17"/>
            <p:custDataLst>
              <p:tags r:id="rId4"/>
            </p:custDataLst>
          </p:nvPr>
        </p:nvSpPr>
        <p:spPr/>
        <p:txBody>
          <a:bodyPr/>
          <a:lstStyle/>
          <a:p>
            <a:fld id="{FD495AF3-2BE3-4F2F-A3F0-65C3F202E4D2}" type="slidenum">
              <a:rPr lang="fr-FR" altLang="fr-FR" smtClean="0"/>
              <a:pPr/>
              <a:t>7</a:t>
            </a:fld>
            <a:endParaRPr lang="fr-FR" altLang="fr-FR" dirty="0"/>
          </a:p>
        </p:txBody>
      </p:sp>
      <p:sp>
        <p:nvSpPr>
          <p:cNvPr id="6" name="Espace réservé du pied de page 5">
            <a:extLst>
              <a:ext uri="{FF2B5EF4-FFF2-40B4-BE49-F238E27FC236}">
                <a16:creationId xmlns:a16="http://schemas.microsoft.com/office/drawing/2014/main" xmlns="" id="{36E7500D-1B6F-4B1F-993B-9932CAA56B6B}"/>
              </a:ext>
            </a:extLst>
          </p:cNvPr>
          <p:cNvSpPr>
            <a:spLocks noGrp="1"/>
          </p:cNvSpPr>
          <p:nvPr>
            <p:ph type="ftr" sz="quarter" idx="3"/>
            <p:custDataLst>
              <p:tags r:id="rId5"/>
            </p:custDataLst>
          </p:nvPr>
        </p:nvSpPr>
        <p:spPr/>
        <p:txBody>
          <a:bodyPr/>
          <a:lstStyle/>
          <a:p>
            <a:r>
              <a:rPr lang="fr-FR">
                <a:cs typeface="Segoe UI Light" pitchFamily="34" charset="0"/>
              </a:rPr>
              <a:t>Journée d'étude Santé Protection Sociale - CGT Grand Est - 20 novembre 2020</a:t>
            </a:r>
            <a:endParaRPr lang="fr-FR" dirty="0">
              <a:cs typeface="Segoe UI Light" pitchFamily="34" charset="0"/>
            </a:endParaRPr>
          </a:p>
        </p:txBody>
      </p:sp>
      <p:sp>
        <p:nvSpPr>
          <p:cNvPr id="7" name="Espace réservé du contenu 3">
            <a:extLst>
              <a:ext uri="{FF2B5EF4-FFF2-40B4-BE49-F238E27FC236}">
                <a16:creationId xmlns:a16="http://schemas.microsoft.com/office/drawing/2014/main" xmlns="" id="{EB248714-A95C-48D3-BA43-9B243693BC51}"/>
              </a:ext>
            </a:extLst>
          </p:cNvPr>
          <p:cNvSpPr txBox="1">
            <a:spLocks/>
          </p:cNvSpPr>
          <p:nvPr>
            <p:custDataLst>
              <p:tags r:id="rId6"/>
            </p:custDataLst>
          </p:nvPr>
        </p:nvSpPr>
        <p:spPr bwMode="auto">
          <a:xfrm>
            <a:off x="363530" y="1290201"/>
            <a:ext cx="4848598" cy="2188342"/>
          </a:xfrm>
          <a:prstGeom prst="rect">
            <a:avLst/>
          </a:prstGeom>
          <a:solidFill>
            <a:schemeClr val="lt1"/>
          </a:solidFill>
          <a:ln w="25400" cap="flat" cmpd="sng" algn="ctr">
            <a:noFill/>
            <a:prstDash val="solid"/>
          </a:ln>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9"/>
              </a:buBlip>
              <a:defRPr lang="fr-FR" sz="1600" b="0" dirty="0" smtClean="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0"/>
              </a:buBlip>
              <a:defRPr lang="fr-FR" sz="1400" b="0" dirty="0" smtClean="0">
                <a:solidFill>
                  <a:schemeClr val="tx1"/>
                </a:solidFill>
                <a:latin typeface="Segoe UI" panose="020B0502040204020203" pitchFamily="34" charset="0"/>
                <a:ea typeface="+mn-ea"/>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1"/>
              </a:buBlip>
              <a:defRPr lang="fr-FR" sz="1200" b="0" dirty="0" smtClean="0">
                <a:solidFill>
                  <a:schemeClr val="tx1"/>
                </a:solidFill>
                <a:latin typeface="Segoe UI" panose="020B0502040204020203" pitchFamily="34" charset="0"/>
                <a:ea typeface="+mn-ea"/>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b="0" dirty="0" smtClean="0">
                <a:solidFill>
                  <a:schemeClr val="tx1"/>
                </a:solidFill>
                <a:latin typeface="Segoe UI" panose="020B0502040204020203" pitchFamily="34" charset="0"/>
                <a:ea typeface="+mn-ea"/>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rgbClr val="004070"/>
                </a:solidFill>
                <a:latin typeface="Segoe UI Semilight" pitchFamily="34" charset="0"/>
                <a:cs typeface="Segoe UI Semilight"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endParaRPr lang="fr-FR" kern="0" dirty="0"/>
          </a:p>
        </p:txBody>
      </p:sp>
      <p:graphicFrame>
        <p:nvGraphicFramePr>
          <p:cNvPr id="8" name="Graphique 7">
            <a:extLst>
              <a:ext uri="{FF2B5EF4-FFF2-40B4-BE49-F238E27FC236}">
                <a16:creationId xmlns:a16="http://schemas.microsoft.com/office/drawing/2014/main" xmlns="" id="{F5B71090-059B-4226-9665-71EDEDA52CAE}"/>
              </a:ext>
            </a:extLst>
          </p:cNvPr>
          <p:cNvGraphicFramePr>
            <a:graphicFrameLocks/>
          </p:cNvGraphicFramePr>
          <p:nvPr>
            <p:custDataLst>
              <p:tags r:id="rId7"/>
            </p:custDataLst>
            <p:extLst>
              <p:ext uri="{D42A27DB-BD31-4B8C-83A1-F6EECF244321}">
                <p14:modId xmlns:p14="http://schemas.microsoft.com/office/powerpoint/2010/main" val="408254493"/>
              </p:ext>
            </p:extLst>
          </p:nvPr>
        </p:nvGraphicFramePr>
        <p:xfrm>
          <a:off x="389982" y="1168332"/>
          <a:ext cx="9898254" cy="2534548"/>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754384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FR" dirty="0"/>
              <a:t>La recomposition de l’offre de soins interroge sur l’équilibre</a:t>
            </a:r>
            <a:br>
              <a:rPr lang="fr-FR" dirty="0"/>
            </a:br>
            <a:r>
              <a:rPr lang="fr-FR" dirty="0"/>
              <a:t> entre attractivité et équité territoriale</a:t>
            </a:r>
          </a:p>
        </p:txBody>
      </p:sp>
      <p:sp>
        <p:nvSpPr>
          <p:cNvPr id="4" name="Espace réservé du contenu 3"/>
          <p:cNvSpPr>
            <a:spLocks noGrp="1"/>
          </p:cNvSpPr>
          <p:nvPr>
            <p:ph idx="15"/>
            <p:custDataLst>
              <p:tags r:id="rId2"/>
            </p:custDataLst>
          </p:nvPr>
        </p:nvSpPr>
        <p:spPr>
          <a:xfrm>
            <a:off x="6251944" y="1157327"/>
            <a:ext cx="4210217" cy="5866628"/>
          </a:xfrm>
        </p:spPr>
        <p:txBody>
          <a:bodyPr/>
          <a:lstStyle/>
          <a:p>
            <a:pPr lvl="0">
              <a:spcBef>
                <a:spcPts val="600"/>
              </a:spcBef>
            </a:pPr>
            <a:r>
              <a:rPr lang="fr-FR" sz="1400" b="1" dirty="0">
                <a:solidFill>
                  <a:prstClr val="black"/>
                </a:solidFill>
              </a:rPr>
              <a:t>La T2A a mis le système de santé « sous tension » : lorsque l’équilibre de gestion repose en partie sur la « captation » des patients</a:t>
            </a:r>
            <a:r>
              <a:rPr lang="fr-FR" sz="1400" dirty="0">
                <a:solidFill>
                  <a:prstClr val="black"/>
                </a:solidFill>
              </a:rPr>
              <a:t> de l’établissement/du territoire voisin, on obtient un accroissement des mobilités qui s’opère presque systématiquement :</a:t>
            </a:r>
          </a:p>
          <a:p>
            <a:pPr lvl="1">
              <a:spcBef>
                <a:spcPts val="600"/>
              </a:spcBef>
            </a:pPr>
            <a:r>
              <a:rPr lang="fr-FR" sz="1200" dirty="0">
                <a:solidFill>
                  <a:prstClr val="black"/>
                </a:solidFill>
              </a:rPr>
              <a:t>du territoire le moins bien doté (médecins, équipements, structures) vers le territoire le plus attractif ;</a:t>
            </a:r>
          </a:p>
          <a:p>
            <a:pPr lvl="1">
              <a:spcBef>
                <a:spcPts val="600"/>
              </a:spcBef>
            </a:pPr>
            <a:r>
              <a:rPr lang="fr-FR" sz="1200" dirty="0">
                <a:solidFill>
                  <a:prstClr val="black"/>
                </a:solidFill>
              </a:rPr>
              <a:t>de l’établissement le moins performant vers le plus dynamique (ou mieux doté).</a:t>
            </a:r>
          </a:p>
          <a:p>
            <a:pPr lvl="0">
              <a:spcBef>
                <a:spcPts val="600"/>
              </a:spcBef>
            </a:pPr>
            <a:r>
              <a:rPr lang="fr-FR" sz="1400" dirty="0">
                <a:solidFill>
                  <a:prstClr val="black"/>
                </a:solidFill>
              </a:rPr>
              <a:t>Ces évolutions ont « formidablement » accéléré la </a:t>
            </a:r>
            <a:r>
              <a:rPr lang="fr-FR" sz="1400" b="1" dirty="0">
                <a:solidFill>
                  <a:prstClr val="black"/>
                </a:solidFill>
              </a:rPr>
              <a:t>recomposition des territoires au bénéfice des plus forts et au détriment des populations les plus vulnérables habitant des zones défavorisées.</a:t>
            </a:r>
          </a:p>
          <a:p>
            <a:pPr lvl="0">
              <a:spcBef>
                <a:spcPts val="600"/>
              </a:spcBef>
            </a:pPr>
            <a:r>
              <a:rPr lang="fr-FR" sz="1400" dirty="0">
                <a:solidFill>
                  <a:prstClr val="black"/>
                </a:solidFill>
              </a:rPr>
              <a:t>Le tarificateur n’a plus eu qu’à « ramasser les morceaux » en proposant (dans le meilleur des cas) de reconvertir les établissements en faillite et en réclamant les bénéfices des gains d’échelles aux ensembles renforcés.</a:t>
            </a:r>
          </a:p>
          <a:p>
            <a:pPr lvl="0">
              <a:spcBef>
                <a:spcPts val="600"/>
              </a:spcBef>
            </a:pPr>
            <a:r>
              <a:rPr lang="fr-FR" sz="1400" dirty="0">
                <a:solidFill>
                  <a:prstClr val="black"/>
                </a:solidFill>
              </a:rPr>
              <a:t>L’analyse est encore plus précise dès lors qu’on apprécie la situation à une échelle « micro ».</a:t>
            </a:r>
          </a:p>
          <a:p>
            <a:pPr lvl="1">
              <a:spcBef>
                <a:spcPts val="600"/>
              </a:spcBef>
            </a:pPr>
            <a:r>
              <a:rPr lang="fr-FR" sz="1200" dirty="0">
                <a:solidFill>
                  <a:prstClr val="black"/>
                </a:solidFill>
              </a:rPr>
              <a:t>Au sein d’un département, d’un territoire de santé, d’un bassin de population.</a:t>
            </a:r>
          </a:p>
        </p:txBody>
      </p:sp>
      <p:sp>
        <p:nvSpPr>
          <p:cNvPr id="5" name="Espace réservé du numéro de diapositive 4"/>
          <p:cNvSpPr>
            <a:spLocks noGrp="1"/>
          </p:cNvSpPr>
          <p:nvPr>
            <p:ph type="sldNum" sz="quarter" idx="17"/>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8</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6" name="Espace réservé du pied de page 5"/>
          <p:cNvSpPr>
            <a:spLocks noGrp="1"/>
          </p:cNvSpPr>
          <p:nvPr>
            <p:ph type="ftr" sz="quarter" idx="3"/>
            <p:custDataLst>
              <p:tags r:id="rId4"/>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pic>
        <p:nvPicPr>
          <p:cNvPr id="1026" name="Picture 2"/>
          <p:cNvPicPr>
            <a:picLocks noGrp="1" noChangeAspect="1" noChangeArrowheads="1"/>
          </p:cNvPicPr>
          <p:nvPr>
            <p:ph idx="1"/>
            <p:custDataLst>
              <p:tags r:id="rId5"/>
            </p:custDataLst>
          </p:nvPr>
        </p:nvPicPr>
        <p:blipFill>
          <a:blip r:embed="rId24">
            <a:extLst>
              <a:ext uri="{28A0092B-C50C-407E-A947-70E740481C1C}">
                <a14:useLocalDpi xmlns:a14="http://schemas.microsoft.com/office/drawing/2010/main" val="0"/>
              </a:ext>
            </a:extLst>
          </a:blip>
          <a:srcRect/>
          <a:stretch>
            <a:fillRect/>
          </a:stretch>
        </p:blipFill>
        <p:spPr bwMode="auto">
          <a:xfrm>
            <a:off x="202637" y="1575652"/>
            <a:ext cx="6045200" cy="5081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ZoneTexte 13"/>
          <p:cNvSpPr txBox="1"/>
          <p:nvPr>
            <p:custDataLst>
              <p:tags r:id="rId6"/>
            </p:custDataLst>
          </p:nvPr>
        </p:nvSpPr>
        <p:spPr>
          <a:xfrm>
            <a:off x="4845933" y="5026781"/>
            <a:ext cx="739778" cy="313932"/>
          </a:xfrm>
          <a:prstGeom prst="rect">
            <a:avLst/>
          </a:prstGeom>
          <a:noFill/>
        </p:spPr>
        <p:txBody>
          <a:bodyPr wrap="square" spcCol="0"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fr-FR" sz="1200" b="1" i="0" u="none" strike="noStrike" kern="1200" cap="none" spc="0" normalizeH="0" baseline="0" noProof="0" dirty="0">
                <a:ln>
                  <a:noFill/>
                </a:ln>
                <a:solidFill>
                  <a:srgbClr val="004070"/>
                </a:solidFill>
                <a:effectLst/>
                <a:uLnTx/>
                <a:uFillTx/>
                <a:latin typeface="Segoe UI"/>
                <a:ea typeface="ＭＳ Ｐゴシック" pitchFamily="34" charset="-128"/>
                <a:cs typeface="Arial" charset="0"/>
              </a:rPr>
              <a:t>Alsace</a:t>
            </a:r>
          </a:p>
        </p:txBody>
      </p:sp>
      <p:sp>
        <p:nvSpPr>
          <p:cNvPr id="15" name="ZoneTexte 14"/>
          <p:cNvSpPr txBox="1"/>
          <p:nvPr>
            <p:custDataLst>
              <p:tags r:id="rId7"/>
            </p:custDataLst>
          </p:nvPr>
        </p:nvSpPr>
        <p:spPr>
          <a:xfrm>
            <a:off x="2948660" y="4034724"/>
            <a:ext cx="883876" cy="313932"/>
          </a:xfrm>
          <a:prstGeom prst="rect">
            <a:avLst/>
          </a:prstGeom>
          <a:noFill/>
        </p:spPr>
        <p:txBody>
          <a:bodyPr wrap="square" spcCol="0"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fr-FR" sz="1200" b="1" i="0" u="none" strike="noStrike" kern="1200" cap="none" spc="0" normalizeH="0" baseline="0" noProof="0" dirty="0">
                <a:ln>
                  <a:noFill/>
                </a:ln>
                <a:solidFill>
                  <a:srgbClr val="004070"/>
                </a:solidFill>
                <a:effectLst/>
                <a:uLnTx/>
                <a:uFillTx/>
                <a:latin typeface="Segoe UI"/>
                <a:ea typeface="ＭＳ Ｐゴシック" pitchFamily="34" charset="-128"/>
                <a:cs typeface="Arial" charset="0"/>
              </a:rPr>
              <a:t>Lorraine</a:t>
            </a:r>
          </a:p>
        </p:txBody>
      </p:sp>
      <p:sp>
        <p:nvSpPr>
          <p:cNvPr id="16" name="ZoneTexte 15"/>
          <p:cNvSpPr txBox="1"/>
          <p:nvPr>
            <p:custDataLst>
              <p:tags r:id="rId8"/>
            </p:custDataLst>
          </p:nvPr>
        </p:nvSpPr>
        <p:spPr>
          <a:xfrm>
            <a:off x="515627" y="4348656"/>
            <a:ext cx="1890770" cy="293350"/>
          </a:xfrm>
          <a:prstGeom prst="rect">
            <a:avLst/>
          </a:prstGeom>
          <a:noFill/>
        </p:spPr>
        <p:txBody>
          <a:bodyPr wrap="square" spcCol="0"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fr-FR" sz="1200" b="1" i="0" u="none" strike="noStrike" kern="1200" cap="none" spc="0" normalizeH="0" baseline="0" noProof="0" dirty="0">
                <a:ln>
                  <a:noFill/>
                </a:ln>
                <a:solidFill>
                  <a:srgbClr val="004070"/>
                </a:solidFill>
                <a:effectLst/>
                <a:uLnTx/>
                <a:uFillTx/>
                <a:latin typeface="Segoe UI"/>
                <a:ea typeface="ＭＳ Ｐゴシック" pitchFamily="34" charset="-128"/>
                <a:cs typeface="Arial" charset="0"/>
              </a:rPr>
              <a:t>Champagne-Ardenne</a:t>
            </a:r>
          </a:p>
        </p:txBody>
      </p:sp>
      <p:sp>
        <p:nvSpPr>
          <p:cNvPr id="24" name="Espace réservé du contenu 12"/>
          <p:cNvSpPr txBox="1">
            <a:spLocks/>
          </p:cNvSpPr>
          <p:nvPr>
            <p:custDataLst>
              <p:tags r:id="rId9"/>
            </p:custDataLst>
          </p:nvPr>
        </p:nvSpPr>
        <p:spPr bwMode="auto">
          <a:xfrm>
            <a:off x="4561978" y="4666062"/>
            <a:ext cx="1020252" cy="366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25"/>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26"/>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27"/>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l"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10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28 178 séj</a:t>
            </a:r>
          </a:p>
        </p:txBody>
      </p:sp>
      <p:sp>
        <p:nvSpPr>
          <p:cNvPr id="25" name="Espace réservé du contenu 12"/>
          <p:cNvSpPr txBox="1">
            <a:spLocks/>
          </p:cNvSpPr>
          <p:nvPr>
            <p:custDataLst>
              <p:tags r:id="rId10"/>
            </p:custDataLst>
          </p:nvPr>
        </p:nvSpPr>
        <p:spPr bwMode="auto">
          <a:xfrm>
            <a:off x="4160134" y="4051518"/>
            <a:ext cx="803688" cy="366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25"/>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26"/>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27"/>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l"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10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4 317 séj</a:t>
            </a:r>
          </a:p>
        </p:txBody>
      </p:sp>
      <p:sp>
        <p:nvSpPr>
          <p:cNvPr id="28" name="Espace réservé du contenu 12"/>
          <p:cNvSpPr txBox="1">
            <a:spLocks/>
          </p:cNvSpPr>
          <p:nvPr>
            <p:custDataLst>
              <p:tags r:id="rId11"/>
            </p:custDataLst>
          </p:nvPr>
        </p:nvSpPr>
        <p:spPr bwMode="auto">
          <a:xfrm>
            <a:off x="1959577" y="3843740"/>
            <a:ext cx="893640" cy="366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25"/>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26"/>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27"/>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l"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10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16 382 séj</a:t>
            </a:r>
          </a:p>
        </p:txBody>
      </p:sp>
      <p:sp>
        <p:nvSpPr>
          <p:cNvPr id="29" name="Espace réservé du contenu 12"/>
          <p:cNvSpPr txBox="1">
            <a:spLocks/>
          </p:cNvSpPr>
          <p:nvPr>
            <p:custDataLst>
              <p:tags r:id="rId12"/>
            </p:custDataLst>
          </p:nvPr>
        </p:nvSpPr>
        <p:spPr bwMode="auto">
          <a:xfrm>
            <a:off x="2017607" y="3193077"/>
            <a:ext cx="931051" cy="366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25"/>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26"/>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27"/>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l"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10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4 337 séj</a:t>
            </a:r>
          </a:p>
        </p:txBody>
      </p:sp>
      <p:sp>
        <p:nvSpPr>
          <p:cNvPr id="7" name="Flèche droite 6"/>
          <p:cNvSpPr/>
          <p:nvPr>
            <p:custDataLst>
              <p:tags r:id="rId13"/>
            </p:custDataLst>
          </p:nvPr>
        </p:nvSpPr>
        <p:spPr bwMode="auto">
          <a:xfrm>
            <a:off x="2948660" y="5484779"/>
            <a:ext cx="1876962" cy="144000"/>
          </a:xfrm>
          <a:prstGeom prst="rightArrow">
            <a:avLst/>
          </a:prstGeom>
          <a:solidFill>
            <a:srgbClr val="C00000"/>
          </a:solidFill>
          <a:ln>
            <a:solidFill>
              <a:schemeClr val="accent4"/>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marL="0" marR="0" lvl="0" indent="0" algn="ctr" defTabSz="835025" rtl="0" eaLnBrk="0" fontAlgn="base" latinLnBrk="0" hangingPunct="0">
              <a:lnSpc>
                <a:spcPct val="90000"/>
              </a:lnSpc>
              <a:spcBef>
                <a:spcPct val="0"/>
              </a:spcBef>
              <a:spcAft>
                <a:spcPct val="0"/>
              </a:spcAft>
              <a:buClrTx/>
              <a:buSzTx/>
              <a:buFontTx/>
              <a:buNone/>
              <a:tabLst/>
              <a:defRPr/>
            </a:pPr>
            <a:endParaRPr kumimoji="0" lang="fr-FR" sz="1200" b="0" i="0" u="none" strike="noStrike" kern="1200" cap="none" spc="0" normalizeH="0" baseline="0" noProof="0" dirty="0" err="1">
              <a:ln>
                <a:noFill/>
              </a:ln>
              <a:solidFill>
                <a:prstClr val="black"/>
              </a:solidFill>
              <a:effectLst/>
              <a:uLnTx/>
              <a:uFillTx/>
              <a:latin typeface="Segoe UI"/>
              <a:ea typeface="+mn-ea"/>
              <a:cs typeface="+mn-cs"/>
            </a:endParaRPr>
          </a:p>
        </p:txBody>
      </p:sp>
      <p:sp>
        <p:nvSpPr>
          <p:cNvPr id="27" name="Espace réservé du contenu 12"/>
          <p:cNvSpPr txBox="1">
            <a:spLocks/>
          </p:cNvSpPr>
          <p:nvPr>
            <p:custDataLst>
              <p:tags r:id="rId14"/>
            </p:custDataLst>
          </p:nvPr>
        </p:nvSpPr>
        <p:spPr bwMode="auto">
          <a:xfrm>
            <a:off x="3557345" y="5556779"/>
            <a:ext cx="874768" cy="366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25"/>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26"/>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27"/>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l"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10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282 séj</a:t>
            </a:r>
          </a:p>
        </p:txBody>
      </p:sp>
      <p:sp>
        <p:nvSpPr>
          <p:cNvPr id="30" name="Espace réservé du contenu 12"/>
          <p:cNvSpPr txBox="1">
            <a:spLocks/>
          </p:cNvSpPr>
          <p:nvPr>
            <p:custDataLst>
              <p:tags r:id="rId15"/>
            </p:custDataLst>
          </p:nvPr>
        </p:nvSpPr>
        <p:spPr bwMode="auto">
          <a:xfrm>
            <a:off x="3449756" y="5033003"/>
            <a:ext cx="874768" cy="366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25"/>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26"/>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27"/>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l" defTabSz="1054452" rtl="0" eaLnBrk="1" fontAlgn="base" latinLnBrk="0" hangingPunct="1">
              <a:lnSpc>
                <a:spcPct val="100000"/>
              </a:lnSpc>
              <a:spcBef>
                <a:spcPts val="1200"/>
              </a:spcBef>
              <a:spcAft>
                <a:spcPct val="0"/>
              </a:spcAft>
              <a:buClr>
                <a:srgbClr val="80003B"/>
              </a:buClr>
              <a:buSzPct val="115000"/>
              <a:buFontTx/>
              <a:buNone/>
              <a:tabLst/>
              <a:defRPr/>
            </a:pPr>
            <a:r>
              <a:rPr lang="fr-FR" sz="1000" b="1" kern="0" dirty="0">
                <a:solidFill>
                  <a:prstClr val="black"/>
                </a:solidFill>
              </a:rPr>
              <a:t>97</a:t>
            </a:r>
            <a:r>
              <a:rPr kumimoji="0" lang="fr-FR" sz="10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séj</a:t>
            </a:r>
          </a:p>
        </p:txBody>
      </p:sp>
      <p:sp>
        <p:nvSpPr>
          <p:cNvPr id="31" name="Flèche droite 30"/>
          <p:cNvSpPr/>
          <p:nvPr>
            <p:custDataLst>
              <p:tags r:id="rId16"/>
            </p:custDataLst>
          </p:nvPr>
        </p:nvSpPr>
        <p:spPr bwMode="auto">
          <a:xfrm rot="10800000">
            <a:off x="2948660" y="5255943"/>
            <a:ext cx="1876962" cy="144000"/>
          </a:xfrm>
          <a:prstGeom prst="rightArrow">
            <a:avLst/>
          </a:prstGeom>
          <a:solidFill>
            <a:srgbClr val="C00000"/>
          </a:solidFill>
          <a:ln>
            <a:solidFill>
              <a:schemeClr val="accent4"/>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marL="0" marR="0" lvl="0" indent="0" algn="ctr" defTabSz="835025" rtl="0" eaLnBrk="0" fontAlgn="base" latinLnBrk="0" hangingPunct="0">
              <a:lnSpc>
                <a:spcPct val="90000"/>
              </a:lnSpc>
              <a:spcBef>
                <a:spcPct val="0"/>
              </a:spcBef>
              <a:spcAft>
                <a:spcPct val="0"/>
              </a:spcAft>
              <a:buClrTx/>
              <a:buSzTx/>
              <a:buFontTx/>
              <a:buNone/>
              <a:tabLst/>
              <a:defRPr/>
            </a:pPr>
            <a:endParaRPr kumimoji="0" lang="fr-FR" sz="1200" b="0" i="0" u="none" strike="noStrike" kern="1200" cap="none" spc="0" normalizeH="0" baseline="0" noProof="0" dirty="0" err="1">
              <a:ln>
                <a:noFill/>
              </a:ln>
              <a:solidFill>
                <a:prstClr val="black"/>
              </a:solidFill>
              <a:effectLst/>
              <a:uLnTx/>
              <a:uFillTx/>
              <a:latin typeface="Segoe UI"/>
              <a:ea typeface="+mn-ea"/>
              <a:cs typeface="+mn-cs"/>
            </a:endParaRPr>
          </a:p>
        </p:txBody>
      </p:sp>
      <p:sp>
        <p:nvSpPr>
          <p:cNvPr id="32" name="Flèche droite 31"/>
          <p:cNvSpPr/>
          <p:nvPr>
            <p:custDataLst>
              <p:tags r:id="rId17"/>
            </p:custDataLst>
          </p:nvPr>
        </p:nvSpPr>
        <p:spPr bwMode="auto">
          <a:xfrm>
            <a:off x="2130829" y="3685306"/>
            <a:ext cx="504000" cy="144000"/>
          </a:xfrm>
          <a:prstGeom prst="rightArrow">
            <a:avLst/>
          </a:prstGeom>
          <a:solidFill>
            <a:srgbClr val="C00000"/>
          </a:solidFill>
          <a:ln>
            <a:solidFill>
              <a:schemeClr val="accent4"/>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marL="0" marR="0" lvl="0" indent="0" algn="ctr" defTabSz="835025" rtl="0" eaLnBrk="0" fontAlgn="base" latinLnBrk="0" hangingPunct="0">
              <a:lnSpc>
                <a:spcPct val="90000"/>
              </a:lnSpc>
              <a:spcBef>
                <a:spcPct val="0"/>
              </a:spcBef>
              <a:spcAft>
                <a:spcPct val="0"/>
              </a:spcAft>
              <a:buClrTx/>
              <a:buSzTx/>
              <a:buFontTx/>
              <a:buNone/>
              <a:tabLst/>
              <a:defRPr/>
            </a:pPr>
            <a:endParaRPr kumimoji="0" lang="fr-FR" sz="1200" b="0" i="0" u="none" strike="noStrike" kern="1200" cap="none" spc="0" normalizeH="0" baseline="0" noProof="0" dirty="0" err="1">
              <a:ln>
                <a:noFill/>
              </a:ln>
              <a:solidFill>
                <a:prstClr val="black"/>
              </a:solidFill>
              <a:effectLst/>
              <a:uLnTx/>
              <a:uFillTx/>
              <a:latin typeface="Segoe UI"/>
              <a:ea typeface="+mn-ea"/>
              <a:cs typeface="+mn-cs"/>
            </a:endParaRPr>
          </a:p>
        </p:txBody>
      </p:sp>
      <p:sp>
        <p:nvSpPr>
          <p:cNvPr id="33" name="Flèche droite 32"/>
          <p:cNvSpPr/>
          <p:nvPr>
            <p:custDataLst>
              <p:tags r:id="rId18"/>
            </p:custDataLst>
          </p:nvPr>
        </p:nvSpPr>
        <p:spPr bwMode="auto">
          <a:xfrm rot="10800000">
            <a:off x="2095532" y="3417041"/>
            <a:ext cx="504000" cy="144000"/>
          </a:xfrm>
          <a:prstGeom prst="rightArrow">
            <a:avLst/>
          </a:prstGeom>
          <a:solidFill>
            <a:srgbClr val="C00000"/>
          </a:solidFill>
          <a:ln>
            <a:solidFill>
              <a:schemeClr val="accent4"/>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marL="0" marR="0" lvl="0" indent="0" algn="ctr" defTabSz="835025" rtl="0" eaLnBrk="0" fontAlgn="base" latinLnBrk="0" hangingPunct="0">
              <a:lnSpc>
                <a:spcPct val="90000"/>
              </a:lnSpc>
              <a:spcBef>
                <a:spcPct val="0"/>
              </a:spcBef>
              <a:spcAft>
                <a:spcPct val="0"/>
              </a:spcAft>
              <a:buClrTx/>
              <a:buSzTx/>
              <a:buFontTx/>
              <a:buNone/>
              <a:tabLst/>
              <a:defRPr/>
            </a:pPr>
            <a:endParaRPr kumimoji="0" lang="fr-FR" sz="1200" b="0" i="0" u="none" strike="noStrike" kern="1200" cap="none" spc="0" normalizeH="0" baseline="0" noProof="0" dirty="0" err="1">
              <a:ln>
                <a:noFill/>
              </a:ln>
              <a:solidFill>
                <a:prstClr val="black"/>
              </a:solidFill>
              <a:effectLst/>
              <a:uLnTx/>
              <a:uFillTx/>
              <a:latin typeface="Segoe UI"/>
              <a:ea typeface="+mn-ea"/>
              <a:cs typeface="+mn-cs"/>
            </a:endParaRPr>
          </a:p>
        </p:txBody>
      </p:sp>
      <p:sp>
        <p:nvSpPr>
          <p:cNvPr id="34" name="Flèche droite 33"/>
          <p:cNvSpPr/>
          <p:nvPr>
            <p:custDataLst>
              <p:tags r:id="rId19"/>
            </p:custDataLst>
          </p:nvPr>
        </p:nvSpPr>
        <p:spPr bwMode="auto">
          <a:xfrm>
            <a:off x="4711822" y="4505622"/>
            <a:ext cx="504000" cy="144000"/>
          </a:xfrm>
          <a:prstGeom prst="rightArrow">
            <a:avLst/>
          </a:prstGeom>
          <a:solidFill>
            <a:srgbClr val="C00000"/>
          </a:solidFill>
          <a:ln>
            <a:solidFill>
              <a:schemeClr val="accent4"/>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marL="0" marR="0" lvl="0" indent="0" algn="ctr" defTabSz="835025" rtl="0" eaLnBrk="0" fontAlgn="base" latinLnBrk="0" hangingPunct="0">
              <a:lnSpc>
                <a:spcPct val="90000"/>
              </a:lnSpc>
              <a:spcBef>
                <a:spcPct val="0"/>
              </a:spcBef>
              <a:spcAft>
                <a:spcPct val="0"/>
              </a:spcAft>
              <a:buClrTx/>
              <a:buSzTx/>
              <a:buFontTx/>
              <a:buNone/>
              <a:tabLst/>
              <a:defRPr/>
            </a:pPr>
            <a:endParaRPr kumimoji="0" lang="fr-FR" sz="1200" b="0" i="0" u="none" strike="noStrike" kern="1200" cap="none" spc="0" normalizeH="0" baseline="0" noProof="0" dirty="0" err="1">
              <a:ln>
                <a:noFill/>
              </a:ln>
              <a:solidFill>
                <a:prstClr val="black"/>
              </a:solidFill>
              <a:effectLst/>
              <a:uLnTx/>
              <a:uFillTx/>
              <a:latin typeface="Segoe UI"/>
              <a:ea typeface="+mn-ea"/>
              <a:cs typeface="+mn-cs"/>
            </a:endParaRPr>
          </a:p>
        </p:txBody>
      </p:sp>
      <p:sp>
        <p:nvSpPr>
          <p:cNvPr id="35" name="Flèche droite 34"/>
          <p:cNvSpPr/>
          <p:nvPr>
            <p:custDataLst>
              <p:tags r:id="rId20"/>
            </p:custDataLst>
          </p:nvPr>
        </p:nvSpPr>
        <p:spPr bwMode="auto">
          <a:xfrm rot="10800000">
            <a:off x="4676525" y="4237357"/>
            <a:ext cx="504000" cy="144000"/>
          </a:xfrm>
          <a:prstGeom prst="rightArrow">
            <a:avLst/>
          </a:prstGeom>
          <a:solidFill>
            <a:srgbClr val="C00000"/>
          </a:solidFill>
          <a:ln>
            <a:solidFill>
              <a:schemeClr val="accent4"/>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marL="0" marR="0" lvl="0" indent="0" algn="ctr" defTabSz="835025" rtl="0" eaLnBrk="0" fontAlgn="base" latinLnBrk="0" hangingPunct="0">
              <a:lnSpc>
                <a:spcPct val="90000"/>
              </a:lnSpc>
              <a:spcBef>
                <a:spcPct val="0"/>
              </a:spcBef>
              <a:spcAft>
                <a:spcPct val="0"/>
              </a:spcAft>
              <a:buClrTx/>
              <a:buSzTx/>
              <a:buFontTx/>
              <a:buNone/>
              <a:tabLst/>
              <a:defRPr/>
            </a:pPr>
            <a:endParaRPr kumimoji="0" lang="fr-FR" sz="1200" b="0" i="0" u="none" strike="noStrike" kern="1200" cap="none" spc="0" normalizeH="0" baseline="0" noProof="0" dirty="0" err="1">
              <a:ln>
                <a:noFill/>
              </a:ln>
              <a:solidFill>
                <a:prstClr val="black"/>
              </a:solidFill>
              <a:effectLst/>
              <a:uLnTx/>
              <a:uFillTx/>
              <a:latin typeface="Segoe UI"/>
              <a:ea typeface="+mn-ea"/>
              <a:cs typeface="+mn-cs"/>
            </a:endParaRPr>
          </a:p>
        </p:txBody>
      </p:sp>
      <p:pic>
        <p:nvPicPr>
          <p:cNvPr id="36" name="Picture 1"/>
          <p:cNvPicPr>
            <a:picLocks noChangeAspect="1" noChangeArrowheads="1"/>
          </p:cNvPicPr>
          <p:nvPr>
            <p:custDataLst>
              <p:tags r:id="rId21"/>
            </p:custDataLst>
          </p:nvPr>
        </p:nvPicPr>
        <p:blipFill>
          <a:blip r:embed="rId28">
            <a:extLst>
              <a:ext uri="{28A0092B-C50C-407E-A947-70E740481C1C}">
                <a14:useLocalDpi xmlns:a14="http://schemas.microsoft.com/office/drawing/2010/main" val="0"/>
              </a:ext>
            </a:extLst>
          </a:blip>
          <a:srcRect/>
          <a:stretch>
            <a:fillRect/>
          </a:stretch>
        </p:blipFill>
        <p:spPr bwMode="auto">
          <a:xfrm>
            <a:off x="228434" y="273413"/>
            <a:ext cx="904875"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Espace réservé du contenu 3">
            <a:extLst>
              <a:ext uri="{FF2B5EF4-FFF2-40B4-BE49-F238E27FC236}">
                <a16:creationId xmlns:a16="http://schemas.microsoft.com/office/drawing/2014/main" xmlns="" id="{DC2507DA-BC37-405D-8465-C08CF8ED50E5}"/>
              </a:ext>
            </a:extLst>
          </p:cNvPr>
          <p:cNvSpPr txBox="1">
            <a:spLocks/>
          </p:cNvSpPr>
          <p:nvPr>
            <p:custDataLst>
              <p:tags r:id="rId22"/>
            </p:custDataLst>
          </p:nvPr>
        </p:nvSpPr>
        <p:spPr bwMode="auto">
          <a:xfrm>
            <a:off x="85668" y="1049715"/>
            <a:ext cx="5725984" cy="612991"/>
          </a:xfrm>
          <a:prstGeom prst="rect">
            <a:avLst/>
          </a:prstGeom>
          <a:noFill/>
          <a:ln w="25400" cap="flat" cmpd="sng" algn="ctr">
            <a:noFill/>
            <a:prstDash val="solid"/>
          </a:ln>
          <a:effec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25"/>
              </a:buBlip>
              <a:defRPr lang="fr-FR" sz="1600" b="0" dirty="0" smtClean="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26"/>
              </a:buBlip>
              <a:defRPr lang="fr-FR" sz="1400" b="0" dirty="0" smtClean="0">
                <a:solidFill>
                  <a:schemeClr val="tx1"/>
                </a:solidFill>
                <a:latin typeface="Segoe UI" panose="020B0502040204020203" pitchFamily="34" charset="0"/>
                <a:ea typeface="+mn-ea"/>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27"/>
              </a:buBlip>
              <a:defRPr lang="fr-FR" sz="1200" b="0" dirty="0" smtClean="0">
                <a:solidFill>
                  <a:schemeClr val="tx1"/>
                </a:solidFill>
                <a:latin typeface="Segoe UI" panose="020B0502040204020203" pitchFamily="34" charset="0"/>
                <a:ea typeface="+mn-ea"/>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b="0" dirty="0" smtClean="0">
                <a:solidFill>
                  <a:schemeClr val="tx1"/>
                </a:solidFill>
                <a:latin typeface="Segoe UI" panose="020B0502040204020203" pitchFamily="34" charset="0"/>
                <a:ea typeface="+mn-ea"/>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rgbClr val="004070"/>
                </a:solidFill>
                <a:latin typeface="Segoe UI Semilight" pitchFamily="34" charset="0"/>
                <a:cs typeface="Segoe UI Semilight"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indent="0">
              <a:spcBef>
                <a:spcPts val="0"/>
              </a:spcBef>
              <a:buNone/>
            </a:pPr>
            <a:r>
              <a:rPr lang="fr-FR" sz="1400" b="1" kern="0" dirty="0"/>
              <a:t>Fuites et attractivité </a:t>
            </a:r>
          </a:p>
          <a:p>
            <a:pPr marL="72000" indent="0">
              <a:spcBef>
                <a:spcPts val="0"/>
              </a:spcBef>
              <a:buNone/>
            </a:pPr>
            <a:r>
              <a:rPr lang="fr-FR" sz="1200" b="1" kern="0" dirty="0"/>
              <a:t>– Séjours PMSI au lieu de résidence – Données 2019*</a:t>
            </a:r>
            <a:endParaRPr lang="fr-FR" sz="1400" b="1" kern="0" dirty="0"/>
          </a:p>
        </p:txBody>
      </p:sp>
    </p:spTree>
    <p:extLst>
      <p:ext uri="{BB962C8B-B14F-4D97-AF65-F5344CB8AC3E}">
        <p14:creationId xmlns:p14="http://schemas.microsoft.com/office/powerpoint/2010/main" val="4071204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FR" dirty="0"/>
              <a:t>La balance fuites/attractivité est très disparate </a:t>
            </a:r>
            <a:br>
              <a:rPr lang="fr-FR" dirty="0"/>
            </a:br>
            <a:r>
              <a:rPr lang="fr-FR" dirty="0"/>
              <a:t>d’un territoire de santé à l’autre</a:t>
            </a:r>
          </a:p>
        </p:txBody>
      </p:sp>
      <p:sp>
        <p:nvSpPr>
          <p:cNvPr id="5" name="Espace réservé du numéro de diapositive 4"/>
          <p:cNvSpPr>
            <a:spLocks noGrp="1"/>
          </p:cNvSpPr>
          <p:nvPr>
            <p:ph type="sldNum" sz="quarter" idx="19"/>
            <p:custDataLst>
              <p:tags r:id="rId2"/>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9</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7" name="Espace réservé du contenu 6"/>
          <p:cNvSpPr>
            <a:spLocks noGrp="1"/>
          </p:cNvSpPr>
          <p:nvPr>
            <p:ph idx="22"/>
            <p:custDataLst>
              <p:tags r:id="rId3"/>
            </p:custDataLst>
          </p:nvPr>
        </p:nvSpPr>
        <p:spPr>
          <a:xfrm>
            <a:off x="3823683" y="4241358"/>
            <a:ext cx="6511572" cy="2836893"/>
          </a:xfrm>
        </p:spPr>
        <p:txBody>
          <a:bodyPr/>
          <a:lstStyle/>
          <a:p>
            <a:pPr marL="288000" lvl="1">
              <a:spcBef>
                <a:spcPts val="1200"/>
              </a:spcBef>
              <a:buSzPct val="115000"/>
              <a:buBlip>
                <a:blip r:embed="rId14"/>
              </a:buBlip>
            </a:pPr>
            <a:r>
              <a:rPr lang="fr-FR" b="1" dirty="0"/>
              <a:t>Trois zones d’implantation de la région se caractérisent par un taux de fuite </a:t>
            </a:r>
            <a:r>
              <a:rPr lang="fr-FR" b="1" dirty="0" err="1"/>
              <a:t>intra-régional</a:t>
            </a:r>
            <a:r>
              <a:rPr lang="fr-FR" b="1" dirty="0"/>
              <a:t> supérieur à 30 % :</a:t>
            </a:r>
          </a:p>
          <a:p>
            <a:pPr lvl="1">
              <a:spcBef>
                <a:spcPts val="600"/>
              </a:spcBef>
            </a:pPr>
            <a:r>
              <a:rPr lang="fr-FR" sz="1200" dirty="0">
                <a:solidFill>
                  <a:prstClr val="black"/>
                </a:solidFill>
              </a:rPr>
              <a:t>En </a:t>
            </a:r>
            <a:r>
              <a:rPr lang="fr-FR" sz="1200" b="1" dirty="0">
                <a:solidFill>
                  <a:prstClr val="black"/>
                </a:solidFill>
              </a:rPr>
              <a:t>Moselle Est</a:t>
            </a:r>
            <a:r>
              <a:rPr lang="fr-FR" sz="1200" dirty="0">
                <a:solidFill>
                  <a:prstClr val="black"/>
                </a:solidFill>
              </a:rPr>
              <a:t>, ce sont ainsi 35,5 % des séjours qui sont consommés auprès d’établissements de la région implantés en dehors de ce territoire (majoritairement en Lorraine Nord et dans la zone Basse Alsace Sud Moselle).</a:t>
            </a:r>
          </a:p>
          <a:p>
            <a:pPr lvl="1">
              <a:spcBef>
                <a:spcPts val="600"/>
              </a:spcBef>
            </a:pPr>
            <a:r>
              <a:rPr lang="fr-FR" sz="1200" dirty="0">
                <a:solidFill>
                  <a:prstClr val="black"/>
                </a:solidFill>
              </a:rPr>
              <a:t>En </a:t>
            </a:r>
            <a:r>
              <a:rPr lang="fr-FR" sz="1200" b="1" dirty="0">
                <a:solidFill>
                  <a:prstClr val="black"/>
                </a:solidFill>
              </a:rPr>
              <a:t>Cœur Grand Est</a:t>
            </a:r>
            <a:r>
              <a:rPr lang="fr-FR" sz="1200" dirty="0">
                <a:solidFill>
                  <a:prstClr val="black"/>
                </a:solidFill>
              </a:rPr>
              <a:t>, le taux de fuite s’établit à 32,7 % et bénéficie majoritairement aux zones Sud Lorraine et Champagne.</a:t>
            </a:r>
          </a:p>
          <a:p>
            <a:pPr lvl="1">
              <a:spcBef>
                <a:spcPts val="600"/>
              </a:spcBef>
            </a:pPr>
            <a:r>
              <a:rPr lang="fr-FR" sz="1200" dirty="0">
                <a:solidFill>
                  <a:prstClr val="black"/>
                </a:solidFill>
              </a:rPr>
              <a:t>Dans les </a:t>
            </a:r>
            <a:r>
              <a:rPr lang="fr-FR" sz="1200" b="1" dirty="0">
                <a:solidFill>
                  <a:prstClr val="black"/>
                </a:solidFill>
              </a:rPr>
              <a:t>Vosges</a:t>
            </a:r>
            <a:r>
              <a:rPr lang="fr-FR" sz="1200" dirty="0">
                <a:solidFill>
                  <a:prstClr val="black"/>
                </a:solidFill>
              </a:rPr>
              <a:t>, 31,5 % des séjours sont consommés en dehors du territoire, principalement auprès des établissements de la zone Sud Lorraine.</a:t>
            </a:r>
          </a:p>
          <a:p>
            <a:pPr marL="288000" lvl="1">
              <a:spcBef>
                <a:spcPts val="1200"/>
              </a:spcBef>
              <a:buSzPct val="115000"/>
              <a:buBlip>
                <a:blip r:embed="rId14"/>
              </a:buBlip>
            </a:pPr>
            <a:r>
              <a:rPr lang="fr-FR" b="1" dirty="0"/>
              <a:t>Les taux de fuites induisent un accès aux soins difficile et onéreux notamment pour les populations les plus fragiles.</a:t>
            </a:r>
          </a:p>
          <a:p>
            <a:pPr marL="288000" lvl="1">
              <a:spcBef>
                <a:spcPts val="1200"/>
              </a:spcBef>
              <a:buSzPct val="115000"/>
              <a:buBlip>
                <a:blip r:embed="rId14"/>
              </a:buBlip>
            </a:pPr>
            <a:endParaRPr lang="fr-FR" b="1" dirty="0"/>
          </a:p>
        </p:txBody>
      </p:sp>
      <p:sp>
        <p:nvSpPr>
          <p:cNvPr id="8" name="Espace réservé du pied de page 7"/>
          <p:cNvSpPr>
            <a:spLocks noGrp="1"/>
          </p:cNvSpPr>
          <p:nvPr>
            <p:ph type="ftr" sz="quarter" idx="3"/>
            <p:custDataLst>
              <p:tags r:id="rId4"/>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pic>
        <p:nvPicPr>
          <p:cNvPr id="11" name="Picture 1"/>
          <p:cNvPicPr>
            <a:picLocks noChangeAspect="1" noChangeArrowheads="1"/>
          </p:cNvPicPr>
          <p:nvPr>
            <p:custDataLst>
              <p:tags r:id="rId5"/>
            </p:custDataLst>
          </p:nvPr>
        </p:nvPicPr>
        <p:blipFill>
          <a:blip r:embed="rId15">
            <a:extLst>
              <a:ext uri="{28A0092B-C50C-407E-A947-70E740481C1C}">
                <a14:useLocalDpi xmlns:a14="http://schemas.microsoft.com/office/drawing/2010/main" val="0"/>
              </a:ext>
            </a:extLst>
          </a:blip>
          <a:srcRect/>
          <a:stretch>
            <a:fillRect/>
          </a:stretch>
        </p:blipFill>
        <p:spPr bwMode="auto">
          <a:xfrm>
            <a:off x="228434" y="273413"/>
            <a:ext cx="904875"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custDataLst>
              <p:tags r:id="rId6"/>
            </p:custDataLst>
          </p:nvPr>
        </p:nvPicPr>
        <p:blipFill>
          <a:blip r:embed="rId16">
            <a:extLst>
              <a:ext uri="{28A0092B-C50C-407E-A947-70E740481C1C}">
                <a14:useLocalDpi xmlns:a14="http://schemas.microsoft.com/office/drawing/2010/main" val="0"/>
              </a:ext>
            </a:extLst>
          </a:blip>
          <a:srcRect/>
          <a:stretch>
            <a:fillRect/>
          </a:stretch>
        </p:blipFill>
        <p:spPr bwMode="auto">
          <a:xfrm>
            <a:off x="475392" y="4298604"/>
            <a:ext cx="3170682" cy="2796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ZoneTexte 13"/>
          <p:cNvSpPr txBox="1"/>
          <p:nvPr>
            <p:custDataLst>
              <p:tags r:id="rId7"/>
            </p:custDataLst>
          </p:nvPr>
        </p:nvSpPr>
        <p:spPr>
          <a:xfrm rot="16200000">
            <a:off x="-1172864" y="5488392"/>
            <a:ext cx="2951389" cy="369333"/>
          </a:xfrm>
          <a:prstGeom prst="rect">
            <a:avLst/>
          </a:prstGeom>
          <a:noFill/>
        </p:spPr>
        <p:txBody>
          <a:bodyPr wrap="square" spcCol="0" rtlCol="0">
            <a:spAutoFit/>
          </a:body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0" lang="fr-FR" sz="900" b="1" i="0" u="none" strike="noStrike" kern="1200" cap="none" spc="0" normalizeH="0" baseline="0" noProof="0" dirty="0">
                <a:ln>
                  <a:noFill/>
                </a:ln>
                <a:solidFill>
                  <a:prstClr val="black"/>
                </a:solidFill>
                <a:effectLst/>
                <a:uLnTx/>
                <a:uFillTx/>
                <a:latin typeface="Segoe UI"/>
                <a:ea typeface="ＭＳ Ｐゴシック" pitchFamily="34" charset="-128"/>
                <a:cs typeface="Arial" charset="0"/>
              </a:rPr>
              <a:t>Pôles d’attraction selon la provenance des patients</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0" lang="fr-FR" sz="600" b="1" i="0" u="none" strike="noStrike" kern="1200" cap="none" spc="0" normalizeH="0" baseline="0" noProof="0" dirty="0">
                <a:ln>
                  <a:noFill/>
                </a:ln>
                <a:solidFill>
                  <a:prstClr val="black"/>
                </a:solidFill>
                <a:effectLst/>
                <a:uLnTx/>
                <a:uFillTx/>
                <a:latin typeface="Segoe UI"/>
                <a:ea typeface="ＭＳ Ｐゴシック" pitchFamily="34" charset="-128"/>
                <a:cs typeface="Arial" charset="0"/>
              </a:rPr>
              <a:t> - Données 2016</a:t>
            </a:r>
          </a:p>
        </p:txBody>
      </p:sp>
      <p:graphicFrame>
        <p:nvGraphicFramePr>
          <p:cNvPr id="19" name="Graphique 18">
            <a:extLst>
              <a:ext uri="{FF2B5EF4-FFF2-40B4-BE49-F238E27FC236}">
                <a16:creationId xmlns:a16="http://schemas.microsoft.com/office/drawing/2014/main" xmlns="" id="{C350201B-9F6A-45C6-A2DA-D2002913EFB6}"/>
              </a:ext>
            </a:extLst>
          </p:cNvPr>
          <p:cNvGraphicFramePr>
            <a:graphicFrameLocks/>
          </p:cNvGraphicFramePr>
          <p:nvPr>
            <p:custDataLst>
              <p:tags r:id="rId8"/>
            </p:custDataLst>
            <p:extLst>
              <p:ext uri="{D42A27DB-BD31-4B8C-83A1-F6EECF244321}">
                <p14:modId xmlns:p14="http://schemas.microsoft.com/office/powerpoint/2010/main" val="302553717"/>
              </p:ext>
            </p:extLst>
          </p:nvPr>
        </p:nvGraphicFramePr>
        <p:xfrm>
          <a:off x="118164" y="1104353"/>
          <a:ext cx="5000730" cy="3012166"/>
        </p:xfrm>
        <a:graphic>
          <a:graphicData uri="http://schemas.openxmlformats.org/drawingml/2006/chart">
            <c:chart xmlns:c="http://schemas.openxmlformats.org/drawingml/2006/chart" xmlns:r="http://schemas.openxmlformats.org/officeDocument/2006/relationships" r:id="rId17"/>
          </a:graphicData>
        </a:graphic>
      </p:graphicFrame>
      <p:graphicFrame>
        <p:nvGraphicFramePr>
          <p:cNvPr id="20" name="Graphique 19">
            <a:extLst>
              <a:ext uri="{FF2B5EF4-FFF2-40B4-BE49-F238E27FC236}">
                <a16:creationId xmlns:a16="http://schemas.microsoft.com/office/drawing/2014/main" xmlns="" id="{FFEFE404-E932-4666-B37D-636D970F8DEA}"/>
              </a:ext>
            </a:extLst>
          </p:cNvPr>
          <p:cNvGraphicFramePr>
            <a:graphicFrameLocks/>
          </p:cNvGraphicFramePr>
          <p:nvPr>
            <p:custDataLst>
              <p:tags r:id="rId9"/>
            </p:custDataLst>
            <p:extLst>
              <p:ext uri="{D42A27DB-BD31-4B8C-83A1-F6EECF244321}">
                <p14:modId xmlns:p14="http://schemas.microsoft.com/office/powerpoint/2010/main" val="3919297890"/>
              </p:ext>
            </p:extLst>
          </p:nvPr>
        </p:nvGraphicFramePr>
        <p:xfrm>
          <a:off x="5386129" y="1105943"/>
          <a:ext cx="4974092" cy="2999001"/>
        </p:xfrm>
        <a:graphic>
          <a:graphicData uri="http://schemas.openxmlformats.org/drawingml/2006/chart">
            <c:chart xmlns:c="http://schemas.openxmlformats.org/drawingml/2006/chart" xmlns:r="http://schemas.openxmlformats.org/officeDocument/2006/relationships" r:id="rId18"/>
          </a:graphicData>
        </a:graphic>
      </p:graphicFrame>
      <p:sp>
        <p:nvSpPr>
          <p:cNvPr id="21" name="Flèche : droite 20">
            <a:extLst>
              <a:ext uri="{FF2B5EF4-FFF2-40B4-BE49-F238E27FC236}">
                <a16:creationId xmlns:a16="http://schemas.microsoft.com/office/drawing/2014/main" xmlns="" id="{05E2C25E-8C59-434C-9319-9A2FC1F190F1}"/>
              </a:ext>
            </a:extLst>
          </p:cNvPr>
          <p:cNvSpPr/>
          <p:nvPr>
            <p:custDataLst>
              <p:tags r:id="rId10"/>
            </p:custDataLst>
          </p:nvPr>
        </p:nvSpPr>
        <p:spPr bwMode="auto">
          <a:xfrm>
            <a:off x="5023413" y="1143033"/>
            <a:ext cx="640000" cy="370390"/>
          </a:xfrm>
          <a:prstGeom prst="rightArrow">
            <a:avLst/>
          </a:prstGeom>
          <a:solidFill>
            <a:schemeClr val="accent5"/>
          </a:solidFill>
          <a:ln>
            <a:no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endParaRPr lang="fr-FR" sz="1200" b="0" i="0" dirty="0" err="1">
              <a:solidFill>
                <a:schemeClr val="tx1"/>
              </a:solidFill>
              <a:latin typeface="+mj-lt"/>
            </a:endParaRPr>
          </a:p>
        </p:txBody>
      </p:sp>
      <p:sp>
        <p:nvSpPr>
          <p:cNvPr id="23" name="Rectangle 22">
            <a:extLst>
              <a:ext uri="{FF2B5EF4-FFF2-40B4-BE49-F238E27FC236}">
                <a16:creationId xmlns:a16="http://schemas.microsoft.com/office/drawing/2014/main" xmlns="" id="{2A6B68E0-1F03-4EEA-9693-EC4B002B37EE}"/>
              </a:ext>
            </a:extLst>
          </p:cNvPr>
          <p:cNvSpPr/>
          <p:nvPr>
            <p:custDataLst>
              <p:tags r:id="rId11"/>
            </p:custDataLst>
          </p:nvPr>
        </p:nvSpPr>
        <p:spPr>
          <a:xfrm>
            <a:off x="118164" y="4027920"/>
            <a:ext cx="1768433" cy="215444"/>
          </a:xfrm>
          <a:prstGeom prst="rect">
            <a:avLst/>
          </a:prstGeom>
        </p:spPr>
        <p:txBody>
          <a:bodyPr wrap="none">
            <a:spAutoFit/>
          </a:bodyPr>
          <a:lstStyle/>
          <a:p>
            <a:r>
              <a:rPr lang="fr-FR" sz="800" i="1" dirty="0">
                <a:latin typeface="Segoe UI" panose="020B0502040204020203" pitchFamily="34" charset="0"/>
                <a:cs typeface="Segoe UI" panose="020B0502040204020203" pitchFamily="34" charset="0"/>
              </a:rPr>
              <a:t>Source : ATIH, fiche régionale 2018</a:t>
            </a:r>
          </a:p>
        </p:txBody>
      </p:sp>
      <p:sp>
        <p:nvSpPr>
          <p:cNvPr id="13" name="cercle_focus">
            <a:extLst>
              <a:ext uri="{FF2B5EF4-FFF2-40B4-BE49-F238E27FC236}">
                <a16:creationId xmlns:a16="http://schemas.microsoft.com/office/drawing/2014/main" xmlns="" id="{FDE00FB5-A985-4197-B33F-CDCA17FAF8A5}"/>
              </a:ext>
            </a:extLst>
          </p:cNvPr>
          <p:cNvSpPr>
            <a:spLocks/>
          </p:cNvSpPr>
          <p:nvPr>
            <p:custDataLst>
              <p:tags r:id="rId12"/>
            </p:custDataLst>
          </p:nvPr>
        </p:nvSpPr>
        <p:spPr bwMode="gray">
          <a:xfrm>
            <a:off x="3823683" y="3123029"/>
            <a:ext cx="1483589" cy="748759"/>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chemeClr val="accent3"/>
          </a:solidFill>
          <a:ln w="9525">
            <a:solidFill>
              <a:schemeClr val="accent3"/>
            </a:solidFill>
            <a:round/>
            <a:headEnd/>
            <a:tailEnd/>
          </a:ln>
        </p:spPr>
        <p:txBody>
          <a:bodyPr tIns="91440" bIns="91440" anchor="ctr"/>
          <a:lstStyle/>
          <a:p>
            <a:endParaRPr lang="fr-FR" dirty="0"/>
          </a:p>
        </p:txBody>
      </p:sp>
    </p:spTree>
    <p:extLst>
      <p:ext uri="{BB962C8B-B14F-4D97-AF65-F5344CB8AC3E}">
        <p14:creationId xmlns:p14="http://schemas.microsoft.com/office/powerpoint/2010/main" val="3766993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FR" dirty="0"/>
              <a:t>Les grandes villes drainent une part significative de la croissance des séjours</a:t>
            </a:r>
          </a:p>
        </p:txBody>
      </p:sp>
      <p:pic>
        <p:nvPicPr>
          <p:cNvPr id="6146" name="Picture 2"/>
          <p:cNvPicPr>
            <a:picLocks noGrp="1" noChangeAspect="1" noChangeArrowheads="1"/>
          </p:cNvPicPr>
          <p:nvPr>
            <p:ph idx="1"/>
            <p:custDataLst>
              <p:tags r:id="rId2"/>
            </p:custDataLst>
          </p:nvPr>
        </p:nvPicPr>
        <p:blipFill>
          <a:blip r:embed="rId11">
            <a:extLst>
              <a:ext uri="{28A0092B-C50C-407E-A947-70E740481C1C}">
                <a14:useLocalDpi xmlns:a14="http://schemas.microsoft.com/office/drawing/2010/main" val="0"/>
              </a:ext>
            </a:extLst>
          </a:blip>
          <a:srcRect/>
          <a:stretch>
            <a:fillRect/>
          </a:stretch>
        </p:blipFill>
        <p:spPr bwMode="auto">
          <a:xfrm>
            <a:off x="217589" y="1126666"/>
            <a:ext cx="7258622" cy="59658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ZoneTexte 8"/>
          <p:cNvSpPr txBox="1">
            <a:spLocks noChangeAspect="1"/>
          </p:cNvSpPr>
          <p:nvPr>
            <p:custDataLst>
              <p:tags r:id="rId3"/>
            </p:custDataLst>
          </p:nvPr>
        </p:nvSpPr>
        <p:spPr>
          <a:xfrm>
            <a:off x="2315147" y="1316296"/>
            <a:ext cx="4793970" cy="326884"/>
          </a:xfrm>
          <a:prstGeom prst="rect">
            <a:avLst/>
          </a:prstGeom>
          <a:noFill/>
        </p:spPr>
        <p:txBody>
          <a:bodyPr wrap="square" spcCol="0"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Segoe UI"/>
                <a:ea typeface="ＭＳ Ｐゴシック" pitchFamily="34" charset="-128"/>
                <a:cs typeface="Arial" charset="0"/>
              </a:rPr>
              <a:t>Variation des séjours de chirurgie entre 2015 et 2019</a:t>
            </a:r>
            <a:endParaRPr kumimoji="0" lang="fr-FR" sz="1400" b="1" i="0" u="none" strike="noStrike" kern="1200" cap="none" spc="0" normalizeH="0" baseline="0" noProof="0" dirty="0">
              <a:ln>
                <a:noFill/>
              </a:ln>
              <a:solidFill>
                <a:srgbClr val="004070"/>
              </a:solidFill>
              <a:effectLst/>
              <a:uLnTx/>
              <a:uFillTx/>
              <a:latin typeface="Segoe UI"/>
              <a:ea typeface="ＭＳ Ｐゴシック" pitchFamily="34" charset="-128"/>
              <a:cs typeface="Arial" charset="0"/>
            </a:endParaRPr>
          </a:p>
        </p:txBody>
      </p:sp>
      <p:sp>
        <p:nvSpPr>
          <p:cNvPr id="6" name="Rectangle 5"/>
          <p:cNvSpPr/>
          <p:nvPr>
            <p:custDataLst>
              <p:tags r:id="rId4"/>
            </p:custDataLst>
          </p:nvPr>
        </p:nvSpPr>
        <p:spPr>
          <a:xfrm>
            <a:off x="7674247" y="1291104"/>
            <a:ext cx="2674970" cy="4062651"/>
          </a:xfrm>
          <a:prstGeom prst="rect">
            <a:avLst/>
          </a:prstGeom>
        </p:spPr>
        <p:txBody>
          <a:bodyPr wrap="square">
            <a:spAutoFit/>
          </a:bodyPr>
          <a:lstStyle/>
          <a:p>
            <a:pPr marL="288000" marR="0" lvl="0" indent="-216000" algn="just" defTabSz="1054452" rtl="0" eaLnBrk="1" fontAlgn="base" latinLnBrk="0" hangingPunct="1">
              <a:lnSpc>
                <a:spcPct val="100000"/>
              </a:lnSpc>
              <a:spcBef>
                <a:spcPts val="1200"/>
              </a:spcBef>
              <a:spcAft>
                <a:spcPct val="0"/>
              </a:spcAft>
              <a:buClr>
                <a:srgbClr val="80003B"/>
              </a:buClr>
              <a:buSzPct val="115000"/>
              <a:buFontTx/>
              <a:buBlip>
                <a:blip r:embed="rId12"/>
              </a:buBlip>
              <a:tabLst/>
              <a:defRPr/>
            </a:pPr>
            <a:r>
              <a:rPr kumimoji="0" lang="fr-FR" sz="1400" b="1" i="0" u="none" strike="noStrike" kern="1200" cap="none" spc="0" normalizeH="0" baseline="0" noProof="0" dirty="0">
                <a:ln>
                  <a:noFill/>
                </a:ln>
                <a:solidFill>
                  <a:prstClr val="black"/>
                </a:solidFill>
                <a:effectLst/>
                <a:uLnTx/>
                <a:uFillTx/>
                <a:latin typeface="Segoe UI" panose="020B0502040204020203" pitchFamily="34" charset="0"/>
                <a:ea typeface="ＭＳ Ｐゴシック" pitchFamily="34" charset="-128"/>
                <a:cs typeface="Segoe UI" panose="020B0502040204020203" pitchFamily="34" charset="0"/>
              </a:rPr>
              <a:t>La modernisation du patrimoine hospitalier public </a:t>
            </a:r>
            <a:r>
              <a:rPr kumimoji="0" lang="fr-FR" sz="1400" b="0" i="0" u="none" strike="noStrike" kern="1200" cap="none" spc="0" normalizeH="0" baseline="0" noProof="0" dirty="0">
                <a:ln>
                  <a:noFill/>
                </a:ln>
                <a:solidFill>
                  <a:prstClr val="black"/>
                </a:solidFill>
                <a:effectLst/>
                <a:uLnTx/>
                <a:uFillTx/>
                <a:latin typeface="Segoe UI" panose="020B0502040204020203" pitchFamily="34" charset="0"/>
                <a:ea typeface="ＭＳ Ｐゴシック" pitchFamily="34" charset="-128"/>
                <a:cs typeface="Segoe UI" panose="020B0502040204020203" pitchFamily="34" charset="0"/>
              </a:rPr>
              <a:t>(Plan hôpital 2007 et 2012 notamment) s’est faite en articulation avec les projets de recomposition du paysage hospitalier.</a:t>
            </a:r>
          </a:p>
          <a:p>
            <a:pPr marL="288000" marR="0" lvl="0" indent="-216000" algn="just" defTabSz="1054452" rtl="0" eaLnBrk="1" fontAlgn="base" latinLnBrk="0" hangingPunct="1">
              <a:lnSpc>
                <a:spcPct val="100000"/>
              </a:lnSpc>
              <a:spcBef>
                <a:spcPts val="1200"/>
              </a:spcBef>
              <a:spcAft>
                <a:spcPct val="0"/>
              </a:spcAft>
              <a:buClr>
                <a:srgbClr val="80003B"/>
              </a:buClr>
              <a:buSzPct val="115000"/>
              <a:buFontTx/>
              <a:buBlip>
                <a:blip r:embed="rId12"/>
              </a:buBlip>
              <a:tabLst/>
              <a:defRPr/>
            </a:pPr>
            <a:r>
              <a:rPr kumimoji="0" lang="fr-FR" sz="1400" b="0" i="0" u="none" strike="noStrike" kern="1200" cap="none" spc="0" normalizeH="0" baseline="0" noProof="0" dirty="0">
                <a:ln>
                  <a:noFill/>
                </a:ln>
                <a:solidFill>
                  <a:prstClr val="black"/>
                </a:solidFill>
                <a:effectLst/>
                <a:uLnTx/>
                <a:uFillTx/>
                <a:latin typeface="Segoe UI" panose="020B0502040204020203" pitchFamily="34" charset="0"/>
                <a:ea typeface="ＭＳ Ｐゴシック" pitchFamily="34" charset="-128"/>
                <a:cs typeface="Segoe UI" panose="020B0502040204020203" pitchFamily="34" charset="0"/>
              </a:rPr>
              <a:t>Par ailleurs, </a:t>
            </a:r>
            <a:r>
              <a:rPr kumimoji="0" lang="fr-FR" sz="1400" b="1" i="0" u="none" strike="noStrike" kern="1200" cap="none" spc="0" normalizeH="0" baseline="0" noProof="0" dirty="0">
                <a:ln>
                  <a:noFill/>
                </a:ln>
                <a:solidFill>
                  <a:prstClr val="black"/>
                </a:solidFill>
                <a:effectLst/>
                <a:uLnTx/>
                <a:uFillTx/>
                <a:latin typeface="Segoe UI" panose="020B0502040204020203" pitchFamily="34" charset="0"/>
                <a:ea typeface="ＭＳ Ｐゴシック" pitchFamily="34" charset="-128"/>
                <a:cs typeface="Segoe UI" panose="020B0502040204020203" pitchFamily="34" charset="0"/>
              </a:rPr>
              <a:t>les groupes privés privilégient des localisations urbaines </a:t>
            </a:r>
            <a:r>
              <a:rPr kumimoji="0" lang="fr-FR" sz="1400" b="0" i="0" u="none" strike="noStrike" kern="1200" cap="none" spc="0" normalizeH="0" baseline="0" noProof="0" dirty="0">
                <a:ln>
                  <a:noFill/>
                </a:ln>
                <a:solidFill>
                  <a:prstClr val="black"/>
                </a:solidFill>
                <a:effectLst/>
                <a:uLnTx/>
                <a:uFillTx/>
                <a:latin typeface="Segoe UI" panose="020B0502040204020203" pitchFamily="34" charset="0"/>
                <a:ea typeface="ＭＳ Ｐゴシック" pitchFamily="34" charset="-128"/>
                <a:cs typeface="Segoe UI" panose="020B0502040204020203" pitchFamily="34" charset="0"/>
              </a:rPr>
              <a:t>avec un plus fort pouvoir d’achat.</a:t>
            </a:r>
          </a:p>
          <a:p>
            <a:pPr marL="288000" marR="0" lvl="0" indent="-216000" algn="just" defTabSz="1054452" rtl="0" eaLnBrk="1" fontAlgn="base" latinLnBrk="0" hangingPunct="1">
              <a:lnSpc>
                <a:spcPct val="100000"/>
              </a:lnSpc>
              <a:spcBef>
                <a:spcPts val="1200"/>
              </a:spcBef>
              <a:spcAft>
                <a:spcPct val="0"/>
              </a:spcAft>
              <a:buClr>
                <a:srgbClr val="80003B"/>
              </a:buClr>
              <a:buSzPct val="115000"/>
              <a:buFontTx/>
              <a:buBlip>
                <a:blip r:embed="rId12"/>
              </a:buBlip>
              <a:tabLst/>
              <a:defRPr/>
            </a:pPr>
            <a:r>
              <a:rPr kumimoji="0" lang="fr-FR" sz="1400" b="0" i="0" u="none" strike="noStrike" kern="1200" cap="none" spc="0" normalizeH="0" baseline="0" noProof="0" dirty="0">
                <a:ln>
                  <a:noFill/>
                </a:ln>
                <a:solidFill>
                  <a:prstClr val="black"/>
                </a:solidFill>
                <a:effectLst/>
                <a:uLnTx/>
                <a:uFillTx/>
                <a:latin typeface="Segoe UI" panose="020B0502040204020203" pitchFamily="34" charset="0"/>
                <a:ea typeface="ＭＳ Ｐゴシック" pitchFamily="34" charset="-128"/>
                <a:cs typeface="Segoe UI" panose="020B0502040204020203" pitchFamily="34" charset="0"/>
              </a:rPr>
              <a:t>Les </a:t>
            </a:r>
            <a:r>
              <a:rPr kumimoji="0" lang="fr-FR" sz="1400" b="1" i="0" u="none" strike="noStrike" kern="1200" cap="none" spc="0" normalizeH="0" baseline="0" noProof="0" dirty="0">
                <a:ln>
                  <a:noFill/>
                </a:ln>
                <a:solidFill>
                  <a:prstClr val="black"/>
                </a:solidFill>
                <a:effectLst/>
                <a:uLnTx/>
                <a:uFillTx/>
                <a:latin typeface="Segoe UI" panose="020B0502040204020203" pitchFamily="34" charset="0"/>
                <a:ea typeface="ＭＳ Ｐゴシック" pitchFamily="34" charset="-128"/>
                <a:cs typeface="Segoe UI" panose="020B0502040204020203" pitchFamily="34" charset="0"/>
              </a:rPr>
              <a:t>logiques de pôles territoriaux </a:t>
            </a:r>
            <a:r>
              <a:rPr kumimoji="0" lang="fr-FR" sz="1400" b="0" i="0" u="none" strike="noStrike" kern="1200" cap="none" spc="0" normalizeH="0" baseline="0" noProof="0" dirty="0">
                <a:ln>
                  <a:noFill/>
                </a:ln>
                <a:solidFill>
                  <a:prstClr val="black"/>
                </a:solidFill>
                <a:effectLst/>
                <a:uLnTx/>
                <a:uFillTx/>
                <a:latin typeface="Segoe UI" panose="020B0502040204020203" pitchFamily="34" charset="0"/>
                <a:ea typeface="ＭＳ Ｐゴシック" pitchFamily="34" charset="-128"/>
                <a:cs typeface="Segoe UI" panose="020B0502040204020203" pitchFamily="34" charset="0"/>
              </a:rPr>
              <a:t>s’organisent autour de grandes villes avec une offre de référence et de recours. </a:t>
            </a:r>
          </a:p>
        </p:txBody>
      </p:sp>
      <p:sp>
        <p:nvSpPr>
          <p:cNvPr id="3" name="Espace réservé du pied de page 2"/>
          <p:cNvSpPr>
            <a:spLocks noGrp="1"/>
          </p:cNvSpPr>
          <p:nvPr>
            <p:ph type="ftr" sz="quarter" idx="3"/>
            <p:custDataLst>
              <p:tags r:id="rId5"/>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
        <p:nvSpPr>
          <p:cNvPr id="5" name="Espace réservé du numéro de diapositive 4"/>
          <p:cNvSpPr>
            <a:spLocks noGrp="1"/>
          </p:cNvSpPr>
          <p:nvPr>
            <p:ph type="sldNum" sz="quarter" idx="11"/>
            <p:custDataLst>
              <p:tags r:id="rId6"/>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10</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pic>
        <p:nvPicPr>
          <p:cNvPr id="18" name="Image 17">
            <a:extLst>
              <a:ext uri="{FF2B5EF4-FFF2-40B4-BE49-F238E27FC236}">
                <a16:creationId xmlns:a16="http://schemas.microsoft.com/office/drawing/2014/main" xmlns="" id="{D26AA925-2958-4EEB-AF5F-D5C27CC1CDD5}"/>
              </a:ext>
            </a:extLst>
          </p:cNvPr>
          <p:cNvPicPr>
            <a:picLocks noChangeAspect="1"/>
          </p:cNvPicPr>
          <p:nvPr>
            <p:custDataLst>
              <p:tags r:id="rId7"/>
            </p:custDataLst>
          </p:nvPr>
        </p:nvPicPr>
        <p:blipFill>
          <a:blip r:embed="rId13"/>
          <a:stretch>
            <a:fillRect/>
          </a:stretch>
        </p:blipFill>
        <p:spPr>
          <a:xfrm>
            <a:off x="2798532" y="2518555"/>
            <a:ext cx="3374429" cy="1906689"/>
          </a:xfrm>
          <a:prstGeom prst="rect">
            <a:avLst/>
          </a:prstGeom>
        </p:spPr>
      </p:pic>
      <p:pic>
        <p:nvPicPr>
          <p:cNvPr id="21" name="Image 20">
            <a:extLst>
              <a:ext uri="{FF2B5EF4-FFF2-40B4-BE49-F238E27FC236}">
                <a16:creationId xmlns:a16="http://schemas.microsoft.com/office/drawing/2014/main" xmlns="" id="{38BCDD61-E786-42DA-8DAB-49378CF29048}"/>
              </a:ext>
            </a:extLst>
          </p:cNvPr>
          <p:cNvPicPr>
            <a:picLocks noChangeAspect="1"/>
          </p:cNvPicPr>
          <p:nvPr>
            <p:custDataLst>
              <p:tags r:id="rId8"/>
            </p:custDataLst>
          </p:nvPr>
        </p:nvPicPr>
        <p:blipFill>
          <a:blip r:embed="rId14"/>
          <a:stretch>
            <a:fillRect/>
          </a:stretch>
        </p:blipFill>
        <p:spPr>
          <a:xfrm>
            <a:off x="437002" y="3908730"/>
            <a:ext cx="3063506" cy="1906689"/>
          </a:xfrm>
          <a:prstGeom prst="rect">
            <a:avLst/>
          </a:prstGeom>
        </p:spPr>
      </p:pic>
      <p:pic>
        <p:nvPicPr>
          <p:cNvPr id="25" name="Image 24">
            <a:extLst>
              <a:ext uri="{FF2B5EF4-FFF2-40B4-BE49-F238E27FC236}">
                <a16:creationId xmlns:a16="http://schemas.microsoft.com/office/drawing/2014/main" xmlns="" id="{5DE1FA2F-FFB9-4EB6-87F6-C78E3042E12D}"/>
              </a:ext>
            </a:extLst>
          </p:cNvPr>
          <p:cNvPicPr>
            <a:picLocks noChangeAspect="1"/>
          </p:cNvPicPr>
          <p:nvPr>
            <p:custDataLst>
              <p:tags r:id="rId9"/>
            </p:custDataLst>
          </p:nvPr>
        </p:nvPicPr>
        <p:blipFill>
          <a:blip r:embed="rId15"/>
          <a:stretch>
            <a:fillRect/>
          </a:stretch>
        </p:blipFill>
        <p:spPr>
          <a:xfrm>
            <a:off x="4481174" y="4543996"/>
            <a:ext cx="3383573" cy="1906689"/>
          </a:xfrm>
          <a:prstGeom prst="rect">
            <a:avLst/>
          </a:prstGeom>
        </p:spPr>
      </p:pic>
    </p:spTree>
    <p:extLst>
      <p:ext uri="{BB962C8B-B14F-4D97-AF65-F5344CB8AC3E}">
        <p14:creationId xmlns:p14="http://schemas.microsoft.com/office/powerpoint/2010/main" val="785759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669EB661-6C71-4B1A-9E93-3F8F955DB6A3}"/>
              </a:ext>
            </a:extLst>
          </p:cNvPr>
          <p:cNvSpPr>
            <a:spLocks noGrp="1"/>
          </p:cNvSpPr>
          <p:nvPr>
            <p:ph type="title"/>
            <p:custDataLst>
              <p:tags r:id="rId1"/>
            </p:custDataLst>
          </p:nvPr>
        </p:nvSpPr>
        <p:spPr/>
        <p:txBody>
          <a:bodyPr/>
          <a:lstStyle/>
          <a:p>
            <a:r>
              <a:rPr lang="fr-FR" dirty="0"/>
              <a:t>L’évolution de la répartition de l’offre de soins, depuis 2000, fait craindre le développement de déserts médicaux dans le Grand Est</a:t>
            </a:r>
          </a:p>
        </p:txBody>
      </p:sp>
      <p:pic>
        <p:nvPicPr>
          <p:cNvPr id="7" name="Espace réservé du contenu 6">
            <a:extLst>
              <a:ext uri="{FF2B5EF4-FFF2-40B4-BE49-F238E27FC236}">
                <a16:creationId xmlns:a16="http://schemas.microsoft.com/office/drawing/2014/main" xmlns="" id="{DE2B0054-BECB-4BCD-9C8E-F58EB905EA17}"/>
              </a:ext>
            </a:extLst>
          </p:cNvPr>
          <p:cNvPicPr>
            <a:picLocks noGrp="1" noChangeAspect="1"/>
          </p:cNvPicPr>
          <p:nvPr>
            <p:ph idx="1"/>
            <p:custDataLst>
              <p:tags r:id="rId2"/>
            </p:custDataLst>
          </p:nvPr>
        </p:nvPicPr>
        <p:blipFill>
          <a:blip r:embed="rId8"/>
          <a:stretch>
            <a:fillRect/>
          </a:stretch>
        </p:blipFill>
        <p:spPr>
          <a:xfrm>
            <a:off x="295887" y="1443660"/>
            <a:ext cx="5525401" cy="4741987"/>
          </a:xfrm>
          <a:prstGeom prst="rect">
            <a:avLst/>
          </a:prstGeom>
        </p:spPr>
      </p:pic>
      <p:sp>
        <p:nvSpPr>
          <p:cNvPr id="4" name="Espace réservé du contenu 3">
            <a:extLst>
              <a:ext uri="{FF2B5EF4-FFF2-40B4-BE49-F238E27FC236}">
                <a16:creationId xmlns:a16="http://schemas.microsoft.com/office/drawing/2014/main" xmlns="" id="{DB099396-A2FA-407F-A8FC-AA500F26918A}"/>
              </a:ext>
            </a:extLst>
          </p:cNvPr>
          <p:cNvSpPr>
            <a:spLocks noGrp="1"/>
          </p:cNvSpPr>
          <p:nvPr>
            <p:ph idx="15"/>
            <p:custDataLst>
              <p:tags r:id="rId3"/>
            </p:custDataLst>
          </p:nvPr>
        </p:nvSpPr>
        <p:spPr>
          <a:xfrm>
            <a:off x="5514535" y="1242391"/>
            <a:ext cx="4720632" cy="5747474"/>
          </a:xfrm>
        </p:spPr>
        <p:txBody>
          <a:bodyPr/>
          <a:lstStyle/>
          <a:p>
            <a:r>
              <a:rPr lang="fr-FR" dirty="0"/>
              <a:t>L’ARS (Agence Régionale de Santé) a défini un </a:t>
            </a:r>
            <a:r>
              <a:rPr lang="fr-FR" b="1" dirty="0"/>
              <a:t>zonage de la répartition des médecins dans le Grand Est </a:t>
            </a:r>
            <a:r>
              <a:rPr lang="fr-FR" dirty="0"/>
              <a:t>(sans prendre en compte les installations frontalières) :</a:t>
            </a:r>
          </a:p>
          <a:p>
            <a:pPr lvl="1"/>
            <a:r>
              <a:rPr lang="fr-FR" dirty="0"/>
              <a:t>Les </a:t>
            </a:r>
            <a:r>
              <a:rPr lang="fr-FR" b="1" dirty="0"/>
              <a:t>« zones d’intervention prioritaire » </a:t>
            </a:r>
            <a:r>
              <a:rPr lang="fr-FR" dirty="0"/>
              <a:t>(en orange) représentent les territoires caractérisés par un faible niveau d’accessibilité aux soins (moins de 2,5 consultations par habitant et par an) ainsi que des territoires potentiellement fragiles (entre 2,5 et 4 consultations par habitant et par an). Elles représentent 8,7 % de la population régionale, soit 483 000 habitants.</a:t>
            </a:r>
          </a:p>
          <a:p>
            <a:pPr lvl="1"/>
            <a:r>
              <a:rPr lang="fr-FR" dirty="0"/>
              <a:t>Les </a:t>
            </a:r>
            <a:r>
              <a:rPr lang="fr-FR" b="1" dirty="0"/>
              <a:t>« zones d’action complémentaire » </a:t>
            </a:r>
            <a:r>
              <a:rPr lang="fr-FR" dirty="0"/>
              <a:t>(en jaune), moins impactées par le manque de médecins, mais qui nécessitent de mettre en œuvre des moyens pour éviter que la situation ne se détériore. Elles représentent 50,7 % de la population régionale, soit 2 810 000 habitants.</a:t>
            </a:r>
          </a:p>
          <a:p>
            <a:pPr lvl="1"/>
            <a:r>
              <a:rPr lang="fr-FR" dirty="0"/>
              <a:t>Les </a:t>
            </a:r>
            <a:r>
              <a:rPr lang="fr-FR" b="1" dirty="0"/>
              <a:t>« zones hors vivier » </a:t>
            </a:r>
            <a:r>
              <a:rPr lang="fr-FR" dirty="0"/>
              <a:t>(en blanc) caractérisées par une offre de soins considérée comme satisfaisante (supérieure à 4 consultations par an et par habitant).</a:t>
            </a:r>
          </a:p>
        </p:txBody>
      </p:sp>
      <p:sp>
        <p:nvSpPr>
          <p:cNvPr id="5" name="Espace réservé du numéro de diapositive 4">
            <a:extLst>
              <a:ext uri="{FF2B5EF4-FFF2-40B4-BE49-F238E27FC236}">
                <a16:creationId xmlns:a16="http://schemas.microsoft.com/office/drawing/2014/main" xmlns="" id="{FF218575-3754-43F8-B46D-6E5BAA94721C}"/>
              </a:ext>
            </a:extLst>
          </p:cNvPr>
          <p:cNvSpPr>
            <a:spLocks noGrp="1"/>
          </p:cNvSpPr>
          <p:nvPr>
            <p:ph type="sldNum" sz="quarter" idx="17"/>
            <p:custDataLst>
              <p:tags r:id="rId4"/>
            </p:custDataLst>
          </p:nvPr>
        </p:nvSpPr>
        <p:spPr/>
        <p:txBody>
          <a:bodyPr/>
          <a:lstStyle/>
          <a:p>
            <a:fld id="{FD495AF3-2BE3-4F2F-A3F0-65C3F202E4D2}" type="slidenum">
              <a:rPr lang="fr-FR" altLang="fr-FR" smtClean="0"/>
              <a:pPr/>
              <a:t>11</a:t>
            </a:fld>
            <a:endParaRPr lang="fr-FR" altLang="fr-FR" dirty="0"/>
          </a:p>
        </p:txBody>
      </p:sp>
      <p:sp>
        <p:nvSpPr>
          <p:cNvPr id="6" name="Espace réservé du pied de page 5">
            <a:extLst>
              <a:ext uri="{FF2B5EF4-FFF2-40B4-BE49-F238E27FC236}">
                <a16:creationId xmlns:a16="http://schemas.microsoft.com/office/drawing/2014/main" xmlns="" id="{56BB7E56-42EA-41BC-8017-3F966CEC8E46}"/>
              </a:ext>
            </a:extLst>
          </p:cNvPr>
          <p:cNvSpPr>
            <a:spLocks noGrp="1"/>
          </p:cNvSpPr>
          <p:nvPr>
            <p:ph type="ftr" sz="quarter" idx="3"/>
            <p:custDataLst>
              <p:tags r:id="rId5"/>
            </p:custDataLst>
          </p:nvPr>
        </p:nvSpPr>
        <p:spPr/>
        <p:txBody>
          <a:bodyPr/>
          <a:lstStyle/>
          <a:p>
            <a:r>
              <a:rPr lang="fr-FR">
                <a:cs typeface="Segoe UI Light" pitchFamily="34" charset="0"/>
              </a:rPr>
              <a:t>Journée d'étude Santé Protection Sociale - CGT Grand Est - 20 novembre 2020</a:t>
            </a:r>
            <a:endParaRPr lang="fr-FR" dirty="0">
              <a:cs typeface="Segoe UI Light" pitchFamily="34" charset="0"/>
            </a:endParaRPr>
          </a:p>
        </p:txBody>
      </p:sp>
      <p:sp>
        <p:nvSpPr>
          <p:cNvPr id="8" name="Rectangle 7">
            <a:extLst>
              <a:ext uri="{FF2B5EF4-FFF2-40B4-BE49-F238E27FC236}">
                <a16:creationId xmlns:a16="http://schemas.microsoft.com/office/drawing/2014/main" xmlns="" id="{D8F171B8-6D81-4724-9CD9-8F5AC48808C1}"/>
              </a:ext>
            </a:extLst>
          </p:cNvPr>
          <p:cNvSpPr/>
          <p:nvPr>
            <p:custDataLst>
              <p:tags r:id="rId6"/>
            </p:custDataLst>
          </p:nvPr>
        </p:nvSpPr>
        <p:spPr>
          <a:xfrm>
            <a:off x="366663" y="6774421"/>
            <a:ext cx="6583215" cy="215444"/>
          </a:xfrm>
          <a:prstGeom prst="rect">
            <a:avLst/>
          </a:prstGeom>
        </p:spPr>
        <p:txBody>
          <a:bodyPr wrap="square">
            <a:spAutoFit/>
          </a:bodyPr>
          <a:lstStyle/>
          <a:p>
            <a:r>
              <a:rPr lang="fr-FR" sz="800" i="1" dirty="0">
                <a:latin typeface="Segoe UI" panose="020B0502040204020203" pitchFamily="34" charset="0"/>
                <a:cs typeface="Segoe UI" panose="020B0502040204020203" pitchFamily="34" charset="0"/>
              </a:rPr>
              <a:t>Source : Le vieillissement de la population dans le Grand Est - Répondre à la pluralité des parcours de vie – CESER Grand Est – avril 2020</a:t>
            </a:r>
          </a:p>
        </p:txBody>
      </p:sp>
    </p:spTree>
    <p:extLst>
      <p:ext uri="{BB962C8B-B14F-4D97-AF65-F5344CB8AC3E}">
        <p14:creationId xmlns:p14="http://schemas.microsoft.com/office/powerpoint/2010/main" val="4135274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Espace réservé du contenu 7">
            <a:extLst>
              <a:ext uri="{FF2B5EF4-FFF2-40B4-BE49-F238E27FC236}">
                <a16:creationId xmlns:a16="http://schemas.microsoft.com/office/drawing/2014/main" xmlns="" id="{55EBB29C-8BD1-4B9F-B872-E089AEA8481A}"/>
              </a:ext>
            </a:extLst>
          </p:cNvPr>
          <p:cNvPicPr>
            <a:picLocks noGrp="1" noChangeAspect="1"/>
          </p:cNvPicPr>
          <p:nvPr>
            <p:ph idx="17"/>
            <p:custDataLst>
              <p:tags r:id="rId1"/>
            </p:custDataLst>
          </p:nvPr>
        </p:nvPicPr>
        <p:blipFill>
          <a:blip r:embed="rId10"/>
          <a:stretch>
            <a:fillRect/>
          </a:stretch>
        </p:blipFill>
        <p:spPr>
          <a:xfrm>
            <a:off x="123132" y="1248303"/>
            <a:ext cx="7734300" cy="2545080"/>
          </a:xfrm>
          <a:prstGeom prst="rect">
            <a:avLst/>
          </a:prstGeom>
        </p:spPr>
      </p:pic>
      <p:sp>
        <p:nvSpPr>
          <p:cNvPr id="2" name="Titre 1">
            <a:extLst>
              <a:ext uri="{FF2B5EF4-FFF2-40B4-BE49-F238E27FC236}">
                <a16:creationId xmlns:a16="http://schemas.microsoft.com/office/drawing/2014/main" xmlns="" id="{FD7A4059-2A63-4A05-8A4E-C2C2DF51C56F}"/>
              </a:ext>
            </a:extLst>
          </p:cNvPr>
          <p:cNvSpPr>
            <a:spLocks noGrp="1"/>
          </p:cNvSpPr>
          <p:nvPr>
            <p:ph type="title"/>
            <p:custDataLst>
              <p:tags r:id="rId2"/>
            </p:custDataLst>
          </p:nvPr>
        </p:nvSpPr>
        <p:spPr>
          <a:xfrm>
            <a:off x="437002" y="98351"/>
            <a:ext cx="9898254" cy="975162"/>
          </a:xfrm>
        </p:spPr>
        <p:txBody>
          <a:bodyPr/>
          <a:lstStyle/>
          <a:p>
            <a:r>
              <a:rPr lang="fr-FR" dirty="0"/>
              <a:t>La structuration des réseaux de santé de proximité et </a:t>
            </a:r>
            <a:br>
              <a:rPr lang="fr-FR" dirty="0"/>
            </a:br>
            <a:r>
              <a:rPr lang="fr-FR" dirty="0"/>
              <a:t>l’organisation de la gradation des soins sont deux axes majeurs</a:t>
            </a:r>
            <a:br>
              <a:rPr lang="fr-FR" dirty="0"/>
            </a:br>
            <a:r>
              <a:rPr lang="fr-FR" dirty="0"/>
              <a:t> de la volonté de transformation du système de santé</a:t>
            </a:r>
          </a:p>
        </p:txBody>
      </p:sp>
      <p:sp>
        <p:nvSpPr>
          <p:cNvPr id="5" name="Espace réservé du contenu 4">
            <a:extLst>
              <a:ext uri="{FF2B5EF4-FFF2-40B4-BE49-F238E27FC236}">
                <a16:creationId xmlns:a16="http://schemas.microsoft.com/office/drawing/2014/main" xmlns="" id="{A94CD575-7B0D-405F-B129-495900C5ACAE}"/>
              </a:ext>
            </a:extLst>
          </p:cNvPr>
          <p:cNvSpPr>
            <a:spLocks noGrp="1"/>
          </p:cNvSpPr>
          <p:nvPr>
            <p:ph idx="16"/>
            <p:custDataLst>
              <p:tags r:id="rId3"/>
            </p:custDataLst>
          </p:nvPr>
        </p:nvSpPr>
        <p:spPr>
          <a:xfrm>
            <a:off x="4670854" y="1100383"/>
            <a:ext cx="5787230" cy="1815811"/>
          </a:xfrm>
        </p:spPr>
        <p:txBody>
          <a:bodyPr/>
          <a:lstStyle/>
          <a:p>
            <a:pPr lvl="0"/>
            <a:r>
              <a:rPr lang="fr-FR" sz="1200" dirty="0">
                <a:solidFill>
                  <a:prstClr val="black"/>
                </a:solidFill>
                <a:ea typeface="ＭＳ Ｐゴシック" pitchFamily="34" charset="-128"/>
              </a:rPr>
              <a:t>Les </a:t>
            </a:r>
            <a:r>
              <a:rPr lang="fr-FR" sz="1200" b="1" dirty="0">
                <a:solidFill>
                  <a:prstClr val="black"/>
                </a:solidFill>
                <a:ea typeface="ＭＳ Ｐゴシック" pitchFamily="34" charset="-128"/>
              </a:rPr>
              <a:t>Communautés professionnelles territoriales de santé (CPTS)</a:t>
            </a:r>
            <a:r>
              <a:rPr lang="fr-FR" sz="1200" dirty="0">
                <a:solidFill>
                  <a:prstClr val="black"/>
                </a:solidFill>
                <a:ea typeface="ＭＳ Ｐゴシック" pitchFamily="34" charset="-128"/>
              </a:rPr>
              <a:t> constituent l’un des dispositifs phares de la Stratégie « Ma Santé 2022 ».</a:t>
            </a:r>
          </a:p>
          <a:p>
            <a:pPr lvl="1">
              <a:spcBef>
                <a:spcPts val="300"/>
              </a:spcBef>
            </a:pPr>
            <a:r>
              <a:rPr lang="fr-FR" sz="1100" dirty="0">
                <a:solidFill>
                  <a:prstClr val="black"/>
                </a:solidFill>
                <a:ea typeface="ＭＳ Ｐゴシック" pitchFamily="34" charset="-128"/>
              </a:rPr>
              <a:t>Début 2020, le Grand Est comptait 41 projets de CPTS (5 en fonctionnement, 13 en cours de constitution, 23 projets en réflexion ou en intention).</a:t>
            </a:r>
          </a:p>
          <a:p>
            <a:pPr lvl="1">
              <a:spcBef>
                <a:spcPts val="300"/>
              </a:spcBef>
            </a:pPr>
            <a:r>
              <a:rPr lang="fr-FR" sz="1100" dirty="0">
                <a:solidFill>
                  <a:prstClr val="black"/>
                </a:solidFill>
                <a:ea typeface="ＭＳ Ｐゴシック" pitchFamily="34" charset="-128"/>
              </a:rPr>
              <a:t>Par ailleurs, d’autres formes d’exercice coordonné (maison de santé, équipes de soins primaires et spécialisées…) se sont développés ces dernières années.</a:t>
            </a:r>
          </a:p>
          <a:p>
            <a:pPr lvl="0">
              <a:spcBef>
                <a:spcPts val="600"/>
              </a:spcBef>
            </a:pPr>
            <a:r>
              <a:rPr lang="fr-FR" sz="1200" dirty="0">
                <a:solidFill>
                  <a:prstClr val="black"/>
                </a:solidFill>
                <a:ea typeface="ＭＳ Ｐゴシック" pitchFamily="34" charset="-128"/>
              </a:rPr>
              <a:t>Notons aussi que des </a:t>
            </a:r>
            <a:r>
              <a:rPr lang="fr-FR" sz="1200" b="1" dirty="0">
                <a:solidFill>
                  <a:prstClr val="black"/>
                </a:solidFill>
                <a:ea typeface="ＭＳ Ｐゴシック" pitchFamily="34" charset="-128"/>
              </a:rPr>
              <a:t>formes d’organisations de prise en charge partagée centrée autour de la prise en charge d'une patientèle donnée</a:t>
            </a:r>
            <a:r>
              <a:rPr lang="fr-FR" sz="1200" dirty="0">
                <a:solidFill>
                  <a:prstClr val="black"/>
                </a:solidFill>
                <a:ea typeface="ＭＳ Ｐゴシック" pitchFamily="34" charset="-128"/>
              </a:rPr>
              <a:t> (</a:t>
            </a:r>
            <a:r>
              <a:rPr lang="fr-FR" sz="1200" dirty="0" err="1">
                <a:solidFill>
                  <a:prstClr val="black"/>
                </a:solidFill>
                <a:ea typeface="ＭＳ Ｐゴシック" pitchFamily="34" charset="-128"/>
              </a:rPr>
              <a:t>Ipep</a:t>
            </a:r>
            <a:r>
              <a:rPr lang="fr-FR" sz="1200">
                <a:solidFill>
                  <a:prstClr val="black"/>
                </a:solidFill>
                <a:ea typeface="ＭＳ Ｐゴシック" pitchFamily="34" charset="-128"/>
              </a:rPr>
              <a:t>, Peps, EDS </a:t>
            </a:r>
            <a:r>
              <a:rPr lang="fr-FR" sz="1200" dirty="0">
                <a:solidFill>
                  <a:prstClr val="black"/>
                </a:solidFill>
                <a:ea typeface="ＭＳ Ｐゴシック" pitchFamily="34" charset="-128"/>
              </a:rPr>
              <a:t>notamment) commencent à être expérimentées.</a:t>
            </a:r>
          </a:p>
        </p:txBody>
      </p:sp>
      <p:sp>
        <p:nvSpPr>
          <p:cNvPr id="7" name="Espace réservé du numéro de diapositive 6">
            <a:extLst>
              <a:ext uri="{FF2B5EF4-FFF2-40B4-BE49-F238E27FC236}">
                <a16:creationId xmlns:a16="http://schemas.microsoft.com/office/drawing/2014/main" xmlns="" id="{B44D4776-CED4-4D55-BC64-E45246963616}"/>
              </a:ext>
            </a:extLst>
          </p:cNvPr>
          <p:cNvSpPr>
            <a:spLocks noGrp="1"/>
          </p:cNvSpPr>
          <p:nvPr>
            <p:ph type="sldNum" sz="quarter" idx="19"/>
            <p:custDataLst>
              <p:tags r:id="rId4"/>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12</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8" name="Espace réservé du pied de page 7">
            <a:extLst>
              <a:ext uri="{FF2B5EF4-FFF2-40B4-BE49-F238E27FC236}">
                <a16:creationId xmlns:a16="http://schemas.microsoft.com/office/drawing/2014/main" xmlns="" id="{72C40E3D-529E-4ADD-AF54-C774B1561AF8}"/>
              </a:ext>
            </a:extLst>
          </p:cNvPr>
          <p:cNvSpPr>
            <a:spLocks noGrp="1"/>
          </p:cNvSpPr>
          <p:nvPr>
            <p:ph type="ftr" sz="quarter" idx="3"/>
            <p:custDataLst>
              <p:tags r:id="rId5"/>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
        <p:nvSpPr>
          <p:cNvPr id="17" name="Espace réservé du contenu 16">
            <a:extLst>
              <a:ext uri="{FF2B5EF4-FFF2-40B4-BE49-F238E27FC236}">
                <a16:creationId xmlns:a16="http://schemas.microsoft.com/office/drawing/2014/main" xmlns="" id="{673C266C-C182-4151-8504-712E297F2332}"/>
              </a:ext>
            </a:extLst>
          </p:cNvPr>
          <p:cNvSpPr>
            <a:spLocks noGrp="1"/>
          </p:cNvSpPr>
          <p:nvPr>
            <p:ph idx="1"/>
            <p:custDataLst>
              <p:tags r:id="rId6"/>
            </p:custDataLst>
          </p:nvPr>
        </p:nvSpPr>
        <p:spPr>
          <a:xfrm>
            <a:off x="235316" y="3790239"/>
            <a:ext cx="10222769" cy="3218330"/>
          </a:xfrm>
        </p:spPr>
        <p:txBody>
          <a:bodyPr/>
          <a:lstStyle/>
          <a:p>
            <a:pPr>
              <a:spcBef>
                <a:spcPts val="600"/>
              </a:spcBef>
            </a:pPr>
            <a:r>
              <a:rPr lang="fr-FR" sz="1500" dirty="0"/>
              <a:t>Le </a:t>
            </a:r>
            <a:r>
              <a:rPr lang="fr-FR" sz="1500" b="1" dirty="0"/>
              <a:t>projet de transformation du système de santé reconnaît le besoin d’organiser le système de soins en niveaux de recours selon une logique d’intégration horizontale* </a:t>
            </a:r>
            <a:r>
              <a:rPr lang="fr-FR" sz="1500" dirty="0"/>
              <a:t>pour garantir le même accès aux soins de qualité pour l’ensemble de la population.</a:t>
            </a:r>
          </a:p>
          <a:p>
            <a:pPr lvl="1">
              <a:spcBef>
                <a:spcPts val="600"/>
              </a:spcBef>
            </a:pPr>
            <a:r>
              <a:rPr lang="fr-FR" sz="1300" dirty="0"/>
              <a:t>Il s’agit en premier lieu de </a:t>
            </a:r>
            <a:r>
              <a:rPr lang="fr-FR" sz="1300" b="1" dirty="0"/>
              <a:t>structurer les soins de proximité</a:t>
            </a:r>
            <a:r>
              <a:rPr lang="fr-FR" sz="1300" dirty="0"/>
              <a:t>, qui englobent aussi bien les acteurs des soins primaires que certains acteurs de soins spécialisés, du médico-social, du secteur social et des établissements de proximité avec leurs plateaux techniques et leurs capacités d’hébergement.</a:t>
            </a:r>
          </a:p>
          <a:p>
            <a:pPr lvl="1">
              <a:spcBef>
                <a:spcPts val="600"/>
              </a:spcBef>
            </a:pPr>
            <a:r>
              <a:rPr lang="fr-FR" sz="1300" dirty="0"/>
              <a:t>De sortir d’un modèle </a:t>
            </a:r>
            <a:r>
              <a:rPr lang="fr-FR" sz="1300" dirty="0" err="1"/>
              <a:t>hospitalo</a:t>
            </a:r>
            <a:r>
              <a:rPr lang="fr-FR" sz="1300" dirty="0"/>
              <a:t>-centré considéré par les pouvoirs publics comme peu adapté à la prise en charge des </a:t>
            </a:r>
            <a:r>
              <a:rPr lang="fr-FR" sz="1300" b="1" dirty="0"/>
              <a:t>patients âgés et/ou atteints de polypathologies chroniques</a:t>
            </a:r>
            <a:r>
              <a:rPr lang="fr-FR" sz="1300" dirty="0"/>
              <a:t>, alors même que cette prise en charge est </a:t>
            </a:r>
            <a:r>
              <a:rPr lang="fr-FR" sz="1300" b="1" dirty="0"/>
              <a:t>devenue l’enjeu majeur du système de santé</a:t>
            </a:r>
            <a:r>
              <a:rPr lang="fr-FR" sz="1300" dirty="0"/>
              <a:t>. </a:t>
            </a:r>
          </a:p>
          <a:p>
            <a:pPr>
              <a:spcBef>
                <a:spcPts val="600"/>
              </a:spcBef>
            </a:pPr>
            <a:r>
              <a:rPr lang="fr-FR" sz="1500" b="1" dirty="0"/>
              <a:t>L’exercice coordonné </a:t>
            </a:r>
            <a:r>
              <a:rPr lang="fr-FR" sz="1500" dirty="0"/>
              <a:t>(entre plusieurs professionnels de santé) est particulièrement stratégique dans le « modèle de demain » parce qu’il permet de déployer une diversité d’outils et de solutions. </a:t>
            </a:r>
            <a:r>
              <a:rPr lang="fr-FR" sz="1500" b="1" dirty="0"/>
              <a:t>Les centres de santé grâce à leur taille, leur capacité organisationnelle, leur pluridisciplinarité, leur maillage, favorisent le développement des protocoles pluriprofessionnels, le renforcement des politiques de prévention, la prise en charge des soins non programmés, ou encore de la télémédecine.</a:t>
            </a:r>
          </a:p>
        </p:txBody>
      </p:sp>
      <p:sp>
        <p:nvSpPr>
          <p:cNvPr id="3" name="Rectangle 2">
            <a:extLst>
              <a:ext uri="{FF2B5EF4-FFF2-40B4-BE49-F238E27FC236}">
                <a16:creationId xmlns:a16="http://schemas.microsoft.com/office/drawing/2014/main" xmlns="" id="{0936EFCF-2755-4B4A-98DA-43D750342834}"/>
              </a:ext>
            </a:extLst>
          </p:cNvPr>
          <p:cNvSpPr/>
          <p:nvPr>
            <p:custDataLst>
              <p:tags r:id="rId7"/>
            </p:custDataLst>
          </p:nvPr>
        </p:nvSpPr>
        <p:spPr>
          <a:xfrm>
            <a:off x="437001" y="6628166"/>
            <a:ext cx="10021083" cy="33855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600" b="0" i="0" u="none" strike="noStrike" kern="1200" cap="none" spc="0" normalizeH="0" baseline="0" noProof="0" dirty="0">
              <a:ln>
                <a:noFill/>
              </a:ln>
              <a:solidFill>
                <a:srgbClr val="000000"/>
              </a:solidFill>
              <a:effectLst/>
              <a:uLnTx/>
              <a:uFillTx/>
              <a:latin typeface="Univers" pitchFamily="34" charset="0"/>
              <a:ea typeface="ＭＳ Ｐゴシック" pitchFamily="34" charset="-128"/>
              <a:cs typeface="Arial" charset="0"/>
            </a:endParaRPr>
          </a:p>
        </p:txBody>
      </p:sp>
      <p:sp>
        <p:nvSpPr>
          <p:cNvPr id="4" name="Rectangle 3">
            <a:extLst>
              <a:ext uri="{FF2B5EF4-FFF2-40B4-BE49-F238E27FC236}">
                <a16:creationId xmlns:a16="http://schemas.microsoft.com/office/drawing/2014/main" xmlns="" id="{1D7D26CC-79F5-4D33-B9F6-222B30162F60}"/>
              </a:ext>
            </a:extLst>
          </p:cNvPr>
          <p:cNvSpPr/>
          <p:nvPr>
            <p:custDataLst>
              <p:tags r:id="rId8"/>
            </p:custDataLst>
          </p:nvPr>
        </p:nvSpPr>
        <p:spPr>
          <a:xfrm>
            <a:off x="5845282" y="6945236"/>
            <a:ext cx="3454792" cy="215444"/>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800" b="0" i="1" u="none" strike="noStrike" kern="1200" cap="none" spc="0" normalizeH="0" baseline="0" noProof="0" dirty="0">
                <a:ln>
                  <a:noFill/>
                </a:ln>
                <a:solidFill>
                  <a:srgbClr val="000000"/>
                </a:solidFill>
                <a:effectLst/>
                <a:uLnTx/>
                <a:uFillTx/>
                <a:latin typeface="Segoe UI" panose="020B0502040204020203" pitchFamily="34" charset="0"/>
                <a:ea typeface="ＭＳ Ｐゴシック" pitchFamily="34" charset="-128"/>
                <a:cs typeface="Segoe UI" panose="020B0502040204020203" pitchFamily="34" charset="0"/>
              </a:rPr>
              <a:t>*Regroupement de professionnels de même niveau sur un territoire donné</a:t>
            </a:r>
          </a:p>
        </p:txBody>
      </p:sp>
    </p:spTree>
    <p:extLst>
      <p:ext uri="{BB962C8B-B14F-4D97-AF65-F5344CB8AC3E}">
        <p14:creationId xmlns:p14="http://schemas.microsoft.com/office/powerpoint/2010/main" val="3321160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1"/>
            <p:custDataLst>
              <p:tags r:id="rId1"/>
            </p:custDataLst>
          </p:nvPr>
        </p:nvSpPr>
        <p:spPr/>
        <p:txBody>
          <a:bodyPr/>
          <a:lstStyle/>
          <a:p>
            <a:r>
              <a:rPr lang="fr-FR" dirty="0"/>
              <a:t>Les logiques de pôles territoriaux et la gradation de l’offre de soins</a:t>
            </a:r>
          </a:p>
        </p:txBody>
      </p:sp>
      <p:sp>
        <p:nvSpPr>
          <p:cNvPr id="3" name="Espace réservé du numéro de diapositive 2"/>
          <p:cNvSpPr>
            <a:spLocks noGrp="1"/>
          </p:cNvSpPr>
          <p:nvPr>
            <p:ph type="sldNum" sz="quarter" idx="14"/>
            <p:custDataLst>
              <p:tags r:id="rId2"/>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13</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4" name="Espace réservé du pied de page 3"/>
          <p:cNvSpPr>
            <a:spLocks noGrp="1"/>
          </p:cNvSpPr>
          <p:nvPr>
            <p:ph type="ftr" sz="quarter" idx="3"/>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Tree>
    <p:extLst>
      <p:ext uri="{BB962C8B-B14F-4D97-AF65-F5344CB8AC3E}">
        <p14:creationId xmlns:p14="http://schemas.microsoft.com/office/powerpoint/2010/main" val="3753495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FR" dirty="0"/>
              <a:t>Les GHT, une solution pour concilier proximité et offre de référence ?</a:t>
            </a:r>
          </a:p>
        </p:txBody>
      </p:sp>
      <p:sp>
        <p:nvSpPr>
          <p:cNvPr id="4" name="Espace réservé du contenu 3"/>
          <p:cNvSpPr>
            <a:spLocks noGrp="1"/>
          </p:cNvSpPr>
          <p:nvPr>
            <p:ph idx="15"/>
            <p:custDataLst>
              <p:tags r:id="rId2"/>
            </p:custDataLst>
          </p:nvPr>
        </p:nvSpPr>
        <p:spPr>
          <a:xfrm>
            <a:off x="6751155" y="2609869"/>
            <a:ext cx="3584099" cy="4301293"/>
          </a:xfrm>
        </p:spPr>
        <p:txBody>
          <a:bodyPr/>
          <a:lstStyle/>
          <a:p>
            <a:r>
              <a:rPr lang="fr-FR" dirty="0">
                <a:solidFill>
                  <a:prstClr val="black"/>
                </a:solidFill>
              </a:rPr>
              <a:t>La taille du GHT doit donc être en accord avec l’idée de proximité et d’organisation équilibrée du territoire.</a:t>
            </a:r>
          </a:p>
          <a:p>
            <a:r>
              <a:rPr lang="fr-FR" dirty="0">
                <a:solidFill>
                  <a:prstClr val="black"/>
                </a:solidFill>
              </a:rPr>
              <a:t>Cette proximité est d’autant plus nécessaire que le système de santé est de plus en plus confronté à l’enjeu majeur du maintien dans leur milieu de vie des personnes souffrant de pathologies chroniques, dépendantes ou en risque de dépendance.</a:t>
            </a:r>
          </a:p>
          <a:p>
            <a:r>
              <a:rPr lang="fr-FR" dirty="0">
                <a:solidFill>
                  <a:prstClr val="black"/>
                </a:solidFill>
              </a:rPr>
              <a:t>Leur mise en place vise également à rationaliser les modes de gestion par une mise en commun de fonctions ou par des transferts d'activités entre établissements.</a:t>
            </a:r>
            <a:endParaRPr lang="fr-FR" dirty="0"/>
          </a:p>
        </p:txBody>
      </p:sp>
      <p:sp>
        <p:nvSpPr>
          <p:cNvPr id="5" name="Espace réservé du numéro de diapositive 4"/>
          <p:cNvSpPr>
            <a:spLocks noGrp="1"/>
          </p:cNvSpPr>
          <p:nvPr>
            <p:ph type="sldNum" sz="quarter" idx="17"/>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14</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6" name="Espace réservé du pied de page 5"/>
          <p:cNvSpPr>
            <a:spLocks noGrp="1"/>
          </p:cNvSpPr>
          <p:nvPr>
            <p:ph type="ftr" sz="quarter" idx="3"/>
            <p:custDataLst>
              <p:tags r:id="rId4"/>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pic>
        <p:nvPicPr>
          <p:cNvPr id="2050" name="Picture 2"/>
          <p:cNvPicPr>
            <a:picLocks noGrp="1" noChangeAspect="1" noChangeArrowheads="1"/>
          </p:cNvPicPr>
          <p:nvPr>
            <p:ph idx="1"/>
            <p:custDataLst>
              <p:tags r:id="rId5"/>
            </p:custDataLst>
          </p:nvPr>
        </p:nvPicPr>
        <p:blipFill>
          <a:blip r:embed="rId8">
            <a:extLst>
              <a:ext uri="{28A0092B-C50C-407E-A947-70E740481C1C}">
                <a14:useLocalDpi xmlns:a14="http://schemas.microsoft.com/office/drawing/2010/main" val="0"/>
              </a:ext>
            </a:extLst>
          </a:blip>
          <a:srcRect/>
          <a:stretch>
            <a:fillRect/>
          </a:stretch>
        </p:blipFill>
        <p:spPr bwMode="auto">
          <a:xfrm>
            <a:off x="360357" y="1307454"/>
            <a:ext cx="6390799" cy="5416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Espace réservé du contenu 3"/>
          <p:cNvSpPr txBox="1">
            <a:spLocks/>
          </p:cNvSpPr>
          <p:nvPr>
            <p:custDataLst>
              <p:tags r:id="rId6"/>
            </p:custDataLst>
          </p:nvPr>
        </p:nvSpPr>
        <p:spPr bwMode="auto">
          <a:xfrm>
            <a:off x="2505075" y="1069331"/>
            <a:ext cx="7982579" cy="911870"/>
          </a:xfrm>
          <a:prstGeom prst="rect">
            <a:avLst/>
          </a:prstGeom>
          <a:noFill/>
          <a:ln w="25400" cap="flat" cmpd="sng" algn="ctr">
            <a:noFill/>
            <a:prstDash val="solid"/>
          </a:ln>
          <a:effec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9"/>
              </a:buBlip>
              <a:defRPr lang="fr-FR" sz="1500" b="0">
                <a:solidFill>
                  <a:schemeClr val="tx1"/>
                </a:solidFill>
                <a:latin typeface="+mj-lt"/>
                <a:ea typeface="+mn-ea"/>
                <a:cs typeface="Segoe UI Semilight"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0"/>
              </a:buBlip>
              <a:defRPr lang="fr-FR" sz="1500">
                <a:solidFill>
                  <a:schemeClr val="tx1"/>
                </a:solidFill>
                <a:latin typeface="+mj-lt"/>
                <a:cs typeface="Segoe UI Semilight"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1"/>
              </a:buBlip>
              <a:defRPr lang="fr-FR" sz="1500">
                <a:solidFill>
                  <a:schemeClr val="tx1"/>
                </a:solidFill>
                <a:latin typeface="+mj-lt"/>
                <a:cs typeface="Segoe UI Semilight"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500">
                <a:solidFill>
                  <a:schemeClr val="tx1"/>
                </a:solidFill>
                <a:latin typeface="+mj-lt"/>
                <a:cs typeface="Segoe UI Semilight"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rgbClr val="004070"/>
                </a:solidFill>
                <a:latin typeface="Segoe UI Semilight" pitchFamily="34" charset="0"/>
                <a:cs typeface="Segoe UI Semilight"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just"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1200" b="0" i="1" u="none" strike="noStrike" kern="0" cap="none" spc="0" normalizeH="0" baseline="0" noProof="0" dirty="0">
                <a:ln>
                  <a:noFill/>
                </a:ln>
                <a:solidFill>
                  <a:prstClr val="black"/>
                </a:solidFill>
                <a:effectLst/>
                <a:uLnTx/>
                <a:uFillTx/>
                <a:latin typeface="Segoe UI"/>
                <a:ea typeface="+mn-ea"/>
                <a:cs typeface="Segoe UI Semilight" pitchFamily="34" charset="0"/>
              </a:rPr>
              <a:t>« Le GHT a pour objet de permettre aux établissements de mettre en œuvre une stratégie de prise en charge commune et graduée du patient, dans le but d’assurer une égalité d’accès à des soins sécurisés et de qualité. Dans chaque groupement, les établissements parties élaborent un projet médical partagé ainsi qu’un projet de soins partagé garantissant une offre de proximité ainsi que l’accès à une offre de référence et de recours ». </a:t>
            </a:r>
            <a:r>
              <a:rPr kumimoji="0" lang="fr-FR" sz="1200" b="0" i="0" u="none" strike="noStrike" kern="0" cap="none" spc="0" normalizeH="0" baseline="0" noProof="0" dirty="0">
                <a:ln>
                  <a:noFill/>
                </a:ln>
                <a:solidFill>
                  <a:prstClr val="black"/>
                </a:solidFill>
                <a:effectLst/>
                <a:uLnTx/>
                <a:uFillTx/>
                <a:latin typeface="Segoe UI"/>
                <a:ea typeface="+mn-ea"/>
                <a:cs typeface="Segoe UI Semilight" pitchFamily="34" charset="0"/>
              </a:rPr>
              <a:t>Extrait de la Loi de modernisation de notre système de santé du 26 janvier 2016.</a:t>
            </a:r>
          </a:p>
        </p:txBody>
      </p:sp>
    </p:spTree>
    <p:extLst>
      <p:ext uri="{BB962C8B-B14F-4D97-AF65-F5344CB8AC3E}">
        <p14:creationId xmlns:p14="http://schemas.microsoft.com/office/powerpoint/2010/main" val="2192430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FR" dirty="0"/>
              <a:t>Ou l’ultime outil de restructuration hospitalière ?</a:t>
            </a:r>
          </a:p>
        </p:txBody>
      </p:sp>
      <p:graphicFrame>
        <p:nvGraphicFramePr>
          <p:cNvPr id="7" name="Espace réservé du contenu 6"/>
          <p:cNvGraphicFramePr>
            <a:graphicFrameLocks noGrp="1" noChangeAspect="1"/>
          </p:cNvGraphicFramePr>
          <p:nvPr>
            <p:ph idx="1"/>
            <p:custDataLst>
              <p:tags r:id="rId2"/>
            </p:custDataLst>
            <p:extLst>
              <p:ext uri="{D42A27DB-BD31-4B8C-83A1-F6EECF244321}">
                <p14:modId xmlns:p14="http://schemas.microsoft.com/office/powerpoint/2010/main" val="1784284313"/>
              </p:ext>
            </p:extLst>
          </p:nvPr>
        </p:nvGraphicFramePr>
        <p:xfrm>
          <a:off x="255701" y="1176721"/>
          <a:ext cx="10278128" cy="5934339"/>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pic>
        <p:nvPicPr>
          <p:cNvPr id="1026" name="Picture 2"/>
          <p:cNvPicPr>
            <a:picLocks noChangeAspect="1" noChangeArrowheads="1"/>
          </p:cNvPicPr>
          <p:nvPr>
            <p:custDataLst>
              <p:tags r:id="rId3"/>
            </p:custDataLst>
          </p:nvPr>
        </p:nvPicPr>
        <p:blipFill>
          <a:blip r:embed="rId16">
            <a:extLst>
              <a:ext uri="{28A0092B-C50C-407E-A947-70E740481C1C}">
                <a14:useLocalDpi xmlns:a14="http://schemas.microsoft.com/office/drawing/2010/main" val="0"/>
              </a:ext>
            </a:extLst>
          </a:blip>
          <a:srcRect/>
          <a:stretch>
            <a:fillRect/>
          </a:stretch>
        </p:blipFill>
        <p:spPr bwMode="auto">
          <a:xfrm>
            <a:off x="4844435" y="3510138"/>
            <a:ext cx="1085850" cy="104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Espace réservé du contenu 3"/>
          <p:cNvSpPr txBox="1">
            <a:spLocks/>
          </p:cNvSpPr>
          <p:nvPr>
            <p:custDataLst>
              <p:tags r:id="rId4"/>
            </p:custDataLst>
          </p:nvPr>
        </p:nvSpPr>
        <p:spPr bwMode="auto">
          <a:xfrm>
            <a:off x="168051" y="1596268"/>
            <a:ext cx="4950359" cy="2119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17"/>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8"/>
              </a:buBlip>
              <a:defRPr lang="fr-FR" sz="1400" dirty="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9"/>
              </a:buBlip>
              <a:defRPr lang="fr-FR" sz="1200" dirty="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dirty="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dirty="0">
                <a:solidFill>
                  <a:srgbClr val="004070"/>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288000" lvl="1">
              <a:spcBef>
                <a:spcPts val="300"/>
              </a:spcBef>
              <a:buSzPct val="115000"/>
              <a:buBlip>
                <a:blip r:embed="rId17"/>
              </a:buBlip>
              <a:defRPr/>
            </a:pPr>
            <a:r>
              <a:rPr lang="fr-FR" sz="1200" kern="0" dirty="0">
                <a:solidFill>
                  <a:prstClr val="black"/>
                </a:solidFill>
              </a:rPr>
              <a:t>La possibilité de l’établissement support du GHT de gérer pour le compte des établissements parties au groupement des activités administratives, logistiques, techniques et </a:t>
            </a:r>
            <a:r>
              <a:rPr lang="fr-FR" sz="1200" b="1" kern="0" dirty="0">
                <a:solidFill>
                  <a:prstClr val="black"/>
                </a:solidFill>
              </a:rPr>
              <a:t>médicotechniques peut se traduire par une centralisation accrue des lieux de prises de décision, au détriment de sites simples « exécutants ».</a:t>
            </a:r>
          </a:p>
          <a:p>
            <a:pPr marL="288000" lvl="1">
              <a:spcBef>
                <a:spcPts val="300"/>
              </a:spcBef>
              <a:buSzPct val="115000"/>
              <a:buBlip>
                <a:blip r:embed="rId17"/>
              </a:buBlip>
              <a:defRPr/>
            </a:pPr>
            <a:r>
              <a:rPr lang="fr-FR" sz="1200" kern="0" dirty="0">
                <a:solidFill>
                  <a:prstClr val="black"/>
                </a:solidFill>
              </a:rPr>
              <a:t>Depuis 2019, les établissements d’un GHT peuvent opter pour la </a:t>
            </a:r>
            <a:r>
              <a:rPr lang="fr-FR" sz="1200" b="1" kern="0" dirty="0">
                <a:solidFill>
                  <a:prstClr val="black"/>
                </a:solidFill>
              </a:rPr>
              <a:t>mutualisation de leurs trésoreries, la présentation consolidée d’un programme d’investissement </a:t>
            </a:r>
            <a:r>
              <a:rPr lang="fr-FR" sz="1200" kern="0" dirty="0">
                <a:solidFill>
                  <a:prstClr val="black"/>
                </a:solidFill>
              </a:rPr>
              <a:t>et d’un PGFP uniques, et la conclusion d’un seul CPOM.</a:t>
            </a:r>
          </a:p>
          <a:p>
            <a:pPr marL="288000" lvl="1">
              <a:spcBef>
                <a:spcPts val="300"/>
              </a:spcBef>
              <a:buSzPct val="115000"/>
              <a:buBlip>
                <a:blip r:embed="rId17"/>
              </a:buBlip>
              <a:defRPr/>
            </a:pPr>
            <a:r>
              <a:rPr lang="fr-FR" sz="1200" b="1" kern="0" dirty="0">
                <a:solidFill>
                  <a:prstClr val="black"/>
                </a:solidFill>
              </a:rPr>
              <a:t>Quels place et dimensionnement des Centres Hospitaliers et des hôpitaux locaux, hôpitaux de proximité ? </a:t>
            </a:r>
            <a:endParaRPr lang="fr-FR" sz="1200" dirty="0">
              <a:solidFill>
                <a:srgbClr val="000000"/>
              </a:solidFill>
            </a:endParaRPr>
          </a:p>
        </p:txBody>
      </p:sp>
      <p:sp>
        <p:nvSpPr>
          <p:cNvPr id="9" name="Espace réservé du contenu 3"/>
          <p:cNvSpPr txBox="1">
            <a:spLocks/>
          </p:cNvSpPr>
          <p:nvPr>
            <p:custDataLst>
              <p:tags r:id="rId5"/>
            </p:custDataLst>
          </p:nvPr>
        </p:nvSpPr>
        <p:spPr bwMode="auto">
          <a:xfrm>
            <a:off x="5625820" y="1596268"/>
            <a:ext cx="4950359" cy="2119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17"/>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8"/>
              </a:buBlip>
              <a:defRPr lang="fr-FR" sz="1400" dirty="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9"/>
              </a:buBlip>
              <a:defRPr lang="fr-FR" sz="1200" dirty="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dirty="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dirty="0">
                <a:solidFill>
                  <a:srgbClr val="004070"/>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lvl="0">
              <a:defRPr/>
            </a:pPr>
            <a:r>
              <a:rPr lang="fr-FR" sz="1200" kern="0" dirty="0">
                <a:solidFill>
                  <a:prstClr val="black"/>
                </a:solidFill>
                <a:ea typeface="ＭＳ Ｐゴシック" pitchFamily="34" charset="-128"/>
              </a:rPr>
              <a:t>Les impacts sur </a:t>
            </a:r>
            <a:r>
              <a:rPr lang="fr-FR" sz="1200" b="1" kern="0" dirty="0">
                <a:solidFill>
                  <a:prstClr val="black"/>
                </a:solidFill>
                <a:ea typeface="ＭＳ Ｐゴシック" pitchFamily="34" charset="-128"/>
              </a:rPr>
              <a:t>les organisations de travail, les conditions de travail et l’emploi </a:t>
            </a:r>
            <a:r>
              <a:rPr lang="fr-FR" sz="1200" kern="0" dirty="0">
                <a:solidFill>
                  <a:prstClr val="black"/>
                </a:solidFill>
                <a:ea typeface="ＭＳ Ｐゴシック" pitchFamily="34" charset="-128"/>
              </a:rPr>
              <a:t>doivent être mesurés :</a:t>
            </a:r>
          </a:p>
          <a:p>
            <a:pPr lvl="1">
              <a:spcBef>
                <a:spcPts val="500"/>
              </a:spcBef>
              <a:defRPr/>
            </a:pPr>
            <a:r>
              <a:rPr lang="fr-FR" sz="1200" kern="0" dirty="0">
                <a:solidFill>
                  <a:prstClr val="black"/>
                </a:solidFill>
              </a:rPr>
              <a:t>Issus de la « </a:t>
            </a:r>
            <a:r>
              <a:rPr lang="fr-FR" sz="1200" b="1" kern="0" dirty="0">
                <a:solidFill>
                  <a:prstClr val="black"/>
                </a:solidFill>
              </a:rPr>
              <a:t>rationalisation</a:t>
            </a:r>
            <a:r>
              <a:rPr lang="fr-FR" sz="1200" kern="0" dirty="0">
                <a:solidFill>
                  <a:prstClr val="black"/>
                </a:solidFill>
              </a:rPr>
              <a:t> » inscrite dans les objectifs des GHT, mais aussi dans les plans ONDAM successifs.</a:t>
            </a:r>
          </a:p>
          <a:p>
            <a:pPr lvl="1">
              <a:spcBef>
                <a:spcPts val="500"/>
              </a:spcBef>
              <a:defRPr/>
            </a:pPr>
            <a:r>
              <a:rPr lang="fr-FR" sz="1200" kern="0" dirty="0">
                <a:solidFill>
                  <a:prstClr val="black"/>
                </a:solidFill>
              </a:rPr>
              <a:t>Ces objectifs pouvant se matérialiser par des mutualisations, des regroupements, des fusions, des transferts : </a:t>
            </a:r>
          </a:p>
          <a:p>
            <a:pPr lvl="2">
              <a:buClr>
                <a:srgbClr val="C0AAAF"/>
              </a:buClr>
              <a:defRPr/>
            </a:pPr>
            <a:r>
              <a:rPr lang="fr-FR" sz="1000" b="1" kern="0" dirty="0">
                <a:solidFill>
                  <a:prstClr val="black"/>
                </a:solidFill>
              </a:rPr>
              <a:t>Quels impacts sur les emplois des fonctions support (informatique, finance, RH, achats…) et logistique ? </a:t>
            </a:r>
          </a:p>
          <a:p>
            <a:pPr lvl="2">
              <a:buClr>
                <a:srgbClr val="C0AAAF"/>
              </a:buClr>
              <a:defRPr/>
            </a:pPr>
            <a:r>
              <a:rPr lang="fr-FR" sz="1000" b="1" kern="0" dirty="0">
                <a:solidFill>
                  <a:prstClr val="black"/>
                </a:solidFill>
              </a:rPr>
              <a:t>Quels impacts sur les soignants, en nombre, qualifications, métiers ? Sur leur formation ?</a:t>
            </a:r>
          </a:p>
          <a:p>
            <a:pPr lvl="2">
              <a:buClr>
                <a:srgbClr val="C0AAAF"/>
              </a:buClr>
              <a:defRPr/>
            </a:pPr>
            <a:r>
              <a:rPr lang="fr-FR" sz="1000" b="1" kern="0" dirty="0">
                <a:solidFill>
                  <a:prstClr val="black"/>
                </a:solidFill>
              </a:rPr>
              <a:t>Quels impacts sur les emplois dans certains bassins de santé ?</a:t>
            </a:r>
          </a:p>
        </p:txBody>
      </p:sp>
      <p:sp>
        <p:nvSpPr>
          <p:cNvPr id="10" name="Espace réservé du contenu 3"/>
          <p:cNvSpPr txBox="1">
            <a:spLocks/>
          </p:cNvSpPr>
          <p:nvPr>
            <p:custDataLst>
              <p:tags r:id="rId6"/>
            </p:custDataLst>
          </p:nvPr>
        </p:nvSpPr>
        <p:spPr bwMode="auto">
          <a:xfrm>
            <a:off x="5605004" y="4768756"/>
            <a:ext cx="4950000" cy="2257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17"/>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8"/>
              </a:buBlip>
              <a:defRPr lang="fr-FR" sz="1400" dirty="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9"/>
              </a:buBlip>
              <a:defRPr lang="fr-FR" sz="1200" dirty="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dirty="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dirty="0">
                <a:solidFill>
                  <a:srgbClr val="004070"/>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lvl="0">
              <a:spcBef>
                <a:spcPts val="400"/>
              </a:spcBef>
              <a:defRPr/>
            </a:pPr>
            <a:r>
              <a:rPr lang="fr-FR" sz="1200" kern="0" dirty="0">
                <a:solidFill>
                  <a:prstClr val="black"/>
                </a:solidFill>
                <a:latin typeface="+mj-lt"/>
                <a:ea typeface="ＭＳ Ｐゴシック" pitchFamily="34" charset="-128"/>
              </a:rPr>
              <a:t>La </a:t>
            </a:r>
            <a:r>
              <a:rPr lang="fr-FR" sz="1200" b="1" kern="0" dirty="0">
                <a:solidFill>
                  <a:prstClr val="black"/>
                </a:solidFill>
                <a:latin typeface="+mj-lt"/>
                <a:ea typeface="ＭＳ Ｐゴシック" pitchFamily="34" charset="-128"/>
              </a:rPr>
              <a:t>« conférence territoriale de dialogue social » </a:t>
            </a:r>
            <a:r>
              <a:rPr lang="fr-FR" sz="1200" kern="0" dirty="0">
                <a:solidFill>
                  <a:prstClr val="black"/>
                </a:solidFill>
                <a:latin typeface="+mj-lt"/>
                <a:ea typeface="ＭＳ Ｐゴシック" pitchFamily="34" charset="-128"/>
              </a:rPr>
              <a:t>est venue s’ajouter aux historiques comités techniques d'établissement (CTE) et autres CHSCT pour tenter d'engager le </a:t>
            </a:r>
            <a:r>
              <a:rPr lang="fr-FR" sz="1200" b="1" kern="0" dirty="0">
                <a:solidFill>
                  <a:prstClr val="black"/>
                </a:solidFill>
                <a:latin typeface="+mj-lt"/>
                <a:ea typeface="ＭＳ Ｐゴシック" pitchFamily="34" charset="-128"/>
              </a:rPr>
              <a:t>débat à l'échelon territorial</a:t>
            </a:r>
            <a:r>
              <a:rPr lang="fr-FR" sz="1200" kern="0" dirty="0">
                <a:solidFill>
                  <a:prstClr val="black"/>
                </a:solidFill>
                <a:latin typeface="+mj-lt"/>
                <a:ea typeface="ＭＳ Ｐゴシック" pitchFamily="34" charset="-128"/>
              </a:rPr>
              <a:t> (composition, rythme des réunions, thèmes à aborder, articulation entre instances). </a:t>
            </a:r>
          </a:p>
          <a:p>
            <a:pPr lvl="0">
              <a:spcBef>
                <a:spcPts val="400"/>
              </a:spcBef>
              <a:defRPr/>
            </a:pPr>
            <a:r>
              <a:rPr lang="fr-FR" sz="1200" kern="0" dirty="0">
                <a:solidFill>
                  <a:prstClr val="black"/>
                </a:solidFill>
                <a:latin typeface="+mj-lt"/>
                <a:ea typeface="ＭＳ Ｐゴシック" pitchFamily="34" charset="-128"/>
              </a:rPr>
              <a:t>On peut également s’interroger sur les véritables </a:t>
            </a:r>
            <a:r>
              <a:rPr lang="fr-FR" sz="1200" b="1" kern="0" dirty="0">
                <a:solidFill>
                  <a:prstClr val="black"/>
                </a:solidFill>
                <a:latin typeface="+mj-lt"/>
                <a:ea typeface="ＭＳ Ｐゴシック" pitchFamily="34" charset="-128"/>
              </a:rPr>
              <a:t>motivations de leur mise en place</a:t>
            </a:r>
            <a:r>
              <a:rPr lang="fr-FR" sz="1200" kern="0" dirty="0">
                <a:solidFill>
                  <a:prstClr val="black"/>
                </a:solidFill>
                <a:latin typeface="+mj-lt"/>
                <a:ea typeface="ＭＳ Ｐゴシック" pitchFamily="34" charset="-128"/>
              </a:rPr>
              <a:t> : recompositions à venir, remises en cause des acquis sociaux, mobilité imposée ?</a:t>
            </a:r>
          </a:p>
          <a:p>
            <a:pPr lvl="0">
              <a:spcBef>
                <a:spcPts val="400"/>
              </a:spcBef>
              <a:defRPr/>
            </a:pPr>
            <a:r>
              <a:rPr lang="fr-FR" sz="1200" b="1" kern="0" dirty="0">
                <a:solidFill>
                  <a:prstClr val="black"/>
                </a:solidFill>
                <a:latin typeface="+mj-lt"/>
                <a:ea typeface="ＭＳ Ｐゴシック" pitchFamily="34" charset="-128"/>
                <a:cs typeface="Arial" charset="0"/>
              </a:rPr>
              <a:t>Pour l’heure, ces instances se sont peu réunies et avec une très faible participation des représentants du personnel.</a:t>
            </a:r>
            <a:endParaRPr lang="fr-FR" sz="1200" b="1" kern="0" dirty="0">
              <a:solidFill>
                <a:prstClr val="black"/>
              </a:solidFill>
              <a:latin typeface="+mj-lt"/>
              <a:ea typeface="ＭＳ Ｐゴシック" pitchFamily="34" charset="-128"/>
            </a:endParaRPr>
          </a:p>
        </p:txBody>
      </p:sp>
      <p:sp>
        <p:nvSpPr>
          <p:cNvPr id="11" name="Espace réservé du contenu 3"/>
          <p:cNvSpPr txBox="1">
            <a:spLocks/>
          </p:cNvSpPr>
          <p:nvPr>
            <p:custDataLst>
              <p:tags r:id="rId7"/>
            </p:custDataLst>
          </p:nvPr>
        </p:nvSpPr>
        <p:spPr bwMode="auto">
          <a:xfrm>
            <a:off x="159571" y="4825219"/>
            <a:ext cx="4950000" cy="2094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17"/>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8"/>
              </a:buBlip>
              <a:defRPr lang="fr-FR" sz="1400" dirty="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9"/>
              </a:buBlip>
              <a:defRPr lang="fr-FR" sz="1200" dirty="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dirty="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dirty="0">
                <a:solidFill>
                  <a:srgbClr val="004070"/>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288000" lvl="1">
              <a:spcBef>
                <a:spcPts val="300"/>
              </a:spcBef>
              <a:buSzPct val="115000"/>
              <a:buBlip>
                <a:blip r:embed="rId17"/>
              </a:buBlip>
              <a:defRPr/>
            </a:pPr>
            <a:r>
              <a:rPr lang="fr-FR" sz="1200" kern="0" dirty="0">
                <a:solidFill>
                  <a:prstClr val="black"/>
                </a:solidFill>
              </a:rPr>
              <a:t>Les GHT impliquent une </a:t>
            </a:r>
            <a:r>
              <a:rPr lang="fr-FR" sz="1200" b="1" kern="0" dirty="0">
                <a:solidFill>
                  <a:prstClr val="black"/>
                </a:solidFill>
              </a:rPr>
              <a:t>conduite de projets, au moyen d’études d’impact, et d’un dialogue social </a:t>
            </a:r>
            <a:r>
              <a:rPr lang="fr-FR" sz="1200" kern="0" dirty="0">
                <a:solidFill>
                  <a:prstClr val="black"/>
                </a:solidFill>
              </a:rPr>
              <a:t>induisant l’information des instances représentatives du personnel qui est un </a:t>
            </a:r>
            <a:r>
              <a:rPr lang="fr-FR" sz="1200" b="1" kern="0" dirty="0">
                <a:solidFill>
                  <a:prstClr val="black"/>
                </a:solidFill>
              </a:rPr>
              <a:t>préalable à leur engagement dans le changement. </a:t>
            </a:r>
          </a:p>
          <a:p>
            <a:pPr marL="288000" lvl="1">
              <a:spcBef>
                <a:spcPts val="300"/>
              </a:spcBef>
              <a:buSzPct val="115000"/>
              <a:buBlip>
                <a:blip r:embed="rId17"/>
              </a:buBlip>
              <a:defRPr/>
            </a:pPr>
            <a:r>
              <a:rPr lang="fr-FR" sz="1200" kern="0" dirty="0">
                <a:solidFill>
                  <a:prstClr val="black"/>
                </a:solidFill>
              </a:rPr>
              <a:t>Le respect de la forme et des délais d’information/consultation des IRP reste un préalable à la mise en place d’un dialogue social de qualité.</a:t>
            </a:r>
          </a:p>
          <a:p>
            <a:pPr marL="288000" lvl="1">
              <a:spcBef>
                <a:spcPts val="300"/>
              </a:spcBef>
              <a:buSzPct val="115000"/>
              <a:buBlip>
                <a:blip r:embed="rId17"/>
              </a:buBlip>
              <a:defRPr/>
            </a:pPr>
            <a:r>
              <a:rPr lang="fr-FR" sz="1200" kern="0" dirty="0">
                <a:solidFill>
                  <a:prstClr val="black"/>
                </a:solidFill>
              </a:rPr>
              <a:t>Par ailleurs, la rédaction du projet médical n’implique plus que les équipes médicales, les soignants étant écartés.</a:t>
            </a:r>
          </a:p>
        </p:txBody>
      </p:sp>
      <p:sp>
        <p:nvSpPr>
          <p:cNvPr id="3" name="Espace réservé du pied de page 2"/>
          <p:cNvSpPr>
            <a:spLocks noGrp="1"/>
          </p:cNvSpPr>
          <p:nvPr>
            <p:ph type="ftr" sz="quarter" idx="3"/>
            <p:custDataLst>
              <p:tags r:id="rId8"/>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
        <p:nvSpPr>
          <p:cNvPr id="6" name="Espace réservé du numéro de diapositive 5"/>
          <p:cNvSpPr>
            <a:spLocks noGrp="1"/>
          </p:cNvSpPr>
          <p:nvPr>
            <p:ph type="sldNum" sz="quarter" idx="11"/>
            <p:custDataLst>
              <p:tags r:id="rId9"/>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15</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Tree>
    <p:extLst>
      <p:ext uri="{BB962C8B-B14F-4D97-AF65-F5344CB8AC3E}">
        <p14:creationId xmlns:p14="http://schemas.microsoft.com/office/powerpoint/2010/main" val="31400906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1"/>
            <p:custDataLst>
              <p:tags r:id="rId1"/>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16</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3" name="Espace réservé du contenu 2"/>
          <p:cNvSpPr>
            <a:spLocks noGrp="1"/>
          </p:cNvSpPr>
          <p:nvPr>
            <p:ph idx="1"/>
            <p:custDataLst>
              <p:tags r:id="rId2"/>
            </p:custDataLst>
          </p:nvPr>
        </p:nvSpPr>
        <p:spPr>
          <a:xfrm>
            <a:off x="437002" y="1178808"/>
            <a:ext cx="9900718" cy="5608147"/>
          </a:xfrm>
        </p:spPr>
        <p:txBody>
          <a:bodyPr/>
          <a:lstStyle/>
          <a:p>
            <a:r>
              <a:rPr lang="fr-FR" b="1" dirty="0"/>
              <a:t>Au niveau des patients :</a:t>
            </a:r>
          </a:p>
          <a:p>
            <a:pPr lvl="1"/>
            <a:r>
              <a:rPr lang="fr-FR" dirty="0"/>
              <a:t>La taille du GHT doit permettre </a:t>
            </a:r>
            <a:r>
              <a:rPr lang="fr-FR" b="1" dirty="0"/>
              <a:t>« l’exercice du droit à la santé »</a:t>
            </a:r>
            <a:r>
              <a:rPr lang="fr-FR" dirty="0"/>
              <a:t> (disponibilité et accessibilité à l’offre de soins). Il est généralement convenu qu’au-delà de </a:t>
            </a:r>
            <a:r>
              <a:rPr lang="fr-FR" b="1" dirty="0"/>
              <a:t>45 minutes à 1 heure de trajet</a:t>
            </a:r>
            <a:r>
              <a:rPr lang="fr-FR" dirty="0"/>
              <a:t>, la distance exerce un effet dissuasif sur la consommation des soins hospitaliers même lorsque ces soins hospitaliers seraient très nécessaires, en dehors peut-être des soins les plus rares ou nécessitant des compétences ou techniques très « pointues ».</a:t>
            </a:r>
          </a:p>
          <a:p>
            <a:pPr lvl="1"/>
            <a:r>
              <a:rPr lang="fr-FR" dirty="0"/>
              <a:t>La taille du GHT doit aussi assurer une organisation équilibrée du territoire, c’est-à-dire donner l’assurance de </a:t>
            </a:r>
            <a:r>
              <a:rPr lang="fr-FR" b="1" dirty="0"/>
              <a:t>disposer localement d’un plateau technique assurant une offre de proximité </a:t>
            </a:r>
            <a:r>
              <a:rPr lang="fr-FR" dirty="0"/>
              <a:t>fonctionnant avec des filières. </a:t>
            </a:r>
          </a:p>
          <a:p>
            <a:pPr lvl="1"/>
            <a:r>
              <a:rPr lang="fr-FR" dirty="0"/>
              <a:t>Un </a:t>
            </a:r>
            <a:r>
              <a:rPr lang="fr-FR" b="1" dirty="0"/>
              <a:t>paradoxe</a:t>
            </a:r>
            <a:r>
              <a:rPr lang="fr-FR" dirty="0"/>
              <a:t> d’ores et déjà souligné </a:t>
            </a:r>
            <a:r>
              <a:rPr lang="fr-FR" b="1" dirty="0"/>
              <a:t>entre la volonté de préserver un maillage de proximité et d’articulation de l’offre de soins primaires avec la suppression de lits de CH locaux </a:t>
            </a:r>
            <a:r>
              <a:rPr lang="fr-FR" dirty="0"/>
              <a:t>(plus de 1 300 lits MCO supprimés entre 2013 et 2019 au niveau du Grand Est*).</a:t>
            </a:r>
          </a:p>
          <a:p>
            <a:pPr lvl="1"/>
            <a:r>
              <a:rPr lang="fr-FR" dirty="0"/>
              <a:t>Cette approche « Patient » se traduit à travers le projet médical partagé et le projet de soins partagé. </a:t>
            </a:r>
          </a:p>
          <a:p>
            <a:r>
              <a:rPr lang="fr-FR" b="1" dirty="0"/>
              <a:t>Au niveau des soignants :</a:t>
            </a:r>
          </a:p>
          <a:p>
            <a:pPr lvl="1"/>
            <a:r>
              <a:rPr lang="fr-FR" dirty="0"/>
              <a:t>Le </a:t>
            </a:r>
            <a:r>
              <a:rPr lang="fr-FR" b="1" dirty="0"/>
              <a:t>projet médical doit s’inscrire dans un cadre où les soignants se connaissent et se reconnaissent</a:t>
            </a:r>
            <a:r>
              <a:rPr lang="fr-FR" dirty="0"/>
              <a:t>. La taille du GHT ne saurait donc être exagérément étendue afin de permettre un exercice professionnel « partagé » au bénéfice de la population du territoire.</a:t>
            </a:r>
          </a:p>
          <a:p>
            <a:pPr lvl="1"/>
            <a:r>
              <a:rPr lang="fr-FR" dirty="0"/>
              <a:t>Il importe aussi qu’il permette à des équipes territoriales de se déplacer entre les différents établissements du GHT </a:t>
            </a:r>
            <a:r>
              <a:rPr lang="fr-FR" b="1" dirty="0"/>
              <a:t>sans que cela nuise à leur efficacité ni à l’attractivité des emplois</a:t>
            </a:r>
            <a:r>
              <a:rPr lang="fr-FR" dirty="0"/>
              <a:t>.</a:t>
            </a:r>
          </a:p>
          <a:p>
            <a:pPr marL="288000" lvl="1">
              <a:spcBef>
                <a:spcPts val="1200"/>
              </a:spcBef>
              <a:buSzPct val="115000"/>
              <a:buBlip>
                <a:blip r:embed="rId7"/>
              </a:buBlip>
            </a:pPr>
            <a:r>
              <a:rPr lang="fr-FR" sz="1600" dirty="0">
                <a:ea typeface="+mn-ea"/>
              </a:rPr>
              <a:t>Notons également que l’approche territoriale des GHT se retrouve également dans le secteur privé qui reconsidère son offre de soins à l'échelle des territoires, en misant sur des synergies, des complémentarités, des logiques de parcours de soins coordonnés (prise en charge globale entre établissements MCO et SSR) et des filières de prise en charge thématiques.</a:t>
            </a:r>
          </a:p>
          <a:p>
            <a:pPr marL="288000" lvl="1">
              <a:spcBef>
                <a:spcPts val="1200"/>
              </a:spcBef>
              <a:buSzPct val="115000"/>
              <a:buBlip>
                <a:blip r:embed="rId7"/>
              </a:buBlip>
            </a:pPr>
            <a:endParaRPr lang="fr-FR" sz="1600" dirty="0">
              <a:ea typeface="+mn-ea"/>
            </a:endParaRPr>
          </a:p>
        </p:txBody>
      </p:sp>
      <p:sp>
        <p:nvSpPr>
          <p:cNvPr id="4" name="Espace réservé du pied de page 3"/>
          <p:cNvSpPr>
            <a:spLocks noGrp="1"/>
          </p:cNvSpPr>
          <p:nvPr>
            <p:ph type="ftr" sz="quarter" idx="3"/>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
        <p:nvSpPr>
          <p:cNvPr id="5" name="Titre 4"/>
          <p:cNvSpPr>
            <a:spLocks noGrp="1"/>
          </p:cNvSpPr>
          <p:nvPr>
            <p:ph type="title"/>
            <p:custDataLst>
              <p:tags r:id="rId4"/>
            </p:custDataLst>
          </p:nvPr>
        </p:nvSpPr>
        <p:spPr/>
        <p:txBody>
          <a:bodyPr/>
          <a:lstStyle/>
          <a:p>
            <a:r>
              <a:rPr lang="fr-FR" dirty="0"/>
              <a:t>La question du territoire du GHT mérite d’être abordée du point de vue des patients comme de celui des soignants</a:t>
            </a:r>
          </a:p>
        </p:txBody>
      </p:sp>
      <p:sp>
        <p:nvSpPr>
          <p:cNvPr id="6" name="Espace réservé du contenu 2">
            <a:extLst>
              <a:ext uri="{FF2B5EF4-FFF2-40B4-BE49-F238E27FC236}">
                <a16:creationId xmlns:a16="http://schemas.microsoft.com/office/drawing/2014/main" xmlns="" id="{30784CF6-C139-4540-83F7-40482AA6A905}"/>
              </a:ext>
            </a:extLst>
          </p:cNvPr>
          <p:cNvSpPr txBox="1">
            <a:spLocks/>
          </p:cNvSpPr>
          <p:nvPr>
            <p:custDataLst>
              <p:tags r:id="rId5"/>
            </p:custDataLst>
          </p:nvPr>
        </p:nvSpPr>
        <p:spPr bwMode="auto">
          <a:xfrm>
            <a:off x="437002" y="6890312"/>
            <a:ext cx="9900718" cy="26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7"/>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8"/>
              </a:buBlip>
              <a:defRPr lang="fr-FR" sz="1400" dirty="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9"/>
              </a:buBlip>
              <a:defRPr lang="fr-FR" sz="1200" dirty="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dirty="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dirty="0">
                <a:solidFill>
                  <a:srgbClr val="004070"/>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indent="0">
              <a:buNone/>
            </a:pPr>
            <a:r>
              <a:rPr lang="fr-FR" sz="800" i="1" kern="0" dirty="0">
                <a:ea typeface="+mn-ea"/>
              </a:rPr>
              <a:t>*Source : Statistique Annuelle des Établissements</a:t>
            </a:r>
          </a:p>
        </p:txBody>
      </p:sp>
    </p:spTree>
    <p:extLst>
      <p:ext uri="{BB962C8B-B14F-4D97-AF65-F5344CB8AC3E}">
        <p14:creationId xmlns:p14="http://schemas.microsoft.com/office/powerpoint/2010/main" val="1597282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Connecteur droit 10"/>
          <p:cNvCxnSpPr/>
          <p:nvPr>
            <p:custDataLst>
              <p:tags r:id="rId1"/>
            </p:custDataLst>
          </p:nvPr>
        </p:nvCxnSpPr>
        <p:spPr bwMode="auto">
          <a:xfrm>
            <a:off x="3061073" y="1199510"/>
            <a:ext cx="10160" cy="5780187"/>
          </a:xfrm>
          <a:prstGeom prst="line">
            <a:avLst/>
          </a:prstGeom>
          <a:noFill/>
          <a:ln w="25400"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3" name="Connecteur droit 22"/>
          <p:cNvCxnSpPr/>
          <p:nvPr>
            <p:custDataLst>
              <p:tags r:id="rId2"/>
            </p:custDataLst>
          </p:nvPr>
        </p:nvCxnSpPr>
        <p:spPr bwMode="auto">
          <a:xfrm flipH="1">
            <a:off x="250408" y="4089603"/>
            <a:ext cx="8315912" cy="0"/>
          </a:xfrm>
          <a:prstGeom prst="line">
            <a:avLst/>
          </a:prstGeom>
          <a:noFill/>
          <a:ln w="25400"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nvGrpSpPr>
          <p:cNvPr id="10" name="Groupe 9"/>
          <p:cNvGrpSpPr/>
          <p:nvPr>
            <p:custDataLst>
              <p:tags r:id="rId3"/>
            </p:custDataLst>
          </p:nvPr>
        </p:nvGrpSpPr>
        <p:grpSpPr>
          <a:xfrm>
            <a:off x="3209102" y="4144650"/>
            <a:ext cx="2670742" cy="2948369"/>
            <a:chOff x="3386526" y="4144650"/>
            <a:chExt cx="2670742" cy="2948369"/>
          </a:xfrm>
        </p:grpSpPr>
        <p:pic>
          <p:nvPicPr>
            <p:cNvPr id="1029" name="Picture 5"/>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3643252" y="4144650"/>
              <a:ext cx="2414016" cy="29483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Espace réservé du contenu 3"/>
            <p:cNvSpPr txBox="1">
              <a:spLocks/>
            </p:cNvSpPr>
            <p:nvPr>
              <p:custDataLst>
                <p:tags r:id="rId27"/>
              </p:custDataLst>
            </p:nvPr>
          </p:nvSpPr>
          <p:spPr bwMode="auto">
            <a:xfrm rot="16200000">
              <a:off x="2120606" y="5461777"/>
              <a:ext cx="2783840" cy="252000"/>
            </a:xfrm>
            <a:prstGeom prst="rect">
              <a:avLst/>
            </a:prstGeom>
            <a:solidFill>
              <a:schemeClr val="bg1"/>
            </a:solidFill>
            <a:ln>
              <a:noFill/>
            </a:ln>
          </p:spPr>
          <p:txBody>
            <a:bodyPr vert="horz" wrap="square" lIns="72000" tIns="72000" rIns="108000" bIns="72000" numCol="1" anchor="t" anchorCtr="1"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31"/>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32"/>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33"/>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just"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9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Centre Médico chirurgical de Chaumont</a:t>
              </a:r>
            </a:p>
          </p:txBody>
        </p:sp>
        <p:sp>
          <p:nvSpPr>
            <p:cNvPr id="31" name="Ellipse 30"/>
            <p:cNvSpPr/>
            <p:nvPr>
              <p:custDataLst>
                <p:tags r:id="rId28"/>
              </p:custDataLst>
            </p:nvPr>
          </p:nvSpPr>
          <p:spPr bwMode="auto">
            <a:xfrm rot="20531543">
              <a:off x="3715805" y="4874142"/>
              <a:ext cx="1772173" cy="1258786"/>
            </a:xfrm>
            <a:prstGeom prst="ellipse">
              <a:avLst/>
            </a:prstGeom>
            <a:noFill/>
            <a:ln w="19050">
              <a:solidFill>
                <a:schemeClr val="accent4"/>
              </a:solidFill>
              <a:prstDash val="sysDot"/>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marL="0" marR="0" lvl="0" indent="0" algn="ctr" defTabSz="835025" rtl="0" eaLnBrk="0" fontAlgn="base" latinLnBrk="0" hangingPunct="0">
                <a:lnSpc>
                  <a:spcPct val="90000"/>
                </a:lnSpc>
                <a:spcBef>
                  <a:spcPct val="0"/>
                </a:spcBef>
                <a:spcAft>
                  <a:spcPct val="0"/>
                </a:spcAft>
                <a:buClrTx/>
                <a:buSzTx/>
                <a:buFontTx/>
                <a:buNone/>
                <a:tabLst/>
                <a:defRPr/>
              </a:pPr>
              <a:endParaRPr kumimoji="0" lang="fr-FR" sz="1200" b="0" i="0" u="none" strike="noStrike" kern="1200" cap="none" spc="0" normalizeH="0" baseline="0" noProof="0" dirty="0" err="1">
                <a:ln>
                  <a:noFill/>
                </a:ln>
                <a:solidFill>
                  <a:prstClr val="black"/>
                </a:solidFill>
                <a:effectLst/>
                <a:uLnTx/>
                <a:uFillTx/>
                <a:latin typeface="Segoe UI"/>
                <a:ea typeface="+mn-ea"/>
                <a:cs typeface="+mn-cs"/>
              </a:endParaRPr>
            </a:p>
          </p:txBody>
        </p:sp>
      </p:grpSp>
      <p:grpSp>
        <p:nvGrpSpPr>
          <p:cNvPr id="3" name="Groupe 2"/>
          <p:cNvGrpSpPr/>
          <p:nvPr>
            <p:custDataLst>
              <p:tags r:id="rId4"/>
            </p:custDataLst>
          </p:nvPr>
        </p:nvGrpSpPr>
        <p:grpSpPr>
          <a:xfrm>
            <a:off x="3209102" y="1136091"/>
            <a:ext cx="2581821" cy="2916079"/>
            <a:chOff x="155055" y="4136161"/>
            <a:chExt cx="2581821" cy="2916079"/>
          </a:xfrm>
        </p:grpSpPr>
        <p:pic>
          <p:nvPicPr>
            <p:cNvPr id="12" name="Picture 4"/>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427540" y="4136161"/>
              <a:ext cx="2309336" cy="29160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Espace réservé du contenu 3"/>
            <p:cNvSpPr txBox="1">
              <a:spLocks/>
            </p:cNvSpPr>
            <p:nvPr>
              <p:custDataLst>
                <p:tags r:id="rId25"/>
              </p:custDataLst>
            </p:nvPr>
          </p:nvSpPr>
          <p:spPr bwMode="auto">
            <a:xfrm rot="16200000">
              <a:off x="-1117059" y="5468201"/>
              <a:ext cx="2796227" cy="252000"/>
            </a:xfrm>
            <a:prstGeom prst="rect">
              <a:avLst/>
            </a:prstGeom>
            <a:solidFill>
              <a:schemeClr val="bg1"/>
            </a:solidFill>
            <a:ln>
              <a:noFill/>
            </a:ln>
          </p:spPr>
          <p:txBody>
            <a:bodyPr vert="horz" wrap="square" lIns="72000" tIns="72000" rIns="108000" bIns="72000" numCol="1" anchor="t" anchorCtr="1"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31"/>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32"/>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33"/>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just"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9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Centre Hospitalier de Chaumont</a:t>
              </a:r>
            </a:p>
          </p:txBody>
        </p:sp>
        <p:sp>
          <p:nvSpPr>
            <p:cNvPr id="32" name="Ellipse 31"/>
            <p:cNvSpPr/>
            <p:nvPr>
              <p:custDataLst>
                <p:tags r:id="rId26"/>
              </p:custDataLst>
            </p:nvPr>
          </p:nvSpPr>
          <p:spPr bwMode="auto">
            <a:xfrm>
              <a:off x="680870" y="4777970"/>
              <a:ext cx="1527939" cy="1195318"/>
            </a:xfrm>
            <a:prstGeom prst="ellipse">
              <a:avLst/>
            </a:prstGeom>
            <a:noFill/>
            <a:ln w="19050">
              <a:solidFill>
                <a:schemeClr val="accent4"/>
              </a:solidFill>
              <a:prstDash val="sysDot"/>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marL="0" marR="0" lvl="0" indent="0" algn="ctr" defTabSz="835025" rtl="0" eaLnBrk="0" fontAlgn="base" latinLnBrk="0" hangingPunct="0">
                <a:lnSpc>
                  <a:spcPct val="90000"/>
                </a:lnSpc>
                <a:spcBef>
                  <a:spcPct val="0"/>
                </a:spcBef>
                <a:spcAft>
                  <a:spcPct val="0"/>
                </a:spcAft>
                <a:buClrTx/>
                <a:buSzTx/>
                <a:buFontTx/>
                <a:buNone/>
                <a:tabLst/>
                <a:defRPr/>
              </a:pPr>
              <a:endParaRPr kumimoji="0" lang="fr-FR" sz="1200" b="0" i="0" u="none" strike="noStrike" kern="1200" cap="none" spc="0" normalizeH="0" baseline="0" noProof="0" dirty="0" err="1">
                <a:ln>
                  <a:noFill/>
                </a:ln>
                <a:solidFill>
                  <a:prstClr val="black"/>
                </a:solidFill>
                <a:effectLst/>
                <a:uLnTx/>
                <a:uFillTx/>
                <a:latin typeface="Segoe UI"/>
                <a:ea typeface="+mn-ea"/>
                <a:cs typeface="+mn-cs"/>
              </a:endParaRPr>
            </a:p>
          </p:txBody>
        </p:sp>
      </p:grpSp>
      <p:sp>
        <p:nvSpPr>
          <p:cNvPr id="2" name="Titre 1"/>
          <p:cNvSpPr>
            <a:spLocks noGrp="1"/>
          </p:cNvSpPr>
          <p:nvPr>
            <p:ph type="title"/>
            <p:custDataLst>
              <p:tags r:id="rId5"/>
            </p:custDataLst>
          </p:nvPr>
        </p:nvSpPr>
        <p:spPr/>
        <p:txBody>
          <a:bodyPr/>
          <a:lstStyle/>
          <a:p>
            <a:r>
              <a:rPr lang="fr-FR" dirty="0"/>
              <a:t>Concurrence et partenariat se mêlent dans les stratégies territoriales développées par le secteur Public et Privé :</a:t>
            </a:r>
            <a:br>
              <a:rPr lang="fr-FR" dirty="0"/>
            </a:br>
            <a:r>
              <a:rPr lang="fr-FR" dirty="0"/>
              <a:t>l’exemple de la chirurgie en Haute-Marne</a:t>
            </a:r>
          </a:p>
        </p:txBody>
      </p:sp>
      <p:sp>
        <p:nvSpPr>
          <p:cNvPr id="5" name="Espace réservé du numéro de diapositive 4"/>
          <p:cNvSpPr>
            <a:spLocks noGrp="1"/>
          </p:cNvSpPr>
          <p:nvPr>
            <p:ph type="sldNum" sz="quarter" idx="19"/>
            <p:custDataLst>
              <p:tags r:id="rId6"/>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17</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8" name="Espace réservé du pied de page 7"/>
          <p:cNvSpPr>
            <a:spLocks noGrp="1"/>
          </p:cNvSpPr>
          <p:nvPr>
            <p:ph type="ftr" sz="quarter" idx="3"/>
            <p:custDataLst>
              <p:tags r:id="rId7"/>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
        <p:nvSpPr>
          <p:cNvPr id="36" name="Espace réservé du contenu 3"/>
          <p:cNvSpPr txBox="1">
            <a:spLocks/>
          </p:cNvSpPr>
          <p:nvPr>
            <p:custDataLst>
              <p:tags r:id="rId8"/>
            </p:custDataLst>
          </p:nvPr>
        </p:nvSpPr>
        <p:spPr bwMode="auto">
          <a:xfrm>
            <a:off x="8723582" y="5027411"/>
            <a:ext cx="1611673" cy="1120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31"/>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32"/>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33"/>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ctr"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1100" b="1" i="0" u="none" strike="noStrike" kern="0" cap="none" spc="0" normalizeH="0" baseline="0" noProof="0" dirty="0">
                <a:ln>
                  <a:noFill/>
                </a:ln>
                <a:solidFill>
                  <a:srgbClr val="B10057"/>
                </a:solidFill>
                <a:effectLst/>
                <a:uLnTx/>
                <a:uFillTx/>
                <a:latin typeface="Segoe UI" panose="020B0502040204020203" pitchFamily="34" charset="0"/>
                <a:ea typeface="+mn-ea"/>
                <a:cs typeface="Segoe UI" panose="020B0502040204020203" pitchFamily="34" charset="0"/>
              </a:rPr>
              <a:t>Cartographie des séjours de </a:t>
            </a:r>
            <a:r>
              <a:rPr kumimoji="0" lang="fr-FR" sz="1100" b="1" i="0" u="none" strike="noStrike" kern="0" cap="none" spc="0" normalizeH="0" baseline="0" noProof="0" dirty="0">
                <a:ln>
                  <a:noFill/>
                </a:ln>
                <a:solidFill>
                  <a:srgbClr val="0085B9"/>
                </a:solidFill>
                <a:effectLst/>
                <a:uLnTx/>
                <a:uFillTx/>
                <a:latin typeface="Segoe UI" panose="020B0502040204020203" pitchFamily="34" charset="0"/>
                <a:ea typeface="+mn-ea"/>
                <a:cs typeface="Segoe UI" panose="020B0502040204020203" pitchFamily="34" charset="0"/>
              </a:rPr>
              <a:t>chirurgie</a:t>
            </a:r>
            <a:r>
              <a:rPr kumimoji="0" lang="fr-FR" sz="1100" b="1" i="0" u="none" strike="noStrike" kern="0" cap="none" spc="0" normalizeH="0" baseline="0" noProof="0" dirty="0">
                <a:ln>
                  <a:noFill/>
                </a:ln>
                <a:solidFill>
                  <a:srgbClr val="B10057"/>
                </a:solidFill>
                <a:effectLst/>
                <a:uLnTx/>
                <a:uFillTx/>
                <a:latin typeface="Segoe UI" panose="020B0502040204020203" pitchFamily="34" charset="0"/>
                <a:ea typeface="+mn-ea"/>
                <a:cs typeface="Segoe UI" panose="020B0502040204020203" pitchFamily="34" charset="0"/>
              </a:rPr>
              <a:t> au lieu de résidence</a:t>
            </a:r>
          </a:p>
        </p:txBody>
      </p:sp>
      <p:pic>
        <p:nvPicPr>
          <p:cNvPr id="29" name="Picture 1"/>
          <p:cNvPicPr>
            <a:picLocks noChangeAspect="1" noChangeArrowheads="1"/>
          </p:cNvPicPr>
          <p:nvPr>
            <p:custDataLst>
              <p:tags r:id="rId9"/>
            </p:custDataLst>
          </p:nvPr>
        </p:nvPicPr>
        <p:blipFill>
          <a:blip r:embed="rId35">
            <a:extLst>
              <a:ext uri="{28A0092B-C50C-407E-A947-70E740481C1C}">
                <a14:useLocalDpi xmlns:a14="http://schemas.microsoft.com/office/drawing/2010/main" val="0"/>
              </a:ext>
            </a:extLst>
          </a:blip>
          <a:srcRect/>
          <a:stretch>
            <a:fillRect/>
          </a:stretch>
        </p:blipFill>
        <p:spPr bwMode="auto">
          <a:xfrm>
            <a:off x="228434" y="273413"/>
            <a:ext cx="904875"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Espace réservé du contenu 3"/>
          <p:cNvSpPr txBox="1">
            <a:spLocks/>
          </p:cNvSpPr>
          <p:nvPr>
            <p:custDataLst>
              <p:tags r:id="rId10"/>
            </p:custDataLst>
          </p:nvPr>
        </p:nvSpPr>
        <p:spPr bwMode="auto">
          <a:xfrm>
            <a:off x="5879845" y="1144497"/>
            <a:ext cx="4698818" cy="289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31"/>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32"/>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33"/>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288000" marR="0" lvl="0" indent="-216000" algn="just" defTabSz="1054452" rtl="0" eaLnBrk="1" fontAlgn="base" latinLnBrk="0" hangingPunct="1">
              <a:lnSpc>
                <a:spcPct val="100000"/>
              </a:lnSpc>
              <a:spcBef>
                <a:spcPts val="300"/>
              </a:spcBef>
              <a:spcAft>
                <a:spcPct val="0"/>
              </a:spcAft>
              <a:buClr>
                <a:srgbClr val="80003B"/>
              </a:buClr>
              <a:buSzPct val="115000"/>
              <a:buFontTx/>
              <a:buBlip>
                <a:blip r:embed="rId31"/>
              </a:buBlip>
              <a:tabLst/>
              <a:defRPr/>
            </a:pPr>
            <a:r>
              <a:rPr kumimoji="0" lang="fr-FR" sz="1350" b="0"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Dans le nord du département, Public et Privé partagent depuis 2017 les locaux de l'hôpital. Un partenariat qui devait aboutir d’ici 2019 sur un projet médical partagé.</a:t>
            </a:r>
          </a:p>
          <a:p>
            <a:pPr marL="288000" marR="0" lvl="0" indent="-216000" algn="just" defTabSz="1054452" rtl="0" eaLnBrk="1" fontAlgn="base" latinLnBrk="0" hangingPunct="1">
              <a:lnSpc>
                <a:spcPct val="100000"/>
              </a:lnSpc>
              <a:spcBef>
                <a:spcPts val="300"/>
              </a:spcBef>
              <a:spcAft>
                <a:spcPct val="0"/>
              </a:spcAft>
              <a:buClr>
                <a:srgbClr val="80003B"/>
              </a:buClr>
              <a:buSzPct val="115000"/>
              <a:buFontTx/>
              <a:buBlip>
                <a:blip r:embed="rId31"/>
              </a:buBlip>
              <a:tabLst/>
              <a:defRPr/>
            </a:pPr>
            <a:r>
              <a:rPr kumimoji="0" lang="fr-FR" sz="1350" b="0"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En chirurgie, l'offre Public couvre peu le sud du département, le Centre Hospitalier de Langres ayant cédé ses lits de chirurgie à la clinique, il y a près de 20 ans.</a:t>
            </a:r>
          </a:p>
          <a:p>
            <a:pPr marL="288000" marR="0" lvl="0" indent="-216000" algn="just" defTabSz="1054452" rtl="0" eaLnBrk="1" fontAlgn="base" latinLnBrk="0" hangingPunct="1">
              <a:lnSpc>
                <a:spcPct val="100000"/>
              </a:lnSpc>
              <a:spcBef>
                <a:spcPts val="300"/>
              </a:spcBef>
              <a:spcAft>
                <a:spcPct val="0"/>
              </a:spcAft>
              <a:buClr>
                <a:srgbClr val="80003B"/>
              </a:buClr>
              <a:buSzPct val="115000"/>
              <a:buFontTx/>
              <a:buBlip>
                <a:blip r:embed="rId31"/>
              </a:buBlip>
              <a:tabLst/>
              <a:defRPr/>
            </a:pPr>
            <a:r>
              <a:rPr kumimoji="0" lang="fr-FR" sz="1350" b="0"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La présence du Groupe </a:t>
            </a:r>
            <a:r>
              <a:rPr kumimoji="0" lang="fr-FR" sz="1350" b="0" i="0" u="none" strike="noStrike" kern="0" cap="none" spc="0" normalizeH="0" baseline="0" noProof="0" dirty="0" err="1">
                <a:ln>
                  <a:noFill/>
                </a:ln>
                <a:solidFill>
                  <a:prstClr val="black"/>
                </a:solidFill>
                <a:effectLst/>
                <a:uLnTx/>
                <a:uFillTx/>
                <a:latin typeface="Segoe UI" panose="020B0502040204020203" pitchFamily="34" charset="0"/>
                <a:ea typeface="+mn-ea"/>
                <a:cs typeface="Segoe UI" panose="020B0502040204020203" pitchFamily="34" charset="0"/>
              </a:rPr>
              <a:t>Elsan</a:t>
            </a:r>
            <a:r>
              <a:rPr kumimoji="0" lang="fr-FR" sz="1350" b="0"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à Chaumont et Langres devrait conduire à un Projet Médical Partagé pour renforcer les collaborations et la logique de parcours patient.</a:t>
            </a:r>
          </a:p>
          <a:p>
            <a:pPr marL="288000" marR="0" lvl="0" indent="-216000" algn="just" defTabSz="1054452" rtl="0" eaLnBrk="1" fontAlgn="base" latinLnBrk="0" hangingPunct="1">
              <a:lnSpc>
                <a:spcPct val="100000"/>
              </a:lnSpc>
              <a:spcBef>
                <a:spcPts val="300"/>
              </a:spcBef>
              <a:spcAft>
                <a:spcPct val="0"/>
              </a:spcAft>
              <a:buClr>
                <a:srgbClr val="80003B"/>
              </a:buClr>
              <a:buSzPct val="115000"/>
              <a:buFontTx/>
              <a:buBlip>
                <a:blip r:embed="rId31"/>
              </a:buBlip>
              <a:tabLst/>
              <a:defRPr/>
            </a:pPr>
            <a:r>
              <a:rPr kumimoji="0" lang="fr-FR" sz="1350" b="0"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À l’inverse, les Centres Hospitaliers de Saint-Dizier et de Chaumont dépendent de 2 GHT distincts.</a:t>
            </a:r>
          </a:p>
        </p:txBody>
      </p:sp>
      <p:cxnSp>
        <p:nvCxnSpPr>
          <p:cNvPr id="34" name="Connecteur droit 33"/>
          <p:cNvCxnSpPr/>
          <p:nvPr>
            <p:custDataLst>
              <p:tags r:id="rId11"/>
            </p:custDataLst>
          </p:nvPr>
        </p:nvCxnSpPr>
        <p:spPr bwMode="auto">
          <a:xfrm>
            <a:off x="5943651" y="1197535"/>
            <a:ext cx="10160" cy="5780187"/>
          </a:xfrm>
          <a:prstGeom prst="line">
            <a:avLst/>
          </a:prstGeom>
          <a:noFill/>
          <a:ln w="25400"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nvGrpSpPr>
          <p:cNvPr id="18" name="Groupe 17"/>
          <p:cNvGrpSpPr/>
          <p:nvPr>
            <p:custDataLst>
              <p:tags r:id="rId12"/>
            </p:custDataLst>
          </p:nvPr>
        </p:nvGrpSpPr>
        <p:grpSpPr>
          <a:xfrm>
            <a:off x="151702" y="1144497"/>
            <a:ext cx="2797272" cy="2881884"/>
            <a:chOff x="3375323" y="1156638"/>
            <a:chExt cx="2797272" cy="2881884"/>
          </a:xfrm>
        </p:grpSpPr>
        <p:pic>
          <p:nvPicPr>
            <p:cNvPr id="1031" name="Picture 7"/>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3627324" y="1156638"/>
              <a:ext cx="2545271" cy="28818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Espace réservé du contenu 3"/>
            <p:cNvSpPr txBox="1">
              <a:spLocks/>
            </p:cNvSpPr>
            <p:nvPr>
              <p:custDataLst>
                <p:tags r:id="rId23"/>
              </p:custDataLst>
            </p:nvPr>
          </p:nvSpPr>
          <p:spPr bwMode="auto">
            <a:xfrm rot="16200000">
              <a:off x="2120064" y="2454769"/>
              <a:ext cx="2762518" cy="252000"/>
            </a:xfrm>
            <a:prstGeom prst="rect">
              <a:avLst/>
            </a:prstGeom>
            <a:solidFill>
              <a:schemeClr val="bg1"/>
            </a:solidFill>
            <a:ln>
              <a:noFill/>
            </a:ln>
          </p:spPr>
          <p:txBody>
            <a:bodyPr vert="horz" wrap="square" lIns="72000" tIns="72000" rIns="108000" bIns="72000" numCol="1" anchor="t" anchorCtr="1"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31"/>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32"/>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33"/>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just"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9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Centre Hospitalier de Saint-Dizier</a:t>
              </a:r>
            </a:p>
          </p:txBody>
        </p:sp>
        <p:sp>
          <p:nvSpPr>
            <p:cNvPr id="37" name="Ellipse 36"/>
            <p:cNvSpPr/>
            <p:nvPr>
              <p:custDataLst>
                <p:tags r:id="rId24"/>
              </p:custDataLst>
            </p:nvPr>
          </p:nvSpPr>
          <p:spPr bwMode="auto">
            <a:xfrm rot="20531543">
              <a:off x="3825181" y="1292225"/>
              <a:ext cx="1346438" cy="1258786"/>
            </a:xfrm>
            <a:prstGeom prst="ellipse">
              <a:avLst/>
            </a:prstGeom>
            <a:noFill/>
            <a:ln w="19050">
              <a:solidFill>
                <a:schemeClr val="accent4"/>
              </a:solidFill>
              <a:prstDash val="sysDot"/>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marL="0" marR="0" lvl="0" indent="0" algn="ctr" defTabSz="835025" rtl="0" eaLnBrk="0" fontAlgn="base" latinLnBrk="0" hangingPunct="0">
                <a:lnSpc>
                  <a:spcPct val="90000"/>
                </a:lnSpc>
                <a:spcBef>
                  <a:spcPct val="0"/>
                </a:spcBef>
                <a:spcAft>
                  <a:spcPct val="0"/>
                </a:spcAft>
                <a:buClrTx/>
                <a:buSzTx/>
                <a:buFontTx/>
                <a:buNone/>
                <a:tabLst/>
                <a:defRPr/>
              </a:pPr>
              <a:endParaRPr kumimoji="0" lang="fr-FR" sz="1200" b="0" i="0" u="none" strike="noStrike" kern="1200" cap="none" spc="0" normalizeH="0" baseline="0" noProof="0" dirty="0" err="1">
                <a:ln>
                  <a:noFill/>
                </a:ln>
                <a:solidFill>
                  <a:prstClr val="black"/>
                </a:solidFill>
                <a:effectLst/>
                <a:uLnTx/>
                <a:uFillTx/>
                <a:latin typeface="Segoe UI"/>
                <a:ea typeface="+mn-ea"/>
                <a:cs typeface="+mn-cs"/>
              </a:endParaRPr>
            </a:p>
          </p:txBody>
        </p:sp>
      </p:grpSp>
      <p:grpSp>
        <p:nvGrpSpPr>
          <p:cNvPr id="19" name="Groupe 18"/>
          <p:cNvGrpSpPr/>
          <p:nvPr>
            <p:custDataLst>
              <p:tags r:id="rId13"/>
            </p:custDataLst>
          </p:nvPr>
        </p:nvGrpSpPr>
        <p:grpSpPr>
          <a:xfrm>
            <a:off x="124407" y="4143597"/>
            <a:ext cx="2865598" cy="2835593"/>
            <a:chOff x="124407" y="4143597"/>
            <a:chExt cx="2865598" cy="2835593"/>
          </a:xfrm>
        </p:grpSpPr>
        <p:pic>
          <p:nvPicPr>
            <p:cNvPr id="17" name="Picture 6"/>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395871" y="4143597"/>
              <a:ext cx="2594134" cy="28355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Ellipse 32"/>
            <p:cNvSpPr/>
            <p:nvPr>
              <p:custDataLst>
                <p:tags r:id="rId21"/>
              </p:custDataLst>
            </p:nvPr>
          </p:nvSpPr>
          <p:spPr bwMode="auto">
            <a:xfrm rot="1210656">
              <a:off x="454284" y="4253196"/>
              <a:ext cx="1568632" cy="1424782"/>
            </a:xfrm>
            <a:prstGeom prst="ellipse">
              <a:avLst/>
            </a:prstGeom>
            <a:noFill/>
            <a:ln w="19050">
              <a:solidFill>
                <a:schemeClr val="accent4"/>
              </a:solidFill>
              <a:prstDash val="sysDot"/>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marL="0" marR="0" lvl="0" indent="0" algn="ctr" defTabSz="835025" rtl="0" eaLnBrk="0" fontAlgn="base" latinLnBrk="0" hangingPunct="0">
                <a:lnSpc>
                  <a:spcPct val="90000"/>
                </a:lnSpc>
                <a:spcBef>
                  <a:spcPct val="0"/>
                </a:spcBef>
                <a:spcAft>
                  <a:spcPct val="0"/>
                </a:spcAft>
                <a:buClrTx/>
                <a:buSzTx/>
                <a:buFontTx/>
                <a:buNone/>
                <a:tabLst/>
                <a:defRPr/>
              </a:pPr>
              <a:endParaRPr kumimoji="0" lang="fr-FR" sz="1200" b="0" i="0" u="none" strike="noStrike" kern="1200" cap="none" spc="0" normalizeH="0" baseline="0" noProof="0" dirty="0" err="1">
                <a:ln>
                  <a:noFill/>
                </a:ln>
                <a:solidFill>
                  <a:prstClr val="black"/>
                </a:solidFill>
                <a:effectLst/>
                <a:uLnTx/>
                <a:uFillTx/>
                <a:latin typeface="Segoe UI"/>
                <a:ea typeface="+mn-ea"/>
                <a:cs typeface="+mn-cs"/>
              </a:endParaRPr>
            </a:p>
          </p:txBody>
        </p:sp>
        <p:sp>
          <p:nvSpPr>
            <p:cNvPr id="20" name="Espace réservé du contenu 3"/>
            <p:cNvSpPr txBox="1">
              <a:spLocks/>
            </p:cNvSpPr>
            <p:nvPr>
              <p:custDataLst>
                <p:tags r:id="rId22"/>
              </p:custDataLst>
            </p:nvPr>
          </p:nvSpPr>
          <p:spPr bwMode="auto">
            <a:xfrm rot="16200000">
              <a:off x="-1100887" y="5422105"/>
              <a:ext cx="2702587" cy="252000"/>
            </a:xfrm>
            <a:prstGeom prst="rect">
              <a:avLst/>
            </a:prstGeom>
            <a:solidFill>
              <a:schemeClr val="bg1"/>
            </a:solidFill>
            <a:ln>
              <a:noFill/>
            </a:ln>
          </p:spPr>
          <p:txBody>
            <a:bodyPr vert="horz" wrap="square" lIns="72000" tIns="72000" rIns="108000" bIns="72000" numCol="1" anchor="t" anchorCtr="1"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31"/>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32"/>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33"/>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just"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9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Clinique François 1er</a:t>
              </a:r>
            </a:p>
          </p:txBody>
        </p:sp>
      </p:grpSp>
      <p:grpSp>
        <p:nvGrpSpPr>
          <p:cNvPr id="21" name="Groupe 20"/>
          <p:cNvGrpSpPr/>
          <p:nvPr>
            <p:custDataLst>
              <p:tags r:id="rId14"/>
            </p:custDataLst>
          </p:nvPr>
        </p:nvGrpSpPr>
        <p:grpSpPr>
          <a:xfrm>
            <a:off x="5994011" y="4149871"/>
            <a:ext cx="2543334" cy="2911412"/>
            <a:chOff x="6403451" y="4149871"/>
            <a:chExt cx="2543334" cy="2911412"/>
          </a:xfrm>
        </p:grpSpPr>
        <p:sp>
          <p:nvSpPr>
            <p:cNvPr id="15" name="Espace réservé du contenu 3"/>
            <p:cNvSpPr txBox="1">
              <a:spLocks/>
            </p:cNvSpPr>
            <p:nvPr>
              <p:custDataLst>
                <p:tags r:id="rId19"/>
              </p:custDataLst>
            </p:nvPr>
          </p:nvSpPr>
          <p:spPr bwMode="auto">
            <a:xfrm rot="16200000">
              <a:off x="5148192" y="5486719"/>
              <a:ext cx="2762518" cy="252000"/>
            </a:xfrm>
            <a:prstGeom prst="rect">
              <a:avLst/>
            </a:prstGeom>
            <a:solidFill>
              <a:schemeClr val="bg1"/>
            </a:solidFill>
            <a:ln>
              <a:noFill/>
            </a:ln>
          </p:spPr>
          <p:txBody>
            <a:bodyPr vert="horz" wrap="square" lIns="72000" tIns="72000" rIns="108000" bIns="72000" numCol="1" anchor="t" anchorCtr="1"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31"/>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32"/>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33"/>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just"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9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Clinique de la Compassion</a:t>
              </a:r>
            </a:p>
          </p:txBody>
        </p:sp>
        <p:pic>
          <p:nvPicPr>
            <p:cNvPr id="9" name="Picture 3"/>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6655451" y="4149871"/>
              <a:ext cx="2291334" cy="2911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Ellipse 37"/>
            <p:cNvSpPr/>
            <p:nvPr>
              <p:custDataLst>
                <p:tags r:id="rId20"/>
              </p:custDataLst>
            </p:nvPr>
          </p:nvSpPr>
          <p:spPr bwMode="auto">
            <a:xfrm rot="20531543">
              <a:off x="7289443" y="5051347"/>
              <a:ext cx="1321875" cy="1824227"/>
            </a:xfrm>
            <a:prstGeom prst="ellipse">
              <a:avLst/>
            </a:prstGeom>
            <a:noFill/>
            <a:ln w="19050">
              <a:solidFill>
                <a:schemeClr val="accent4"/>
              </a:solidFill>
              <a:prstDash val="sysDot"/>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marL="0" marR="0" lvl="0" indent="0" algn="ctr" defTabSz="835025" rtl="0" eaLnBrk="0" fontAlgn="base" latinLnBrk="0" hangingPunct="0">
                <a:lnSpc>
                  <a:spcPct val="90000"/>
                </a:lnSpc>
                <a:spcBef>
                  <a:spcPct val="0"/>
                </a:spcBef>
                <a:spcAft>
                  <a:spcPct val="0"/>
                </a:spcAft>
                <a:buClrTx/>
                <a:buSzTx/>
                <a:buFontTx/>
                <a:buNone/>
                <a:tabLst/>
                <a:defRPr/>
              </a:pPr>
              <a:endParaRPr kumimoji="0" lang="fr-FR" sz="1200" b="0" i="0" u="none" strike="noStrike" kern="1200" cap="none" spc="0" normalizeH="0" baseline="0" noProof="0" dirty="0" err="1">
                <a:ln>
                  <a:noFill/>
                </a:ln>
                <a:solidFill>
                  <a:prstClr val="black"/>
                </a:solidFill>
                <a:effectLst/>
                <a:uLnTx/>
                <a:uFillTx/>
                <a:latin typeface="Segoe UI"/>
                <a:ea typeface="+mn-ea"/>
                <a:cs typeface="+mn-cs"/>
              </a:endParaRPr>
            </a:p>
          </p:txBody>
        </p:sp>
      </p:grpSp>
      <p:cxnSp>
        <p:nvCxnSpPr>
          <p:cNvPr id="41" name="Connecteur droit avec flèche 40"/>
          <p:cNvCxnSpPr/>
          <p:nvPr>
            <p:custDataLst>
              <p:tags r:id="rId15"/>
            </p:custDataLst>
          </p:nvPr>
        </p:nvCxnSpPr>
        <p:spPr bwMode="auto">
          <a:xfrm>
            <a:off x="1341439" y="2555406"/>
            <a:ext cx="0" cy="1676053"/>
          </a:xfrm>
          <a:prstGeom prst="straightConnector1">
            <a:avLst/>
          </a:prstGeom>
          <a:noFill/>
          <a:ln w="22225" cap="flat" cmpd="sng" algn="ctr">
            <a:solidFill>
              <a:srgbClr val="EC9EE6"/>
            </a:solidFill>
            <a:prstDash val="solid"/>
            <a:round/>
            <a:headEnd type="arrow"/>
            <a:tailEnd type="arrow"/>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44" name="Picture 2"/>
          <p:cNvPicPr>
            <a:picLocks noChangeAspect="1" noChangeArrowheads="1"/>
          </p:cNvPicPr>
          <p:nvPr>
            <p:custDataLst>
              <p:tags r:id="rId16"/>
            </p:custDataLst>
          </p:nvPr>
        </p:nvPicPr>
        <p:blipFill>
          <a:blip r:embed="rId39">
            <a:extLst>
              <a:ext uri="{28A0092B-C50C-407E-A947-70E740481C1C}">
                <a14:useLocalDpi xmlns:a14="http://schemas.microsoft.com/office/drawing/2010/main" val="0"/>
              </a:ext>
            </a:extLst>
          </a:blip>
          <a:srcRect/>
          <a:stretch>
            <a:fillRect/>
          </a:stretch>
        </p:blipFill>
        <p:spPr bwMode="auto">
          <a:xfrm>
            <a:off x="6057199" y="6362289"/>
            <a:ext cx="180213" cy="1813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 name="Picture 2"/>
          <p:cNvPicPr>
            <a:picLocks noChangeAspect="1" noChangeArrowheads="1"/>
          </p:cNvPicPr>
          <p:nvPr>
            <p:custDataLst>
              <p:tags r:id="rId17"/>
            </p:custDataLst>
          </p:nvPr>
        </p:nvPicPr>
        <p:blipFill>
          <a:blip r:embed="rId39">
            <a:extLst>
              <a:ext uri="{28A0092B-C50C-407E-A947-70E740481C1C}">
                <a14:useLocalDpi xmlns:a14="http://schemas.microsoft.com/office/drawing/2010/main" val="0"/>
              </a:ext>
            </a:extLst>
          </a:blip>
          <a:srcRect/>
          <a:stretch>
            <a:fillRect/>
          </a:stretch>
        </p:blipFill>
        <p:spPr bwMode="auto">
          <a:xfrm>
            <a:off x="3250015" y="6718043"/>
            <a:ext cx="180213" cy="1813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8" name="Connecteur droit avec flèche 47"/>
          <p:cNvCxnSpPr/>
          <p:nvPr>
            <p:custDataLst>
              <p:tags r:id="rId18"/>
            </p:custDataLst>
          </p:nvPr>
        </p:nvCxnSpPr>
        <p:spPr bwMode="auto">
          <a:xfrm>
            <a:off x="5331096" y="5349922"/>
            <a:ext cx="1574671" cy="198183"/>
          </a:xfrm>
          <a:prstGeom prst="straightConnector1">
            <a:avLst/>
          </a:prstGeom>
          <a:noFill/>
          <a:ln w="22225" cap="flat" cmpd="sng" algn="ctr">
            <a:solidFill>
              <a:srgbClr val="EC9EE6"/>
            </a:solidFill>
            <a:prstDash val="solid"/>
            <a:round/>
            <a:headEnd type="arrow"/>
            <a:tailEnd type="arrow"/>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33584288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1"/>
            <p:custDataLst>
              <p:tags r:id="rId1"/>
            </p:custDataLst>
          </p:nvPr>
        </p:nvSpPr>
        <p:spPr/>
        <p:txBody>
          <a:bodyPr/>
          <a:lstStyle/>
          <a:p>
            <a:r>
              <a:rPr lang="fr-FR" dirty="0"/>
              <a:t>L’évolution capacitaire dans le Grand Est</a:t>
            </a:r>
          </a:p>
        </p:txBody>
      </p:sp>
      <p:sp>
        <p:nvSpPr>
          <p:cNvPr id="3" name="Espace réservé du numéro de diapositive 2"/>
          <p:cNvSpPr>
            <a:spLocks noGrp="1"/>
          </p:cNvSpPr>
          <p:nvPr>
            <p:ph type="sldNum" sz="quarter" idx="14"/>
            <p:custDataLst>
              <p:tags r:id="rId2"/>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18</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4" name="Espace réservé du pied de page 3"/>
          <p:cNvSpPr>
            <a:spLocks noGrp="1"/>
          </p:cNvSpPr>
          <p:nvPr>
            <p:ph type="ftr" sz="quarter" idx="3"/>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Tree>
    <p:extLst>
      <p:ext uri="{BB962C8B-B14F-4D97-AF65-F5344CB8AC3E}">
        <p14:creationId xmlns:p14="http://schemas.microsoft.com/office/powerpoint/2010/main" val="25516122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B79A8F0D-75CF-4F78-A4FC-4D24E8B0E61F}"/>
              </a:ext>
            </a:extLst>
          </p:cNvPr>
          <p:cNvSpPr>
            <a:spLocks noGrp="1"/>
          </p:cNvSpPr>
          <p:nvPr>
            <p:ph type="title"/>
            <p:custDataLst>
              <p:tags r:id="rId1"/>
            </p:custDataLst>
          </p:nvPr>
        </p:nvSpPr>
        <p:spPr/>
        <p:txBody>
          <a:bodyPr/>
          <a:lstStyle/>
          <a:p>
            <a:r>
              <a:rPr lang="fr-FR" dirty="0"/>
              <a:t>Évolution des capacités d’accueil dans le Grand Est</a:t>
            </a:r>
          </a:p>
        </p:txBody>
      </p:sp>
      <p:sp>
        <p:nvSpPr>
          <p:cNvPr id="5" name="Espace réservé du numéro de diapositive 4">
            <a:extLst>
              <a:ext uri="{FF2B5EF4-FFF2-40B4-BE49-F238E27FC236}">
                <a16:creationId xmlns:a16="http://schemas.microsoft.com/office/drawing/2014/main" xmlns="" id="{9C782F8B-E8D1-4B3C-A196-4651E18693CF}"/>
              </a:ext>
            </a:extLst>
          </p:cNvPr>
          <p:cNvSpPr>
            <a:spLocks noGrp="1"/>
          </p:cNvSpPr>
          <p:nvPr>
            <p:ph type="sldNum" sz="quarter" idx="19"/>
            <p:custDataLst>
              <p:tags r:id="rId2"/>
            </p:custDataLst>
          </p:nvPr>
        </p:nvSpPr>
        <p:spPr/>
        <p:txBody>
          <a:bodyPr/>
          <a:lstStyle/>
          <a:p>
            <a:fld id="{FD495AF3-2BE3-4F2F-A3F0-65C3F202E4D2}" type="slidenum">
              <a:rPr lang="fr-FR" altLang="fr-FR" smtClean="0">
                <a:solidFill>
                  <a:srgbClr val="80003B"/>
                </a:solidFill>
              </a:rPr>
              <a:pPr/>
              <a:t>19</a:t>
            </a:fld>
            <a:endParaRPr lang="fr-FR" altLang="fr-FR" dirty="0">
              <a:solidFill>
                <a:srgbClr val="80003B"/>
              </a:solidFill>
            </a:endParaRPr>
          </a:p>
        </p:txBody>
      </p:sp>
      <p:sp>
        <p:nvSpPr>
          <p:cNvPr id="8" name="Espace réservé du pied de page 7">
            <a:extLst>
              <a:ext uri="{FF2B5EF4-FFF2-40B4-BE49-F238E27FC236}">
                <a16:creationId xmlns:a16="http://schemas.microsoft.com/office/drawing/2014/main" xmlns="" id="{4F8995A4-F4DE-48ED-842B-BA925F17470F}"/>
              </a:ext>
            </a:extLst>
          </p:cNvPr>
          <p:cNvSpPr>
            <a:spLocks noGrp="1"/>
          </p:cNvSpPr>
          <p:nvPr>
            <p:ph type="ftr" sz="quarter" idx="3"/>
            <p:custDataLst>
              <p:tags r:id="rId3"/>
            </p:custDataLst>
          </p:nvPr>
        </p:nvSpPr>
        <p:spPr/>
        <p:txBody>
          <a:bodyPr/>
          <a:lstStyle/>
          <a:p>
            <a:r>
              <a:rPr lang="fr-FR">
                <a:solidFill>
                  <a:prstClr val="black"/>
                </a:solidFill>
                <a:cs typeface="Segoe UI Light" pitchFamily="34" charset="0"/>
              </a:rPr>
              <a:t>Journée d'étude Santé Protection Sociale - CGT Grand Est - 20 novembre 2020</a:t>
            </a:r>
            <a:endParaRPr lang="fr-FR" dirty="0">
              <a:solidFill>
                <a:prstClr val="black"/>
              </a:solidFill>
              <a:cs typeface="Segoe UI Light" pitchFamily="34" charset="0"/>
            </a:endParaRPr>
          </a:p>
        </p:txBody>
      </p:sp>
      <p:graphicFrame>
        <p:nvGraphicFramePr>
          <p:cNvPr id="17" name="Espace réservé du contenu 16">
            <a:extLst>
              <a:ext uri="{FF2B5EF4-FFF2-40B4-BE49-F238E27FC236}">
                <a16:creationId xmlns:a16="http://schemas.microsoft.com/office/drawing/2014/main" xmlns="" id="{07D4E8A0-D027-4C2A-A08D-B579BE334B6A}"/>
              </a:ext>
            </a:extLst>
          </p:cNvPr>
          <p:cNvGraphicFramePr>
            <a:graphicFrameLocks noGrp="1"/>
          </p:cNvGraphicFramePr>
          <p:nvPr>
            <p:ph idx="21"/>
            <p:custDataLst>
              <p:tags r:id="rId4"/>
            </p:custDataLst>
            <p:extLst>
              <p:ext uri="{D42A27DB-BD31-4B8C-83A1-F6EECF244321}">
                <p14:modId xmlns:p14="http://schemas.microsoft.com/office/powerpoint/2010/main" val="2517735962"/>
              </p:ext>
            </p:extLst>
          </p:nvPr>
        </p:nvGraphicFramePr>
        <p:xfrm>
          <a:off x="437002" y="1249528"/>
          <a:ext cx="7164704" cy="2418228"/>
        </p:xfrm>
        <a:graphic>
          <a:graphicData uri="http://schemas.openxmlformats.org/drawingml/2006/table">
            <a:tbl>
              <a:tblPr/>
              <a:tblGrid>
                <a:gridCol w="3237694">
                  <a:extLst>
                    <a:ext uri="{9D8B030D-6E8A-4147-A177-3AD203B41FA5}">
                      <a16:colId xmlns:a16="http://schemas.microsoft.com/office/drawing/2014/main" xmlns="" val="771202133"/>
                    </a:ext>
                  </a:extLst>
                </a:gridCol>
                <a:gridCol w="1148860">
                  <a:extLst>
                    <a:ext uri="{9D8B030D-6E8A-4147-A177-3AD203B41FA5}">
                      <a16:colId xmlns:a16="http://schemas.microsoft.com/office/drawing/2014/main" xmlns="" val="610928886"/>
                    </a:ext>
                  </a:extLst>
                </a:gridCol>
                <a:gridCol w="1148860">
                  <a:extLst>
                    <a:ext uri="{9D8B030D-6E8A-4147-A177-3AD203B41FA5}">
                      <a16:colId xmlns:a16="http://schemas.microsoft.com/office/drawing/2014/main" xmlns="" val="3779806558"/>
                    </a:ext>
                  </a:extLst>
                </a:gridCol>
                <a:gridCol w="814645">
                  <a:extLst>
                    <a:ext uri="{9D8B030D-6E8A-4147-A177-3AD203B41FA5}">
                      <a16:colId xmlns:a16="http://schemas.microsoft.com/office/drawing/2014/main" xmlns="" val="3332085332"/>
                    </a:ext>
                  </a:extLst>
                </a:gridCol>
                <a:gridCol w="814645">
                  <a:extLst>
                    <a:ext uri="{9D8B030D-6E8A-4147-A177-3AD203B41FA5}">
                      <a16:colId xmlns:a16="http://schemas.microsoft.com/office/drawing/2014/main" xmlns="" val="217946403"/>
                    </a:ext>
                  </a:extLst>
                </a:gridCol>
              </a:tblGrid>
              <a:tr h="252417">
                <a:tc gridSpan="5">
                  <a:txBody>
                    <a:bodyPr/>
                    <a:lstStyle/>
                    <a:p>
                      <a:pPr algn="l" fontAlgn="t"/>
                      <a:r>
                        <a:rPr lang="fr-FR" sz="1100" b="1" i="0" u="none" strike="noStrike" dirty="0">
                          <a:solidFill>
                            <a:srgbClr val="000000"/>
                          </a:solidFill>
                          <a:effectLst/>
                          <a:latin typeface="+mn-lt"/>
                        </a:rPr>
                        <a:t>Tableau 2. Grand Est - Capacités d’accueil en hospitalisation complète et partielle en 2018,</a:t>
                      </a:r>
                      <a:br>
                        <a:rPr lang="fr-FR" sz="1100" b="1" i="0" u="none" strike="noStrike" dirty="0">
                          <a:solidFill>
                            <a:srgbClr val="000000"/>
                          </a:solidFill>
                          <a:effectLst/>
                          <a:latin typeface="+mn-lt"/>
                        </a:rPr>
                      </a:br>
                      <a:r>
                        <a:rPr lang="fr-FR" sz="1100" b="1" i="0" u="none" strike="noStrike" dirty="0">
                          <a:solidFill>
                            <a:srgbClr val="000000"/>
                          </a:solidFill>
                          <a:effectLst/>
                          <a:latin typeface="+mn-lt"/>
                        </a:rPr>
                        <a:t>par discipline d'équipement</a:t>
                      </a:r>
                    </a:p>
                  </a:txBody>
                  <a:tcPr marL="5939" marR="5939" marT="5939" marB="0">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xmlns="" val="3408995282"/>
                  </a:ext>
                </a:extLst>
              </a:tr>
              <a:tr h="296962">
                <a:tc>
                  <a:txBody>
                    <a:bodyPr/>
                    <a:lstStyle/>
                    <a:p>
                      <a:pPr algn="ctr" fontAlgn="ctr"/>
                      <a:r>
                        <a:rPr lang="fr-FR" sz="1100" b="0" i="0" u="none" strike="noStrike">
                          <a:solidFill>
                            <a:srgbClr val="000000"/>
                          </a:solidFill>
                          <a:effectLst/>
                          <a:latin typeface="+mn-lt"/>
                        </a:rPr>
                        <a:t> </a:t>
                      </a:r>
                    </a:p>
                  </a:txBody>
                  <a:tcPr marL="5939" marR="5939" marT="5939" marB="0" anchor="ctr">
                    <a:lnL>
                      <a:noFill/>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tcPr>
                </a:tc>
                <a:tc>
                  <a:txBody>
                    <a:bodyPr/>
                    <a:lstStyle/>
                    <a:p>
                      <a:pPr algn="ctr" fontAlgn="ctr"/>
                      <a:r>
                        <a:rPr lang="fr-FR" sz="1100" b="1" i="0" u="none" strike="noStrike">
                          <a:solidFill>
                            <a:srgbClr val="000000"/>
                          </a:solidFill>
                          <a:effectLst/>
                          <a:latin typeface="+mn-lt"/>
                        </a:rPr>
                        <a:t>2013</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100" b="1" i="0" u="none" strike="noStrike">
                          <a:solidFill>
                            <a:srgbClr val="000000"/>
                          </a:solidFill>
                          <a:effectLst/>
                          <a:latin typeface="+mn-lt"/>
                        </a:rPr>
                        <a:t>2018</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gridSpan="2">
                  <a:txBody>
                    <a:bodyPr/>
                    <a:lstStyle/>
                    <a:p>
                      <a:pPr algn="ctr" fontAlgn="ctr"/>
                      <a:r>
                        <a:rPr lang="fr-FR" sz="1100" b="1" i="0" u="none" strike="noStrike" dirty="0">
                          <a:solidFill>
                            <a:srgbClr val="000000"/>
                          </a:solidFill>
                          <a:effectLst/>
                          <a:latin typeface="+mn-lt"/>
                        </a:rPr>
                        <a:t>Évolution 2013-2018</a:t>
                      </a:r>
                      <a:br>
                        <a:rPr lang="fr-FR" sz="1100" b="1" i="0" u="none" strike="noStrike" dirty="0">
                          <a:solidFill>
                            <a:srgbClr val="000000"/>
                          </a:solidFill>
                          <a:effectLst/>
                          <a:latin typeface="+mn-lt"/>
                        </a:rPr>
                      </a:br>
                      <a:r>
                        <a:rPr lang="fr-FR" sz="1100" b="1" i="0" u="none" strike="noStrike" dirty="0">
                          <a:solidFill>
                            <a:srgbClr val="000000"/>
                          </a:solidFill>
                          <a:effectLst/>
                          <a:latin typeface="+mn-lt"/>
                        </a:rPr>
                        <a:t>(en %)</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hMerge="1">
                  <a:txBody>
                    <a:bodyPr/>
                    <a:lstStyle/>
                    <a:p>
                      <a:endParaRPr lang="fr-FR"/>
                    </a:p>
                  </a:txBody>
                  <a:tcPr/>
                </a:tc>
                <a:extLst>
                  <a:ext uri="{0D108BD9-81ED-4DB2-BD59-A6C34878D82A}">
                    <a16:rowId xmlns:a16="http://schemas.microsoft.com/office/drawing/2014/main" xmlns="" val="1504887789"/>
                  </a:ext>
                </a:extLst>
              </a:tr>
              <a:tr h="148481">
                <a:tc>
                  <a:txBody>
                    <a:bodyPr/>
                    <a:lstStyle/>
                    <a:p>
                      <a:pPr algn="l" fontAlgn="ctr"/>
                      <a:r>
                        <a:rPr lang="fr-FR" sz="1100" b="1" i="0" u="none" strike="noStrike">
                          <a:solidFill>
                            <a:srgbClr val="0085B9"/>
                          </a:solidFill>
                          <a:effectLst/>
                          <a:latin typeface="+mn-lt"/>
                        </a:rPr>
                        <a:t>Nombre de lits d'hospitalisation complète</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tcPr>
                </a:tc>
                <a:tc>
                  <a:txBody>
                    <a:bodyPr/>
                    <a:lstStyle/>
                    <a:p>
                      <a:pPr algn="r" fontAlgn="ctr"/>
                      <a:r>
                        <a:rPr lang="fr-FR" sz="1100" b="1" i="0" u="none" strike="noStrike">
                          <a:solidFill>
                            <a:srgbClr val="0085B9"/>
                          </a:solidFill>
                          <a:effectLst/>
                          <a:latin typeface="+mn-lt"/>
                        </a:rPr>
                        <a:t>35 494</a:t>
                      </a:r>
                    </a:p>
                  </a:txBody>
                  <a:tcPr marL="5939" marR="178177"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tcPr>
                </a:tc>
                <a:tc>
                  <a:txBody>
                    <a:bodyPr/>
                    <a:lstStyle/>
                    <a:p>
                      <a:pPr algn="r" fontAlgn="ctr"/>
                      <a:r>
                        <a:rPr lang="fr-FR" sz="1100" b="1" i="0" u="none" strike="noStrike">
                          <a:solidFill>
                            <a:srgbClr val="0085B9"/>
                          </a:solidFill>
                          <a:effectLst/>
                          <a:latin typeface="+mn-lt"/>
                        </a:rPr>
                        <a:t>33 391</a:t>
                      </a:r>
                    </a:p>
                  </a:txBody>
                  <a:tcPr marL="5939" marR="178177"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tcPr>
                </a:tc>
                <a:tc>
                  <a:txBody>
                    <a:bodyPr/>
                    <a:lstStyle/>
                    <a:p>
                      <a:pPr algn="ctr" fontAlgn="ctr"/>
                      <a:r>
                        <a:rPr lang="fr-FR" sz="1100" b="1" i="0" u="none" strike="noStrike" dirty="0">
                          <a:solidFill>
                            <a:srgbClr val="0085B9"/>
                          </a:solidFill>
                          <a:effectLst/>
                          <a:latin typeface="+mn-lt"/>
                        </a:rPr>
                        <a:t>- 2 103</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solidFill>
                      <a:srgbClr val="FFC000"/>
                    </a:solidFill>
                  </a:tcPr>
                </a:tc>
                <a:tc>
                  <a:txBody>
                    <a:bodyPr/>
                    <a:lstStyle/>
                    <a:p>
                      <a:pPr algn="ctr" fontAlgn="ctr"/>
                      <a:r>
                        <a:rPr lang="fr-FR" sz="1100" b="1" i="0" u="none" strike="noStrike" dirty="0">
                          <a:solidFill>
                            <a:srgbClr val="0085B9"/>
                          </a:solidFill>
                          <a:effectLst/>
                          <a:latin typeface="+mn-lt"/>
                        </a:rPr>
                        <a:t>- 5,9</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solidFill>
                      <a:srgbClr val="FFC000"/>
                    </a:solidFill>
                  </a:tcPr>
                </a:tc>
                <a:extLst>
                  <a:ext uri="{0D108BD9-81ED-4DB2-BD59-A6C34878D82A}">
                    <a16:rowId xmlns:a16="http://schemas.microsoft.com/office/drawing/2014/main" xmlns="" val="2509982879"/>
                  </a:ext>
                </a:extLst>
              </a:tr>
              <a:tr h="148481">
                <a:tc>
                  <a:txBody>
                    <a:bodyPr/>
                    <a:lstStyle/>
                    <a:p>
                      <a:pPr algn="l" fontAlgn="ctr"/>
                      <a:r>
                        <a:rPr lang="fr-FR" sz="1100" b="0" i="0" u="none" strike="noStrike">
                          <a:solidFill>
                            <a:srgbClr val="000000"/>
                          </a:solidFill>
                          <a:effectLst/>
                          <a:latin typeface="+mn-lt"/>
                        </a:rPr>
                        <a:t>MCO</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ctr"/>
                      <a:r>
                        <a:rPr lang="fr-FR" sz="1100" b="0" i="0" u="none" strike="noStrike">
                          <a:solidFill>
                            <a:srgbClr val="000000"/>
                          </a:solidFill>
                          <a:effectLst/>
                          <a:latin typeface="+mn-lt"/>
                        </a:rPr>
                        <a:t>20 775</a:t>
                      </a:r>
                    </a:p>
                  </a:txBody>
                  <a:tcPr marL="5939" marR="178177"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ctr"/>
                      <a:r>
                        <a:rPr lang="fr-FR" sz="1100" b="0" i="0" u="none" strike="noStrike">
                          <a:solidFill>
                            <a:srgbClr val="000000"/>
                          </a:solidFill>
                          <a:effectLst/>
                          <a:latin typeface="+mn-lt"/>
                        </a:rPr>
                        <a:t>18 680</a:t>
                      </a:r>
                    </a:p>
                  </a:txBody>
                  <a:tcPr marL="5939" marR="178177"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ctr" fontAlgn="ctr"/>
                      <a:r>
                        <a:rPr lang="fr-FR" sz="1100" b="0" i="0" u="none" strike="noStrike" dirty="0">
                          <a:solidFill>
                            <a:srgbClr val="000000"/>
                          </a:solidFill>
                          <a:effectLst/>
                          <a:latin typeface="+mn-lt"/>
                        </a:rPr>
                        <a:t>- 2 095</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000"/>
                    </a:solidFill>
                  </a:tcPr>
                </a:tc>
                <a:tc>
                  <a:txBody>
                    <a:bodyPr/>
                    <a:lstStyle/>
                    <a:p>
                      <a:pPr algn="ctr" fontAlgn="ctr"/>
                      <a:r>
                        <a:rPr lang="fr-FR" sz="1100" b="0" i="0" u="none" strike="noStrike" dirty="0">
                          <a:solidFill>
                            <a:srgbClr val="000000"/>
                          </a:solidFill>
                          <a:effectLst/>
                          <a:latin typeface="+mn-lt"/>
                        </a:rPr>
                        <a:t>- 10,1</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000"/>
                    </a:solidFill>
                  </a:tcPr>
                </a:tc>
                <a:extLst>
                  <a:ext uri="{0D108BD9-81ED-4DB2-BD59-A6C34878D82A}">
                    <a16:rowId xmlns:a16="http://schemas.microsoft.com/office/drawing/2014/main" xmlns="" val="3282510753"/>
                  </a:ext>
                </a:extLst>
              </a:tr>
              <a:tr h="148481">
                <a:tc>
                  <a:txBody>
                    <a:bodyPr/>
                    <a:lstStyle/>
                    <a:p>
                      <a:pPr algn="l" fontAlgn="ctr"/>
                      <a:r>
                        <a:rPr lang="fr-FR" sz="1100" b="0" i="0" u="none" strike="noStrike">
                          <a:solidFill>
                            <a:srgbClr val="000000"/>
                          </a:solidFill>
                          <a:effectLst/>
                          <a:latin typeface="+mn-lt"/>
                        </a:rPr>
                        <a:t>SSR</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ctr"/>
                      <a:r>
                        <a:rPr lang="fr-FR" sz="1100" b="0" i="0" u="none" strike="noStrike">
                          <a:solidFill>
                            <a:srgbClr val="000000"/>
                          </a:solidFill>
                          <a:effectLst/>
                          <a:latin typeface="+mn-lt"/>
                        </a:rPr>
                        <a:t>7 404</a:t>
                      </a:r>
                    </a:p>
                  </a:txBody>
                  <a:tcPr marL="5939" marR="178177"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ctr"/>
                      <a:r>
                        <a:rPr lang="fr-FR" sz="1100" b="0" i="0" u="none" strike="noStrike">
                          <a:solidFill>
                            <a:srgbClr val="000000"/>
                          </a:solidFill>
                          <a:effectLst/>
                          <a:latin typeface="+mn-lt"/>
                        </a:rPr>
                        <a:t>7 920</a:t>
                      </a:r>
                    </a:p>
                  </a:txBody>
                  <a:tcPr marL="5939" marR="178177"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ctr" fontAlgn="ctr"/>
                      <a:r>
                        <a:rPr lang="fr-FR" sz="1100" b="0" i="0" u="none" strike="noStrike" dirty="0">
                          <a:solidFill>
                            <a:srgbClr val="000000"/>
                          </a:solidFill>
                          <a:effectLst/>
                          <a:latin typeface="+mn-lt"/>
                        </a:rPr>
                        <a:t>+ 516</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92D050"/>
                    </a:solidFill>
                  </a:tcPr>
                </a:tc>
                <a:tc>
                  <a:txBody>
                    <a:bodyPr/>
                    <a:lstStyle/>
                    <a:p>
                      <a:pPr algn="ctr" fontAlgn="ctr"/>
                      <a:r>
                        <a:rPr lang="fr-FR" sz="1100" b="0" i="0" u="none" strike="noStrike" dirty="0">
                          <a:solidFill>
                            <a:srgbClr val="000000"/>
                          </a:solidFill>
                          <a:effectLst/>
                          <a:latin typeface="+mn-lt"/>
                        </a:rPr>
                        <a:t>+ 7,0</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92D050"/>
                    </a:solidFill>
                  </a:tcPr>
                </a:tc>
                <a:extLst>
                  <a:ext uri="{0D108BD9-81ED-4DB2-BD59-A6C34878D82A}">
                    <a16:rowId xmlns:a16="http://schemas.microsoft.com/office/drawing/2014/main" xmlns="" val="2272625320"/>
                  </a:ext>
                </a:extLst>
              </a:tr>
              <a:tr h="148481">
                <a:tc>
                  <a:txBody>
                    <a:bodyPr/>
                    <a:lstStyle/>
                    <a:p>
                      <a:pPr algn="l" fontAlgn="ctr"/>
                      <a:r>
                        <a:rPr lang="fr-FR" sz="1100" b="0" i="0" u="none" strike="noStrike">
                          <a:solidFill>
                            <a:srgbClr val="000000"/>
                          </a:solidFill>
                          <a:effectLst/>
                          <a:latin typeface="+mn-lt"/>
                        </a:rPr>
                        <a:t>Psychiatrie</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ctr"/>
                      <a:r>
                        <a:rPr lang="fr-FR" sz="1100" b="0" i="0" u="none" strike="noStrike">
                          <a:solidFill>
                            <a:srgbClr val="000000"/>
                          </a:solidFill>
                          <a:effectLst/>
                          <a:latin typeface="+mn-lt"/>
                        </a:rPr>
                        <a:t>4 462</a:t>
                      </a:r>
                    </a:p>
                  </a:txBody>
                  <a:tcPr marL="5939" marR="178177"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ctr"/>
                      <a:r>
                        <a:rPr lang="fr-FR" sz="1100" b="0" i="0" u="none" strike="noStrike">
                          <a:solidFill>
                            <a:srgbClr val="000000"/>
                          </a:solidFill>
                          <a:effectLst/>
                          <a:latin typeface="+mn-lt"/>
                        </a:rPr>
                        <a:t>3 871</a:t>
                      </a:r>
                    </a:p>
                  </a:txBody>
                  <a:tcPr marL="5939" marR="178177"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ctr" fontAlgn="ctr"/>
                      <a:r>
                        <a:rPr lang="fr-FR" sz="1100" b="0" i="0" u="none" strike="noStrike" dirty="0">
                          <a:solidFill>
                            <a:srgbClr val="000000"/>
                          </a:solidFill>
                          <a:effectLst/>
                          <a:latin typeface="+mn-lt"/>
                        </a:rPr>
                        <a:t>- 591</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000"/>
                    </a:solidFill>
                  </a:tcPr>
                </a:tc>
                <a:tc>
                  <a:txBody>
                    <a:bodyPr/>
                    <a:lstStyle/>
                    <a:p>
                      <a:pPr algn="ctr" fontAlgn="ctr"/>
                      <a:r>
                        <a:rPr lang="fr-FR" sz="1100" b="0" i="0" u="none" strike="noStrike" dirty="0">
                          <a:solidFill>
                            <a:srgbClr val="000000"/>
                          </a:solidFill>
                          <a:effectLst/>
                          <a:latin typeface="+mn-lt"/>
                        </a:rPr>
                        <a:t>- 13,2</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FFC000"/>
                    </a:solidFill>
                  </a:tcPr>
                </a:tc>
                <a:extLst>
                  <a:ext uri="{0D108BD9-81ED-4DB2-BD59-A6C34878D82A}">
                    <a16:rowId xmlns:a16="http://schemas.microsoft.com/office/drawing/2014/main" xmlns="" val="2492309965"/>
                  </a:ext>
                </a:extLst>
              </a:tr>
              <a:tr h="148481">
                <a:tc>
                  <a:txBody>
                    <a:bodyPr/>
                    <a:lstStyle/>
                    <a:p>
                      <a:pPr algn="l" fontAlgn="ctr"/>
                      <a:r>
                        <a:rPr lang="fr-FR" sz="1100" b="0" i="0" u="none" strike="noStrike">
                          <a:solidFill>
                            <a:srgbClr val="000000"/>
                          </a:solidFill>
                          <a:effectLst/>
                          <a:latin typeface="+mn-lt"/>
                        </a:rPr>
                        <a:t>SLD</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mn-lt"/>
                        </a:rPr>
                        <a:t>2 853</a:t>
                      </a:r>
                    </a:p>
                  </a:txBody>
                  <a:tcPr marL="5939" marR="178177"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mn-lt"/>
                        </a:rPr>
                        <a:t>2 920</a:t>
                      </a:r>
                    </a:p>
                  </a:txBody>
                  <a:tcPr marL="5939" marR="178177"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tcPr>
                </a:tc>
                <a:tc>
                  <a:txBody>
                    <a:bodyPr/>
                    <a:lstStyle/>
                    <a:p>
                      <a:pPr algn="ctr" fontAlgn="ctr"/>
                      <a:r>
                        <a:rPr lang="fr-FR" sz="1100" b="0" i="0" u="none" strike="noStrike" dirty="0">
                          <a:solidFill>
                            <a:srgbClr val="000000"/>
                          </a:solidFill>
                          <a:effectLst/>
                          <a:latin typeface="+mn-lt"/>
                        </a:rPr>
                        <a:t>+ 67</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solidFill>
                      <a:srgbClr val="92D050"/>
                    </a:solidFill>
                  </a:tcPr>
                </a:tc>
                <a:tc>
                  <a:txBody>
                    <a:bodyPr/>
                    <a:lstStyle/>
                    <a:p>
                      <a:pPr algn="ctr" fontAlgn="ctr"/>
                      <a:r>
                        <a:rPr lang="fr-FR" sz="1100" b="0" i="0" u="none" strike="noStrike" dirty="0">
                          <a:solidFill>
                            <a:srgbClr val="000000"/>
                          </a:solidFill>
                          <a:effectLst/>
                          <a:latin typeface="+mn-lt"/>
                        </a:rPr>
                        <a:t>+ 2,3</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solidFill>
                      <a:srgbClr val="92D050"/>
                    </a:solidFill>
                  </a:tcPr>
                </a:tc>
                <a:extLst>
                  <a:ext uri="{0D108BD9-81ED-4DB2-BD59-A6C34878D82A}">
                    <a16:rowId xmlns:a16="http://schemas.microsoft.com/office/drawing/2014/main" xmlns="" val="400063902"/>
                  </a:ext>
                </a:extLst>
              </a:tr>
              <a:tr h="148481">
                <a:tc>
                  <a:txBody>
                    <a:bodyPr/>
                    <a:lstStyle/>
                    <a:p>
                      <a:pPr algn="l" fontAlgn="ctr"/>
                      <a:r>
                        <a:rPr lang="fr-FR" sz="1100" b="1" i="0" u="none" strike="noStrike">
                          <a:solidFill>
                            <a:srgbClr val="0085B9"/>
                          </a:solidFill>
                          <a:effectLst/>
                          <a:latin typeface="+mn-lt"/>
                        </a:rPr>
                        <a:t>Nombre de places d'hospitalisation partielle</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tcPr>
                </a:tc>
                <a:tc>
                  <a:txBody>
                    <a:bodyPr/>
                    <a:lstStyle/>
                    <a:p>
                      <a:pPr algn="r" fontAlgn="ctr"/>
                      <a:r>
                        <a:rPr lang="fr-FR" sz="1100" b="1" i="0" u="none" strike="noStrike">
                          <a:solidFill>
                            <a:srgbClr val="0085B9"/>
                          </a:solidFill>
                          <a:effectLst/>
                          <a:latin typeface="+mn-lt"/>
                        </a:rPr>
                        <a:t>5 898</a:t>
                      </a:r>
                    </a:p>
                  </a:txBody>
                  <a:tcPr marL="5939" marR="178177"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tcPr>
                </a:tc>
                <a:tc>
                  <a:txBody>
                    <a:bodyPr/>
                    <a:lstStyle/>
                    <a:p>
                      <a:pPr algn="r" fontAlgn="ctr"/>
                      <a:r>
                        <a:rPr lang="fr-FR" sz="1100" b="1" i="0" u="none" strike="noStrike">
                          <a:solidFill>
                            <a:srgbClr val="0085B9"/>
                          </a:solidFill>
                          <a:effectLst/>
                          <a:latin typeface="+mn-lt"/>
                        </a:rPr>
                        <a:t>6 217</a:t>
                      </a:r>
                    </a:p>
                  </a:txBody>
                  <a:tcPr marL="5939" marR="178177"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tcPr>
                </a:tc>
                <a:tc>
                  <a:txBody>
                    <a:bodyPr/>
                    <a:lstStyle/>
                    <a:p>
                      <a:pPr algn="ctr" fontAlgn="ctr"/>
                      <a:r>
                        <a:rPr lang="fr-FR" sz="1100" b="1" i="0" u="none" strike="noStrike" dirty="0">
                          <a:solidFill>
                            <a:srgbClr val="0085B9"/>
                          </a:solidFill>
                          <a:effectLst/>
                          <a:latin typeface="+mn-lt"/>
                        </a:rPr>
                        <a:t>+ 319</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solidFill>
                      <a:srgbClr val="92D050"/>
                    </a:solidFill>
                  </a:tcPr>
                </a:tc>
                <a:tc>
                  <a:txBody>
                    <a:bodyPr/>
                    <a:lstStyle/>
                    <a:p>
                      <a:pPr algn="ctr" fontAlgn="ctr"/>
                      <a:r>
                        <a:rPr lang="fr-FR" sz="1100" b="1" i="0" u="none" strike="noStrike" dirty="0">
                          <a:solidFill>
                            <a:srgbClr val="0085B9"/>
                          </a:solidFill>
                          <a:effectLst/>
                          <a:latin typeface="+mn-lt"/>
                        </a:rPr>
                        <a:t>+ 5,4</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solidFill>
                      <a:srgbClr val="92D050"/>
                    </a:solidFill>
                  </a:tcPr>
                </a:tc>
                <a:extLst>
                  <a:ext uri="{0D108BD9-81ED-4DB2-BD59-A6C34878D82A}">
                    <a16:rowId xmlns:a16="http://schemas.microsoft.com/office/drawing/2014/main" xmlns="" val="247940287"/>
                  </a:ext>
                </a:extLst>
              </a:tr>
              <a:tr h="148481">
                <a:tc>
                  <a:txBody>
                    <a:bodyPr/>
                    <a:lstStyle/>
                    <a:p>
                      <a:pPr algn="l" fontAlgn="ctr"/>
                      <a:r>
                        <a:rPr lang="fr-FR" sz="1100" b="0" i="0" u="none" strike="noStrike">
                          <a:solidFill>
                            <a:srgbClr val="000000"/>
                          </a:solidFill>
                          <a:effectLst/>
                          <a:latin typeface="+mn-lt"/>
                        </a:rPr>
                        <a:t>MCO</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ctr"/>
                      <a:r>
                        <a:rPr lang="fr-FR" sz="1100" b="0" i="0" u="none" strike="noStrike">
                          <a:solidFill>
                            <a:srgbClr val="000000"/>
                          </a:solidFill>
                          <a:effectLst/>
                          <a:latin typeface="+mn-lt"/>
                        </a:rPr>
                        <a:t>2 624</a:t>
                      </a:r>
                    </a:p>
                  </a:txBody>
                  <a:tcPr marL="5939" marR="178177"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ctr"/>
                      <a:r>
                        <a:rPr lang="fr-FR" sz="1100" b="0" i="0" u="none" strike="noStrike">
                          <a:solidFill>
                            <a:srgbClr val="000000"/>
                          </a:solidFill>
                          <a:effectLst/>
                          <a:latin typeface="+mn-lt"/>
                        </a:rPr>
                        <a:t>2 804</a:t>
                      </a:r>
                    </a:p>
                  </a:txBody>
                  <a:tcPr marL="5939" marR="178177"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ctr" fontAlgn="ctr"/>
                      <a:r>
                        <a:rPr lang="fr-FR" sz="1100" b="0" i="0" u="none" strike="noStrike" dirty="0">
                          <a:solidFill>
                            <a:srgbClr val="000000"/>
                          </a:solidFill>
                          <a:effectLst/>
                          <a:latin typeface="+mn-lt"/>
                        </a:rPr>
                        <a:t>+ 180</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92D050"/>
                    </a:solidFill>
                  </a:tcPr>
                </a:tc>
                <a:tc>
                  <a:txBody>
                    <a:bodyPr/>
                    <a:lstStyle/>
                    <a:p>
                      <a:pPr algn="ctr" fontAlgn="ctr"/>
                      <a:r>
                        <a:rPr lang="fr-FR" sz="1100" b="0" i="0" u="none" strike="noStrike" dirty="0">
                          <a:solidFill>
                            <a:srgbClr val="000000"/>
                          </a:solidFill>
                          <a:effectLst/>
                          <a:latin typeface="+mn-lt"/>
                        </a:rPr>
                        <a:t>+ 6,9</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92D050"/>
                    </a:solidFill>
                  </a:tcPr>
                </a:tc>
                <a:extLst>
                  <a:ext uri="{0D108BD9-81ED-4DB2-BD59-A6C34878D82A}">
                    <a16:rowId xmlns:a16="http://schemas.microsoft.com/office/drawing/2014/main" xmlns="" val="4104360920"/>
                  </a:ext>
                </a:extLst>
              </a:tr>
              <a:tr h="148481">
                <a:tc>
                  <a:txBody>
                    <a:bodyPr/>
                    <a:lstStyle/>
                    <a:p>
                      <a:pPr algn="l" fontAlgn="ctr"/>
                      <a:r>
                        <a:rPr lang="fr-FR" sz="1100" b="0" i="0" u="none" strike="noStrike">
                          <a:solidFill>
                            <a:srgbClr val="000000"/>
                          </a:solidFill>
                          <a:effectLst/>
                          <a:latin typeface="+mn-lt"/>
                        </a:rPr>
                        <a:t>SSR</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ctr"/>
                      <a:r>
                        <a:rPr lang="fr-FR" sz="1100" b="0" i="0" u="none" strike="noStrike">
                          <a:solidFill>
                            <a:srgbClr val="000000"/>
                          </a:solidFill>
                          <a:effectLst/>
                          <a:latin typeface="+mn-lt"/>
                        </a:rPr>
                        <a:t>1 058</a:t>
                      </a:r>
                    </a:p>
                  </a:txBody>
                  <a:tcPr marL="5939" marR="178177"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ctr"/>
                      <a:r>
                        <a:rPr lang="fr-FR" sz="1100" b="0" i="0" u="none" strike="noStrike">
                          <a:solidFill>
                            <a:srgbClr val="000000"/>
                          </a:solidFill>
                          <a:effectLst/>
                          <a:latin typeface="+mn-lt"/>
                        </a:rPr>
                        <a:t>1 357</a:t>
                      </a:r>
                    </a:p>
                  </a:txBody>
                  <a:tcPr marL="5939" marR="178177"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ctr" fontAlgn="ctr"/>
                      <a:r>
                        <a:rPr lang="fr-FR" sz="1100" b="0" i="0" u="none" strike="noStrike" dirty="0">
                          <a:solidFill>
                            <a:srgbClr val="000000"/>
                          </a:solidFill>
                          <a:effectLst/>
                          <a:latin typeface="+mn-lt"/>
                        </a:rPr>
                        <a:t>+ 299</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92D050"/>
                    </a:solidFill>
                  </a:tcPr>
                </a:tc>
                <a:tc>
                  <a:txBody>
                    <a:bodyPr/>
                    <a:lstStyle/>
                    <a:p>
                      <a:pPr algn="ctr" fontAlgn="ctr"/>
                      <a:r>
                        <a:rPr lang="fr-FR" sz="1100" b="0" i="0" u="none" strike="noStrike" dirty="0">
                          <a:solidFill>
                            <a:srgbClr val="000000"/>
                          </a:solidFill>
                          <a:effectLst/>
                          <a:latin typeface="+mn-lt"/>
                        </a:rPr>
                        <a:t>+ 28,3</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92D050"/>
                    </a:solidFill>
                  </a:tcPr>
                </a:tc>
                <a:extLst>
                  <a:ext uri="{0D108BD9-81ED-4DB2-BD59-A6C34878D82A}">
                    <a16:rowId xmlns:a16="http://schemas.microsoft.com/office/drawing/2014/main" xmlns="" val="3693712458"/>
                  </a:ext>
                </a:extLst>
              </a:tr>
              <a:tr h="148481">
                <a:tc>
                  <a:txBody>
                    <a:bodyPr/>
                    <a:lstStyle/>
                    <a:p>
                      <a:pPr algn="l" fontAlgn="ctr"/>
                      <a:r>
                        <a:rPr lang="fr-FR" sz="1100" b="0" i="0" u="none" strike="noStrike" dirty="0">
                          <a:solidFill>
                            <a:srgbClr val="000000"/>
                          </a:solidFill>
                          <a:effectLst/>
                          <a:latin typeface="+mn-lt"/>
                        </a:rPr>
                        <a:t>Psychiatrie</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mn-lt"/>
                        </a:rPr>
                        <a:t>2 216</a:t>
                      </a:r>
                    </a:p>
                  </a:txBody>
                  <a:tcPr marL="5939" marR="178177"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mn-lt"/>
                        </a:rPr>
                        <a:t>2 056</a:t>
                      </a:r>
                    </a:p>
                  </a:txBody>
                  <a:tcPr marL="5939" marR="178177"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tcPr>
                </a:tc>
                <a:tc>
                  <a:txBody>
                    <a:bodyPr/>
                    <a:lstStyle/>
                    <a:p>
                      <a:pPr algn="ctr" fontAlgn="ctr"/>
                      <a:r>
                        <a:rPr lang="fr-FR" sz="1100" b="0" i="0" u="none" strike="noStrike" dirty="0">
                          <a:solidFill>
                            <a:srgbClr val="000000"/>
                          </a:solidFill>
                          <a:effectLst/>
                          <a:latin typeface="+mn-lt"/>
                        </a:rPr>
                        <a:t>- 160</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solidFill>
                      <a:srgbClr val="FFC000"/>
                    </a:solidFill>
                  </a:tcPr>
                </a:tc>
                <a:tc>
                  <a:txBody>
                    <a:bodyPr/>
                    <a:lstStyle/>
                    <a:p>
                      <a:pPr algn="ctr" fontAlgn="ctr"/>
                      <a:r>
                        <a:rPr lang="fr-FR" sz="1100" b="0" i="0" u="none" strike="noStrike" dirty="0">
                          <a:solidFill>
                            <a:srgbClr val="000000"/>
                          </a:solidFill>
                          <a:effectLst/>
                          <a:latin typeface="+mn-lt"/>
                        </a:rPr>
                        <a:t>- 7,2</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solidFill>
                      <a:srgbClr val="FFC000"/>
                    </a:solidFill>
                  </a:tcPr>
                </a:tc>
                <a:extLst>
                  <a:ext uri="{0D108BD9-81ED-4DB2-BD59-A6C34878D82A}">
                    <a16:rowId xmlns:a16="http://schemas.microsoft.com/office/drawing/2014/main" xmlns="" val="2979611733"/>
                  </a:ext>
                </a:extLst>
              </a:tr>
              <a:tr h="148481">
                <a:tc>
                  <a:txBody>
                    <a:bodyPr/>
                    <a:lstStyle/>
                    <a:p>
                      <a:pPr algn="l" fontAlgn="ctr"/>
                      <a:r>
                        <a:rPr lang="fr-FR" sz="1100" b="1" i="0" u="none" strike="noStrike">
                          <a:solidFill>
                            <a:srgbClr val="0085B9"/>
                          </a:solidFill>
                          <a:effectLst/>
                          <a:latin typeface="+mn-lt"/>
                        </a:rPr>
                        <a:t>Capacités d'accueil en HAD</a:t>
                      </a:r>
                      <a:r>
                        <a:rPr lang="fr-FR" sz="1100" b="1" i="0" u="none" strike="noStrike" baseline="30000">
                          <a:solidFill>
                            <a:srgbClr val="0085B9"/>
                          </a:solidFill>
                          <a:effectLst/>
                          <a:latin typeface="+mn-lt"/>
                        </a:rPr>
                        <a:t>1</a:t>
                      </a:r>
                      <a:endParaRPr lang="fr-FR" sz="1100" b="1" i="0" u="none" strike="noStrike">
                        <a:solidFill>
                          <a:srgbClr val="0085B9"/>
                        </a:solidFill>
                        <a:effectLst/>
                        <a:latin typeface="+mn-lt"/>
                      </a:endParaRP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1" i="0" u="none" strike="noStrike">
                          <a:solidFill>
                            <a:srgbClr val="0085B9"/>
                          </a:solidFill>
                          <a:effectLst/>
                          <a:latin typeface="+mn-lt"/>
                        </a:rPr>
                        <a:t>928</a:t>
                      </a:r>
                    </a:p>
                  </a:txBody>
                  <a:tcPr marL="5939" marR="178177"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1" i="0" u="none" strike="noStrike">
                          <a:solidFill>
                            <a:srgbClr val="0085B9"/>
                          </a:solidFill>
                          <a:effectLst/>
                          <a:latin typeface="+mn-lt"/>
                        </a:rPr>
                        <a:t>1 292</a:t>
                      </a:r>
                    </a:p>
                  </a:txBody>
                  <a:tcPr marL="5939" marR="178177"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100" b="1" i="0" u="none" strike="noStrike" dirty="0">
                          <a:solidFill>
                            <a:srgbClr val="0085B9"/>
                          </a:solidFill>
                          <a:effectLst/>
                          <a:latin typeface="+mn-lt"/>
                        </a:rPr>
                        <a:t>+ 364</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92D050"/>
                    </a:solidFill>
                  </a:tcPr>
                </a:tc>
                <a:tc>
                  <a:txBody>
                    <a:bodyPr/>
                    <a:lstStyle/>
                    <a:p>
                      <a:pPr algn="ctr" fontAlgn="ctr"/>
                      <a:r>
                        <a:rPr lang="fr-FR" sz="1100" b="1" i="0" u="none" strike="noStrike" dirty="0">
                          <a:solidFill>
                            <a:srgbClr val="0085B9"/>
                          </a:solidFill>
                          <a:effectLst/>
                          <a:latin typeface="+mn-lt"/>
                        </a:rPr>
                        <a:t>+ 39,2</a:t>
                      </a:r>
                    </a:p>
                  </a:txBody>
                  <a:tcPr marL="5939" marR="5939" marT="5939"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92D050"/>
                    </a:solidFill>
                  </a:tcPr>
                </a:tc>
                <a:extLst>
                  <a:ext uri="{0D108BD9-81ED-4DB2-BD59-A6C34878D82A}">
                    <a16:rowId xmlns:a16="http://schemas.microsoft.com/office/drawing/2014/main" xmlns="" val="2346711414"/>
                  </a:ext>
                </a:extLst>
              </a:tr>
            </a:tbl>
          </a:graphicData>
        </a:graphic>
      </p:graphicFrame>
      <p:sp>
        <p:nvSpPr>
          <p:cNvPr id="20" name="Espace réservé du contenu 19">
            <a:extLst>
              <a:ext uri="{FF2B5EF4-FFF2-40B4-BE49-F238E27FC236}">
                <a16:creationId xmlns:a16="http://schemas.microsoft.com/office/drawing/2014/main" xmlns="" id="{986E397E-9EC4-4A78-A218-A8C125BCDC56}"/>
              </a:ext>
            </a:extLst>
          </p:cNvPr>
          <p:cNvSpPr>
            <a:spLocks noGrp="1"/>
          </p:cNvSpPr>
          <p:nvPr>
            <p:ph idx="22"/>
            <p:custDataLst>
              <p:tags r:id="rId5"/>
            </p:custDataLst>
          </p:nvPr>
        </p:nvSpPr>
        <p:spPr>
          <a:xfrm>
            <a:off x="295387" y="4006472"/>
            <a:ext cx="10102625" cy="2872629"/>
          </a:xfrm>
        </p:spPr>
        <p:txBody>
          <a:bodyPr/>
          <a:lstStyle/>
          <a:p>
            <a:r>
              <a:rPr lang="fr-FR" dirty="0"/>
              <a:t>Reflet du développement de l’hospitalisation partielle à l’œuvre depuis plusieurs années, </a:t>
            </a:r>
            <a:r>
              <a:rPr lang="fr-FR" b="1" dirty="0"/>
              <a:t>le nombre de lits continue de reculer</a:t>
            </a:r>
            <a:r>
              <a:rPr lang="fr-FR" dirty="0"/>
              <a:t> en 2018 (-5,9 % depuis 2013), tandis que le nombre de places reste dynamique </a:t>
            </a:r>
            <a:br>
              <a:rPr lang="fr-FR" dirty="0"/>
            </a:br>
            <a:r>
              <a:rPr lang="fr-FR" dirty="0"/>
              <a:t>(+5,4 % depuis 2013) :</a:t>
            </a:r>
          </a:p>
          <a:p>
            <a:pPr lvl="1"/>
            <a:r>
              <a:rPr lang="fr-FR" dirty="0"/>
              <a:t>La baisse du nombre de lits est </a:t>
            </a:r>
            <a:r>
              <a:rPr lang="fr-FR" b="1" dirty="0"/>
              <a:t>particulièrement nette en Médecine Chirurgie/Obstétrique, ainsi qu'en psychiatrie.</a:t>
            </a:r>
            <a:endParaRPr lang="fr-FR" dirty="0"/>
          </a:p>
          <a:p>
            <a:pPr lvl="1"/>
            <a:r>
              <a:rPr lang="fr-FR" dirty="0"/>
              <a:t>La </a:t>
            </a:r>
            <a:r>
              <a:rPr lang="fr-FR" b="1" dirty="0"/>
              <a:t>hausse du nombre de places est plus forte en moyen séjour</a:t>
            </a:r>
            <a:r>
              <a:rPr lang="fr-FR" dirty="0"/>
              <a:t> (+28,3 % depuis 2013) qu’en court séjour (+6,9 % depuis 2013), alors que la </a:t>
            </a:r>
            <a:r>
              <a:rPr lang="fr-FR" b="1" dirty="0"/>
              <a:t>psychiatrie voit sa capacité ambulatoire diminuer</a:t>
            </a:r>
            <a:r>
              <a:rPr lang="fr-FR" dirty="0"/>
              <a:t>.</a:t>
            </a:r>
          </a:p>
          <a:p>
            <a:pPr lvl="1"/>
            <a:r>
              <a:rPr lang="fr-FR" b="1" dirty="0"/>
              <a:t>L’hospitalisation à domicile </a:t>
            </a:r>
            <a:r>
              <a:rPr lang="fr-FR" dirty="0"/>
              <a:t>constitue une alternative à l’hospitalisation conventionnelle avec nuitée. </a:t>
            </a:r>
            <a:r>
              <a:rPr lang="fr-FR" b="1" dirty="0"/>
              <a:t>Elle progresse sensiblement chaque année </a:t>
            </a:r>
            <a:r>
              <a:rPr lang="fr-FR" dirty="0"/>
              <a:t>(+39,2 % depuis 2013), mais représente une part encore modeste de l’offre de soins (4,9 % de celles de l’hospitalisation complète en court et moyen séjour - hors psychiatrie, contre 3,3 % en 2013).</a:t>
            </a:r>
          </a:p>
          <a:p>
            <a:endParaRPr lang="fr-FR" dirty="0"/>
          </a:p>
        </p:txBody>
      </p:sp>
    </p:spTree>
    <p:extLst>
      <p:ext uri="{BB962C8B-B14F-4D97-AF65-F5344CB8AC3E}">
        <p14:creationId xmlns:p14="http://schemas.microsoft.com/office/powerpoint/2010/main" val="29445860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FR" dirty="0"/>
              <a:t>Une planification du virage ambulatoire sur l’ensemble des régions</a:t>
            </a:r>
          </a:p>
        </p:txBody>
      </p:sp>
      <p:sp>
        <p:nvSpPr>
          <p:cNvPr id="10" name="Espace réservé du contenu 4"/>
          <p:cNvSpPr txBox="1">
            <a:spLocks/>
          </p:cNvSpPr>
          <p:nvPr>
            <p:custDataLst>
              <p:tags r:id="rId2"/>
            </p:custDataLst>
          </p:nvPr>
        </p:nvSpPr>
        <p:spPr>
          <a:xfrm>
            <a:off x="263795" y="3859343"/>
            <a:ext cx="10165700" cy="1191628"/>
          </a:xfrm>
          <a:prstGeom prst="rect">
            <a:avLst/>
          </a:prstGeom>
        </p:spPr>
        <p:txBody>
          <a:bodyPr/>
          <a:lstStyle>
            <a:lvl1pPr marL="288000" indent="-216000" algn="just" defTabSz="1054452" rtl="0" eaLnBrk="1" fontAlgn="base" hangingPunct="1">
              <a:lnSpc>
                <a:spcPct val="100000"/>
              </a:lnSpc>
              <a:spcBef>
                <a:spcPts val="2000"/>
              </a:spcBef>
              <a:spcAft>
                <a:spcPct val="0"/>
              </a:spcAft>
              <a:buClr>
                <a:srgbClr val="80003B"/>
              </a:buClr>
              <a:buSzPct val="115000"/>
              <a:buFontTx/>
              <a:buBlip>
                <a:blip r:embed="rId9"/>
              </a:buBlip>
              <a:defRPr lang="fr-FR" sz="1600" b="0" dirty="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0"/>
              </a:buBlip>
              <a:defRPr lang="fr-FR" sz="1400" dirty="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1"/>
              </a:buBlip>
              <a:defRPr lang="fr-FR" sz="1200" dirty="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dirty="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dirty="0">
                <a:solidFill>
                  <a:srgbClr val="004070"/>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288000" marR="0" lvl="0" indent="-216000" algn="just" defTabSz="1054452" rtl="0" eaLnBrk="1" fontAlgn="base" latinLnBrk="0" hangingPunct="1">
              <a:lnSpc>
                <a:spcPct val="100000"/>
              </a:lnSpc>
              <a:spcBef>
                <a:spcPts val="1200"/>
              </a:spcBef>
              <a:spcAft>
                <a:spcPct val="0"/>
              </a:spcAft>
              <a:buClr>
                <a:srgbClr val="80003B"/>
              </a:buClr>
              <a:buSzPct val="115000"/>
              <a:buFontTx/>
              <a:buBlip>
                <a:blip r:embed="rId9"/>
              </a:buBlip>
              <a:tabLst/>
              <a:defRPr/>
            </a:pPr>
            <a:r>
              <a:rPr kumimoji="0" lang="fr-FR" sz="1400" b="0"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Dans un contexte de maîtrise des dépenses publiques, </a:t>
            </a:r>
            <a:r>
              <a:rPr kumimoji="0" lang="fr-FR" sz="14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la « </a:t>
            </a:r>
            <a:r>
              <a:rPr kumimoji="0" lang="fr-FR" sz="1400" b="1" i="0" u="none" strike="noStrike" kern="0" cap="none" spc="0" normalizeH="0" baseline="0" noProof="0" dirty="0" err="1">
                <a:ln>
                  <a:noFill/>
                </a:ln>
                <a:solidFill>
                  <a:prstClr val="black"/>
                </a:solidFill>
                <a:effectLst/>
                <a:uLnTx/>
                <a:uFillTx/>
                <a:latin typeface="Segoe UI" panose="020B0502040204020203" pitchFamily="34" charset="0"/>
                <a:ea typeface="+mn-ea"/>
                <a:cs typeface="Segoe UI" panose="020B0502040204020203" pitchFamily="34" charset="0"/>
              </a:rPr>
              <a:t>déshospitalisation</a:t>
            </a:r>
            <a:r>
              <a:rPr kumimoji="0" lang="fr-FR" sz="14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 constitue l’un des principaux éléments de la transformation du système de santé</a:t>
            </a:r>
            <a:r>
              <a:rPr kumimoji="0" lang="fr-FR" sz="1400" b="0"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Elle consiste à écourter et même à éviter tous les séjours en milieu hospitalier, en donnant davantage de services au plus près des milieux de vie ou à domicile. L’idée est de faire passer l’hôpital d’un statut d’établissement autonome à celui de composante élémentaire d’un réseau de santé. </a:t>
            </a:r>
          </a:p>
        </p:txBody>
      </p:sp>
      <p:grpSp>
        <p:nvGrpSpPr>
          <p:cNvPr id="24" name="vigilance"/>
          <p:cNvGrpSpPr/>
          <p:nvPr>
            <p:custDataLst>
              <p:tags r:id="rId3"/>
            </p:custDataLst>
          </p:nvPr>
        </p:nvGrpSpPr>
        <p:grpSpPr>
          <a:xfrm>
            <a:off x="100505" y="4985346"/>
            <a:ext cx="10187472" cy="2038609"/>
            <a:chOff x="257542" y="2131292"/>
            <a:chExt cx="13039967" cy="3246194"/>
          </a:xfrm>
        </p:grpSpPr>
        <p:sp>
          <p:nvSpPr>
            <p:cNvPr id="25" name="Rectangle 24"/>
            <p:cNvSpPr/>
            <p:nvPr/>
          </p:nvSpPr>
          <p:spPr bwMode="auto">
            <a:xfrm>
              <a:off x="1132111" y="2651808"/>
              <a:ext cx="12165398" cy="2725678"/>
            </a:xfrm>
            <a:prstGeom prst="rect">
              <a:avLst/>
            </a:prstGeom>
            <a:solidFill>
              <a:schemeClr val="bg1"/>
            </a:solidFill>
            <a:ln w="28575">
              <a:solidFill>
                <a:schemeClr val="accent4"/>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t"/>
            <a:lstStyle/>
            <a:p>
              <a:pPr marL="0" marR="0" lvl="0" indent="0" algn="just" defTabSz="835025" rtl="0" eaLnBrk="0" fontAlgn="base" latinLnBrk="0" hangingPunct="0">
                <a:lnSpc>
                  <a:spcPct val="90000"/>
                </a:lnSpc>
                <a:spcBef>
                  <a:spcPct val="0"/>
                </a:spcBef>
                <a:spcAft>
                  <a:spcPct val="0"/>
                </a:spcAft>
                <a:buClrTx/>
                <a:buSzTx/>
                <a:buFontTx/>
                <a:buNone/>
                <a:tabLst/>
                <a:defRPr/>
              </a:pPr>
              <a:endParaRPr kumimoji="0" lang="fr-FR" sz="500" b="0" i="1" u="none" strike="noStrike" kern="1200" cap="none" spc="0" normalizeH="0" baseline="0" noProof="0" dirty="0">
                <a:ln>
                  <a:noFill/>
                </a:ln>
                <a:solidFill>
                  <a:srgbClr val="FFFFFF"/>
                </a:solidFill>
                <a:effectLst/>
                <a:uLnTx/>
                <a:uFillTx/>
                <a:latin typeface="Arial" pitchFamily="34" charset="0"/>
                <a:ea typeface="+mn-ea"/>
                <a:cs typeface="+mn-cs"/>
              </a:endParaRPr>
            </a:p>
            <a:p>
              <a:pPr marL="288000" marR="0" lvl="0" indent="-216000" algn="just" defTabSz="1054452" rtl="0" eaLnBrk="1" fontAlgn="base" latinLnBrk="0" hangingPunct="1">
                <a:lnSpc>
                  <a:spcPct val="100000"/>
                </a:lnSpc>
                <a:spcBef>
                  <a:spcPts val="0"/>
                </a:spcBef>
                <a:spcAft>
                  <a:spcPct val="0"/>
                </a:spcAft>
                <a:buClr>
                  <a:srgbClr val="80003B"/>
                </a:buClr>
                <a:buSzPct val="115000"/>
                <a:buFontTx/>
                <a:buBlip>
                  <a:blip r:embed="rId9"/>
                </a:buBlip>
                <a:tabLst/>
                <a:defRPr/>
              </a:pPr>
              <a:r>
                <a:rPr kumimoji="0" lang="fr-FR" sz="1500" b="0" i="0" u="none" strike="noStrike" kern="0" cap="none" spc="0" normalizeH="0" baseline="0" noProof="0" dirty="0">
                  <a:ln>
                    <a:noFill/>
                  </a:ln>
                  <a:solidFill>
                    <a:prstClr val="black"/>
                  </a:solidFill>
                  <a:effectLst/>
                  <a:uLnTx/>
                  <a:uFillTx/>
                  <a:latin typeface="Segoe UI"/>
                  <a:ea typeface="+mn-ea"/>
                  <a:cs typeface="Segoe UI" panose="020B0502040204020203" pitchFamily="34" charset="0"/>
                </a:rPr>
                <a:t>La réduction de la durée d’hospitalisation, l’admission du patient le jour de l’intervention, l’amélioration de la récupération post-opératoire, l’organisation du suivi post-hospitalisation en externe ou en partenariat avec les professionnels de santé de ville… sont autant d’éléments qui interrogent sur :</a:t>
              </a:r>
            </a:p>
            <a:p>
              <a:pPr marL="792000" marR="0" lvl="1" indent="-216000" algn="just" defTabSz="1054452" rtl="0" eaLnBrk="1" fontAlgn="base" latinLnBrk="0" hangingPunct="1">
                <a:lnSpc>
                  <a:spcPct val="100000"/>
                </a:lnSpc>
                <a:spcBef>
                  <a:spcPts val="600"/>
                </a:spcBef>
                <a:spcAft>
                  <a:spcPct val="0"/>
                </a:spcAft>
                <a:buClr>
                  <a:srgbClr val="80003B"/>
                </a:buClr>
                <a:buSzPct val="80000"/>
                <a:buFontTx/>
                <a:buBlip>
                  <a:blip r:embed="rId10"/>
                </a:buBlip>
                <a:tabLst/>
                <a:defRPr/>
              </a:pPr>
              <a:r>
                <a:rPr kumimoji="0" lang="fr-FR" sz="1400" b="0" i="0" u="none" strike="noStrike" kern="0" cap="none" spc="0" normalizeH="0" baseline="0" noProof="0" dirty="0">
                  <a:ln>
                    <a:noFill/>
                  </a:ln>
                  <a:solidFill>
                    <a:prstClr val="black"/>
                  </a:solidFill>
                  <a:effectLst/>
                  <a:uLnTx/>
                  <a:uFillTx/>
                  <a:latin typeface="Segoe UI"/>
                  <a:ea typeface="ＭＳ Ｐゴシック" pitchFamily="34" charset="-128"/>
                  <a:cs typeface="Segoe UI" panose="020B0502040204020203" pitchFamily="34" charset="0"/>
                </a:rPr>
                <a:t>les évolutions des pratiques professionnelles et l’évolution des emplois,</a:t>
              </a:r>
            </a:p>
            <a:p>
              <a:pPr marL="792000" marR="0" lvl="1" indent="-216000" algn="just" defTabSz="1054452" rtl="0" eaLnBrk="1" fontAlgn="base" latinLnBrk="0" hangingPunct="1">
                <a:lnSpc>
                  <a:spcPct val="100000"/>
                </a:lnSpc>
                <a:spcBef>
                  <a:spcPts val="600"/>
                </a:spcBef>
                <a:spcAft>
                  <a:spcPct val="0"/>
                </a:spcAft>
                <a:buClr>
                  <a:srgbClr val="80003B"/>
                </a:buClr>
                <a:buSzPct val="80000"/>
                <a:buFontTx/>
                <a:buBlip>
                  <a:blip r:embed="rId10"/>
                </a:buBlip>
                <a:tabLst/>
                <a:defRPr/>
              </a:pPr>
              <a:r>
                <a:rPr kumimoji="0" lang="fr-FR" sz="1400" b="0" i="0" u="none" strike="noStrike" kern="0" cap="none" spc="0" normalizeH="0" baseline="0" noProof="0" dirty="0">
                  <a:ln>
                    <a:noFill/>
                  </a:ln>
                  <a:solidFill>
                    <a:prstClr val="black"/>
                  </a:solidFill>
                  <a:effectLst/>
                  <a:uLnTx/>
                  <a:uFillTx/>
                  <a:latin typeface="Segoe UI"/>
                  <a:ea typeface="ＭＳ Ｐゴシック" pitchFamily="34" charset="-128"/>
                  <a:cs typeface="Segoe UI" panose="020B0502040204020203" pitchFamily="34" charset="0"/>
                </a:rPr>
                <a:t>les choix d’organisation et les impacts capacitaires des unités d’hospitalisation complète et d’UCA,</a:t>
              </a:r>
            </a:p>
            <a:p>
              <a:pPr marL="792000" marR="0" lvl="1" indent="-216000" algn="just" defTabSz="1054452" rtl="0" eaLnBrk="1" fontAlgn="base" latinLnBrk="0" hangingPunct="1">
                <a:lnSpc>
                  <a:spcPct val="100000"/>
                </a:lnSpc>
                <a:spcBef>
                  <a:spcPts val="600"/>
                </a:spcBef>
                <a:spcAft>
                  <a:spcPct val="0"/>
                </a:spcAft>
                <a:buClr>
                  <a:srgbClr val="80003B"/>
                </a:buClr>
                <a:buSzPct val="80000"/>
                <a:buFontTx/>
                <a:buBlip>
                  <a:blip r:embed="rId10"/>
                </a:buBlip>
                <a:tabLst/>
                <a:defRPr/>
              </a:pPr>
              <a:r>
                <a:rPr kumimoji="0" lang="fr-FR" sz="1400" b="0" i="0" u="none" strike="noStrike" kern="0" cap="none" spc="0" normalizeH="0" baseline="0" noProof="0" dirty="0">
                  <a:ln>
                    <a:noFill/>
                  </a:ln>
                  <a:solidFill>
                    <a:prstClr val="black"/>
                  </a:solidFill>
                  <a:effectLst/>
                  <a:uLnTx/>
                  <a:uFillTx/>
                  <a:latin typeface="Segoe UI"/>
                  <a:ea typeface="ＭＳ Ｐゴシック" pitchFamily="34" charset="-128"/>
                  <a:cs typeface="Segoe UI" panose="020B0502040204020203" pitchFamily="34" charset="0"/>
                </a:rPr>
                <a:t>les conséquences financières en termes de coûts et de recettes.</a:t>
              </a:r>
            </a:p>
          </p:txBody>
        </p:sp>
        <p:pic>
          <p:nvPicPr>
            <p:cNvPr id="26" name="Picture 3"/>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bwMode="auto">
            <a:xfrm>
              <a:off x="257542" y="2235790"/>
              <a:ext cx="885817" cy="10318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ZoneTexte 26"/>
            <p:cNvSpPr txBox="1"/>
            <p:nvPr/>
          </p:nvSpPr>
          <p:spPr>
            <a:xfrm>
              <a:off x="1215716" y="2131292"/>
              <a:ext cx="2162398" cy="520516"/>
            </a:xfrm>
            <a:prstGeom prst="rect">
              <a:avLst/>
            </a:prstGeom>
            <a:noFill/>
          </p:spPr>
          <p:txBody>
            <a:bodyPr wrap="none" spcCol="0"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fr-FR" sz="1400" b="1" i="0" u="none" strike="noStrike" kern="1200" cap="none" spc="0" normalizeH="0" baseline="0" noProof="0" dirty="0">
                  <a:ln>
                    <a:noFill/>
                  </a:ln>
                  <a:solidFill>
                    <a:srgbClr val="80003B"/>
                  </a:solidFill>
                  <a:effectLst/>
                  <a:uLnTx/>
                  <a:uFillTx/>
                  <a:latin typeface="Segoe UI"/>
                  <a:ea typeface="ＭＳ Ｐゴシック" pitchFamily="34" charset="-128"/>
                  <a:cs typeface="Arial" charset="0"/>
                </a:rPr>
                <a:t>Point de vigilance</a:t>
              </a:r>
            </a:p>
          </p:txBody>
        </p:sp>
      </p:grpSp>
      <p:sp>
        <p:nvSpPr>
          <p:cNvPr id="3" name="Espace réservé du pied de page 2"/>
          <p:cNvSpPr>
            <a:spLocks noGrp="1"/>
          </p:cNvSpPr>
          <p:nvPr>
            <p:ph type="ftr" sz="quarter" idx="3"/>
            <p:custDataLst>
              <p:tags r:id="rId4"/>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
        <p:nvSpPr>
          <p:cNvPr id="5" name="Espace réservé du numéro de diapositive 4"/>
          <p:cNvSpPr>
            <a:spLocks noGrp="1"/>
          </p:cNvSpPr>
          <p:nvPr>
            <p:ph type="sldNum" sz="quarter" idx="11"/>
            <p:custDataLst>
              <p:tags r:id="rId5"/>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20</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graphicFrame>
        <p:nvGraphicFramePr>
          <p:cNvPr id="6" name="Tableau 5">
            <a:extLst>
              <a:ext uri="{FF2B5EF4-FFF2-40B4-BE49-F238E27FC236}">
                <a16:creationId xmlns:a16="http://schemas.microsoft.com/office/drawing/2014/main" xmlns="" id="{72CDD688-977B-484F-8CB0-57E7D2806043}"/>
              </a:ext>
            </a:extLst>
          </p:cNvPr>
          <p:cNvGraphicFramePr>
            <a:graphicFrameLocks noGrp="1"/>
          </p:cNvGraphicFramePr>
          <p:nvPr>
            <p:custDataLst>
              <p:tags r:id="rId6"/>
            </p:custDataLst>
            <p:extLst>
              <p:ext uri="{D42A27DB-BD31-4B8C-83A1-F6EECF244321}">
                <p14:modId xmlns:p14="http://schemas.microsoft.com/office/powerpoint/2010/main" val="452037655"/>
              </p:ext>
            </p:extLst>
          </p:nvPr>
        </p:nvGraphicFramePr>
        <p:xfrm>
          <a:off x="446527" y="1210180"/>
          <a:ext cx="5905500" cy="2491740"/>
        </p:xfrm>
        <a:graphic>
          <a:graphicData uri="http://schemas.openxmlformats.org/drawingml/2006/table">
            <a:tbl>
              <a:tblPr/>
              <a:tblGrid>
                <a:gridCol w="1968500">
                  <a:extLst>
                    <a:ext uri="{9D8B030D-6E8A-4147-A177-3AD203B41FA5}">
                      <a16:colId xmlns:a16="http://schemas.microsoft.com/office/drawing/2014/main" xmlns="" val="2212713037"/>
                    </a:ext>
                  </a:extLst>
                </a:gridCol>
                <a:gridCol w="787400">
                  <a:extLst>
                    <a:ext uri="{9D8B030D-6E8A-4147-A177-3AD203B41FA5}">
                      <a16:colId xmlns:a16="http://schemas.microsoft.com/office/drawing/2014/main" xmlns="" val="1776352524"/>
                    </a:ext>
                  </a:extLst>
                </a:gridCol>
                <a:gridCol w="787400">
                  <a:extLst>
                    <a:ext uri="{9D8B030D-6E8A-4147-A177-3AD203B41FA5}">
                      <a16:colId xmlns:a16="http://schemas.microsoft.com/office/drawing/2014/main" xmlns="" val="1310930609"/>
                    </a:ext>
                  </a:extLst>
                </a:gridCol>
                <a:gridCol w="787400">
                  <a:extLst>
                    <a:ext uri="{9D8B030D-6E8A-4147-A177-3AD203B41FA5}">
                      <a16:colId xmlns:a16="http://schemas.microsoft.com/office/drawing/2014/main" xmlns="" val="4151986098"/>
                    </a:ext>
                  </a:extLst>
                </a:gridCol>
                <a:gridCol w="787400">
                  <a:extLst>
                    <a:ext uri="{9D8B030D-6E8A-4147-A177-3AD203B41FA5}">
                      <a16:colId xmlns:a16="http://schemas.microsoft.com/office/drawing/2014/main" xmlns="" val="3377954170"/>
                    </a:ext>
                  </a:extLst>
                </a:gridCol>
                <a:gridCol w="787400">
                  <a:extLst>
                    <a:ext uri="{9D8B030D-6E8A-4147-A177-3AD203B41FA5}">
                      <a16:colId xmlns:a16="http://schemas.microsoft.com/office/drawing/2014/main" xmlns="" val="1607912287"/>
                    </a:ext>
                  </a:extLst>
                </a:gridCol>
              </a:tblGrid>
              <a:tr h="190500">
                <a:tc>
                  <a:txBody>
                    <a:bodyPr/>
                    <a:lstStyle/>
                    <a:p>
                      <a:pPr algn="l" fontAlgn="b"/>
                      <a:r>
                        <a:rPr lang="fr-FR" sz="1000" b="1" i="0" u="none" strike="noStrike" dirty="0">
                          <a:effectLst/>
                          <a:latin typeface="Segoe UI" panose="020B0502040204020203" pitchFamily="34" charset="0"/>
                        </a:rPr>
                        <a:t>Taux de chirurgie ambulatoire</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fr-FR" sz="1000" b="1" i="0" u="none" strike="noStrike">
                          <a:effectLst/>
                          <a:latin typeface="Segoe UI" panose="020B0502040204020203" pitchFamily="34" charset="0"/>
                        </a:rPr>
                        <a:t>2015</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fr-FR" sz="1000" b="1" i="0" u="none" strike="noStrike">
                          <a:effectLst/>
                          <a:latin typeface="Segoe UI" panose="020B0502040204020203" pitchFamily="34" charset="0"/>
                        </a:rPr>
                        <a:t>2016</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fr-FR" sz="1000" b="1" i="0" u="none" strike="noStrike">
                          <a:effectLst/>
                          <a:latin typeface="Segoe UI" panose="020B0502040204020203" pitchFamily="34" charset="0"/>
                        </a:rPr>
                        <a:t>2017</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fr-FR" sz="1000" b="1" i="0" u="none" strike="noStrike">
                          <a:effectLst/>
                          <a:latin typeface="Segoe UI" panose="020B0502040204020203" pitchFamily="34" charset="0"/>
                        </a:rPr>
                        <a:t>2018</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fr-FR" sz="1000" b="1" i="0" u="none" strike="noStrike">
                          <a:effectLst/>
                          <a:latin typeface="Segoe UI" panose="020B0502040204020203" pitchFamily="34" charset="0"/>
                        </a:rPr>
                        <a:t>2019</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13439456"/>
                  </a:ext>
                </a:extLst>
              </a:tr>
              <a:tr h="190500">
                <a:tc>
                  <a:txBody>
                    <a:bodyPr/>
                    <a:lstStyle/>
                    <a:p>
                      <a:pPr algn="l" fontAlgn="b"/>
                      <a:r>
                        <a:rPr lang="fr-FR" sz="1000" b="0" i="0" u="none" strike="noStrike">
                          <a:effectLst/>
                          <a:latin typeface="Segoe UI" panose="020B0502040204020203" pitchFamily="34" charset="0"/>
                        </a:rPr>
                        <a:t>Nord Champagne-Ardenne</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48,0 %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50,7 %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52,7 %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54,8 %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57,2 %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xmlns="" val="2462412948"/>
                  </a:ext>
                </a:extLst>
              </a:tr>
              <a:tr h="190500">
                <a:tc>
                  <a:txBody>
                    <a:bodyPr/>
                    <a:lstStyle/>
                    <a:p>
                      <a:pPr algn="l" fontAlgn="b"/>
                      <a:r>
                        <a:rPr lang="fr-FR" sz="1000" b="0" i="0" u="none" strike="noStrike">
                          <a:effectLst/>
                          <a:latin typeface="Segoe UI" panose="020B0502040204020203" pitchFamily="34" charset="0"/>
                        </a:rPr>
                        <a:t>Sus Champagne-Ardenne</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53,1 %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55,1 %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55,8 %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57,4 %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57,4 %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xmlns="" val="3249669893"/>
                  </a:ext>
                </a:extLst>
              </a:tr>
              <a:tr h="190500">
                <a:tc>
                  <a:txBody>
                    <a:bodyPr/>
                    <a:lstStyle/>
                    <a:p>
                      <a:pPr algn="l" fontAlgn="b"/>
                      <a:r>
                        <a:rPr lang="fr-FR" sz="1000" b="0" i="0" u="none" strike="noStrike">
                          <a:effectLst/>
                          <a:latin typeface="Segoe UI" panose="020B0502040204020203" pitchFamily="34" charset="0"/>
                        </a:rPr>
                        <a:t>Meurthe-et-Moselle</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47,5 %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49,1 %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50,5 %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52,2 %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54,5 %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xmlns="" val="3229955332"/>
                  </a:ext>
                </a:extLst>
              </a:tr>
              <a:tr h="190500">
                <a:tc>
                  <a:txBody>
                    <a:bodyPr/>
                    <a:lstStyle/>
                    <a:p>
                      <a:pPr algn="l" fontAlgn="b"/>
                      <a:r>
                        <a:rPr lang="fr-FR" sz="1000" b="0" i="0" u="none" strike="noStrike">
                          <a:effectLst/>
                          <a:latin typeface="Segoe UI" panose="020B0502040204020203" pitchFamily="34" charset="0"/>
                        </a:rPr>
                        <a:t>Meuse</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45,4 %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47,1 %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50,1 %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54,7 %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56,4 %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xmlns="" val="1331935180"/>
                  </a:ext>
                </a:extLst>
              </a:tr>
              <a:tr h="190500">
                <a:tc>
                  <a:txBody>
                    <a:bodyPr/>
                    <a:lstStyle/>
                    <a:p>
                      <a:pPr algn="l" fontAlgn="b"/>
                      <a:r>
                        <a:rPr lang="fr-FR" sz="1000" b="0" i="0" u="none" strike="noStrike">
                          <a:effectLst/>
                          <a:latin typeface="Segoe UI" panose="020B0502040204020203" pitchFamily="34" charset="0"/>
                        </a:rPr>
                        <a:t>Moselle</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51,0 %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53,7 %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55,2 %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56,8 %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58,9 %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xmlns="" val="1923826333"/>
                  </a:ext>
                </a:extLst>
              </a:tr>
              <a:tr h="190500">
                <a:tc>
                  <a:txBody>
                    <a:bodyPr/>
                    <a:lstStyle/>
                    <a:p>
                      <a:pPr algn="l" fontAlgn="b"/>
                      <a:r>
                        <a:rPr lang="fr-FR" sz="1000" b="0" i="0" u="none" strike="noStrike">
                          <a:effectLst/>
                          <a:latin typeface="Segoe UI" panose="020B0502040204020203" pitchFamily="34" charset="0"/>
                        </a:rPr>
                        <a:t>Vosges</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48,1 %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49,1 %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50,8 %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54,3 %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57,0 %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xmlns="" val="4115358634"/>
                  </a:ext>
                </a:extLst>
              </a:tr>
              <a:tr h="190500">
                <a:tc>
                  <a:txBody>
                    <a:bodyPr/>
                    <a:lstStyle/>
                    <a:p>
                      <a:pPr algn="l" fontAlgn="b"/>
                      <a:r>
                        <a:rPr lang="fr-FR" sz="1000" b="0" i="0" u="none" strike="noStrike">
                          <a:effectLst/>
                          <a:latin typeface="Segoe UI" panose="020B0502040204020203" pitchFamily="34" charset="0"/>
                        </a:rPr>
                        <a:t>Hagueneau</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59,1 %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60,3 %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63,0 %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64,8 %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65,9 %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xmlns="" val="749048076"/>
                  </a:ext>
                </a:extLst>
              </a:tr>
              <a:tr h="190500">
                <a:tc>
                  <a:txBody>
                    <a:bodyPr/>
                    <a:lstStyle/>
                    <a:p>
                      <a:pPr algn="l" fontAlgn="b"/>
                      <a:r>
                        <a:rPr lang="fr-FR" sz="1000" b="0" i="0" u="none" strike="noStrike">
                          <a:effectLst/>
                          <a:latin typeface="Segoe UI" panose="020B0502040204020203" pitchFamily="34" charset="0"/>
                        </a:rPr>
                        <a:t>Strasbourg</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47,6 %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49,6 %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52,4 %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54,8 %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56,7 %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xmlns="" val="3503830413"/>
                  </a:ext>
                </a:extLst>
              </a:tr>
              <a:tr h="190500">
                <a:tc>
                  <a:txBody>
                    <a:bodyPr/>
                    <a:lstStyle/>
                    <a:p>
                      <a:pPr algn="l" fontAlgn="b"/>
                      <a:r>
                        <a:rPr lang="fr-FR" sz="1000" b="0" i="0" u="none" strike="noStrike">
                          <a:effectLst/>
                          <a:latin typeface="Segoe UI" panose="020B0502040204020203" pitchFamily="34" charset="0"/>
                        </a:rPr>
                        <a:t>Colmar</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46,6 %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49,9 %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54,1 %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55,8 %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56,6 %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xmlns="" val="3029877366"/>
                  </a:ext>
                </a:extLst>
              </a:tr>
              <a:tr h="190500">
                <a:tc>
                  <a:txBody>
                    <a:bodyPr/>
                    <a:lstStyle/>
                    <a:p>
                      <a:pPr algn="l" fontAlgn="b"/>
                      <a:r>
                        <a:rPr lang="fr-FR" sz="1000" b="0" i="0" u="none" strike="noStrike">
                          <a:effectLst/>
                          <a:latin typeface="Segoe UI" panose="020B0502040204020203" pitchFamily="34" charset="0"/>
                        </a:rPr>
                        <a:t>Mulhouse</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50,2 %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52,3 %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55,3 %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57,9 %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00" b="0" i="0" u="none" strike="noStrike" dirty="0">
                          <a:effectLst/>
                          <a:latin typeface="Segoe UI" panose="020B0502040204020203" pitchFamily="34" charset="0"/>
                        </a:rPr>
                        <a:t>59,9 %</a:t>
                      </a:r>
                    </a:p>
                  </a:txBody>
                  <a:tcPr marL="7620" marR="7620" marT="7620" marB="0" anchor="b">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21119152"/>
                  </a:ext>
                </a:extLst>
              </a:tr>
              <a:tr h="198120">
                <a:tc>
                  <a:txBody>
                    <a:bodyPr/>
                    <a:lstStyle/>
                    <a:p>
                      <a:pPr algn="l" fontAlgn="b"/>
                      <a:r>
                        <a:rPr lang="fr-FR" sz="1000" b="1" i="0" u="none" strike="noStrike">
                          <a:solidFill>
                            <a:srgbClr val="FFFFFF"/>
                          </a:solidFill>
                          <a:effectLst/>
                          <a:latin typeface="Segoe UI" panose="020B0502040204020203" pitchFamily="34" charset="0"/>
                        </a:rPr>
                        <a:t>Grand Est </a:t>
                      </a:r>
                    </a:p>
                  </a:txBody>
                  <a:tcPr marL="7620" marR="7620" marT="762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5B9"/>
                    </a:solidFill>
                  </a:tcPr>
                </a:tc>
                <a:tc>
                  <a:txBody>
                    <a:bodyPr/>
                    <a:lstStyle/>
                    <a:p>
                      <a:pPr algn="r" fontAlgn="b"/>
                      <a:r>
                        <a:rPr lang="fr-FR" sz="1000" b="1" i="0" u="none" strike="noStrike" dirty="0">
                          <a:solidFill>
                            <a:srgbClr val="FFFFFF"/>
                          </a:solidFill>
                          <a:effectLst/>
                          <a:latin typeface="Segoe UI" panose="020B0502040204020203" pitchFamily="34" charset="0"/>
                        </a:rPr>
                        <a:t>49,3 %</a:t>
                      </a:r>
                    </a:p>
                  </a:txBody>
                  <a:tcPr marL="7620" marR="7620" marT="762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5B9"/>
                    </a:solidFill>
                  </a:tcPr>
                </a:tc>
                <a:tc>
                  <a:txBody>
                    <a:bodyPr/>
                    <a:lstStyle/>
                    <a:p>
                      <a:pPr algn="r" fontAlgn="b"/>
                      <a:r>
                        <a:rPr lang="fr-FR" sz="1000" b="1" i="0" u="none" strike="noStrike" dirty="0">
                          <a:solidFill>
                            <a:srgbClr val="FFFFFF"/>
                          </a:solidFill>
                          <a:effectLst/>
                          <a:latin typeface="Segoe UI" panose="020B0502040204020203" pitchFamily="34" charset="0"/>
                        </a:rPr>
                        <a:t>51,5 %</a:t>
                      </a:r>
                    </a:p>
                  </a:txBody>
                  <a:tcPr marL="7620" marR="7620" marT="762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5B9"/>
                    </a:solidFill>
                  </a:tcPr>
                </a:tc>
                <a:tc>
                  <a:txBody>
                    <a:bodyPr/>
                    <a:lstStyle/>
                    <a:p>
                      <a:pPr algn="r" fontAlgn="b"/>
                      <a:r>
                        <a:rPr lang="fr-FR" sz="1000" b="1" i="0" u="none" strike="noStrike" dirty="0">
                          <a:solidFill>
                            <a:srgbClr val="FFFFFF"/>
                          </a:solidFill>
                          <a:effectLst/>
                          <a:latin typeface="Segoe UI" panose="020B0502040204020203" pitchFamily="34" charset="0"/>
                        </a:rPr>
                        <a:t>53,5 %</a:t>
                      </a:r>
                    </a:p>
                  </a:txBody>
                  <a:tcPr marL="7620" marR="7620" marT="762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5B9"/>
                    </a:solidFill>
                  </a:tcPr>
                </a:tc>
                <a:tc>
                  <a:txBody>
                    <a:bodyPr/>
                    <a:lstStyle/>
                    <a:p>
                      <a:pPr algn="r" fontAlgn="b"/>
                      <a:r>
                        <a:rPr lang="fr-FR" sz="1000" b="1" i="0" u="none" strike="noStrike" dirty="0">
                          <a:solidFill>
                            <a:srgbClr val="FFFFFF"/>
                          </a:solidFill>
                          <a:effectLst/>
                          <a:latin typeface="Segoe UI" panose="020B0502040204020203" pitchFamily="34" charset="0"/>
                        </a:rPr>
                        <a:t>55,6 %</a:t>
                      </a:r>
                    </a:p>
                  </a:txBody>
                  <a:tcPr marL="7620" marR="7620" marT="762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5B9"/>
                    </a:solidFill>
                  </a:tcPr>
                </a:tc>
                <a:tc>
                  <a:txBody>
                    <a:bodyPr/>
                    <a:lstStyle/>
                    <a:p>
                      <a:pPr algn="r" fontAlgn="b"/>
                      <a:r>
                        <a:rPr lang="fr-FR" sz="1000" b="1" i="0" u="none" strike="noStrike" dirty="0">
                          <a:solidFill>
                            <a:srgbClr val="FFFFFF"/>
                          </a:solidFill>
                          <a:effectLst/>
                          <a:latin typeface="Segoe UI" panose="020B0502040204020203" pitchFamily="34" charset="0"/>
                        </a:rPr>
                        <a:t>57,5 %</a:t>
                      </a:r>
                    </a:p>
                  </a:txBody>
                  <a:tcPr marL="7620" marR="7620" marT="762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5B9"/>
                    </a:solidFill>
                  </a:tcPr>
                </a:tc>
                <a:extLst>
                  <a:ext uri="{0D108BD9-81ED-4DB2-BD59-A6C34878D82A}">
                    <a16:rowId xmlns:a16="http://schemas.microsoft.com/office/drawing/2014/main" xmlns="" val="2346500624"/>
                  </a:ext>
                </a:extLst>
              </a:tr>
              <a:tr h="198120">
                <a:tc>
                  <a:txBody>
                    <a:bodyPr/>
                    <a:lstStyle/>
                    <a:p>
                      <a:pPr algn="l" fontAlgn="b"/>
                      <a:r>
                        <a:rPr lang="fr-FR" sz="1000" b="1" i="0" u="none" strike="noStrike">
                          <a:solidFill>
                            <a:srgbClr val="FFFFFF"/>
                          </a:solidFill>
                          <a:effectLst/>
                          <a:latin typeface="Segoe UI" panose="020B0502040204020203" pitchFamily="34" charset="0"/>
                        </a:rPr>
                        <a:t>France</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5B9"/>
                    </a:solidFill>
                  </a:tcPr>
                </a:tc>
                <a:tc>
                  <a:txBody>
                    <a:bodyPr/>
                    <a:lstStyle/>
                    <a:p>
                      <a:pPr algn="r" fontAlgn="b"/>
                      <a:r>
                        <a:rPr lang="fr-FR" sz="1000" b="1" i="0" u="none" strike="noStrike" dirty="0">
                          <a:solidFill>
                            <a:srgbClr val="FFFFFF"/>
                          </a:solidFill>
                          <a:effectLst/>
                          <a:latin typeface="Segoe UI" panose="020B0502040204020203" pitchFamily="34" charset="0"/>
                        </a:rPr>
                        <a:t>51,9 %</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5B9"/>
                    </a:solidFill>
                  </a:tcPr>
                </a:tc>
                <a:tc>
                  <a:txBody>
                    <a:bodyPr/>
                    <a:lstStyle/>
                    <a:p>
                      <a:pPr algn="r" fontAlgn="b"/>
                      <a:r>
                        <a:rPr lang="fr-FR" sz="1000" b="1" i="0" u="none" strike="noStrike" dirty="0">
                          <a:solidFill>
                            <a:srgbClr val="FFFFFF"/>
                          </a:solidFill>
                          <a:effectLst/>
                          <a:latin typeface="Segoe UI" panose="020B0502040204020203" pitchFamily="34" charset="0"/>
                        </a:rPr>
                        <a:t>54,1 %</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5B9"/>
                    </a:solidFill>
                  </a:tcPr>
                </a:tc>
                <a:tc>
                  <a:txBody>
                    <a:bodyPr/>
                    <a:lstStyle/>
                    <a:p>
                      <a:pPr algn="r" fontAlgn="b"/>
                      <a:r>
                        <a:rPr lang="fr-FR" sz="1000" b="1" i="0" u="none" strike="noStrike" dirty="0">
                          <a:solidFill>
                            <a:srgbClr val="FFFFFF"/>
                          </a:solidFill>
                          <a:effectLst/>
                          <a:latin typeface="Segoe UI" panose="020B0502040204020203" pitchFamily="34" charset="0"/>
                        </a:rPr>
                        <a:t>55,9 %</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5B9"/>
                    </a:solidFill>
                  </a:tcPr>
                </a:tc>
                <a:tc>
                  <a:txBody>
                    <a:bodyPr/>
                    <a:lstStyle/>
                    <a:p>
                      <a:pPr algn="r" fontAlgn="b"/>
                      <a:r>
                        <a:rPr lang="fr-FR" sz="1000" b="1" i="0" u="none" strike="noStrike" dirty="0">
                          <a:solidFill>
                            <a:srgbClr val="FFFFFF"/>
                          </a:solidFill>
                          <a:effectLst/>
                          <a:latin typeface="Segoe UI" panose="020B0502040204020203" pitchFamily="34" charset="0"/>
                        </a:rPr>
                        <a:t>57,7 %</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5B9"/>
                    </a:solidFill>
                  </a:tcPr>
                </a:tc>
                <a:tc>
                  <a:txBody>
                    <a:bodyPr/>
                    <a:lstStyle/>
                    <a:p>
                      <a:pPr algn="r" fontAlgn="b"/>
                      <a:r>
                        <a:rPr lang="fr-FR" sz="1000" b="1" i="0" u="none" strike="noStrike" dirty="0">
                          <a:solidFill>
                            <a:srgbClr val="FFFFFF"/>
                          </a:solidFill>
                          <a:effectLst/>
                          <a:latin typeface="Segoe UI" panose="020B0502040204020203" pitchFamily="34" charset="0"/>
                        </a:rPr>
                        <a:t>59,2 %</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5B9"/>
                    </a:solidFill>
                  </a:tcPr>
                </a:tc>
                <a:extLst>
                  <a:ext uri="{0D108BD9-81ED-4DB2-BD59-A6C34878D82A}">
                    <a16:rowId xmlns:a16="http://schemas.microsoft.com/office/drawing/2014/main" xmlns="" val="3078550886"/>
                  </a:ext>
                </a:extLst>
              </a:tr>
            </a:tbl>
          </a:graphicData>
        </a:graphic>
      </p:graphicFrame>
      <p:sp>
        <p:nvSpPr>
          <p:cNvPr id="15" name="Espace réservé du contenu 4">
            <a:extLst>
              <a:ext uri="{FF2B5EF4-FFF2-40B4-BE49-F238E27FC236}">
                <a16:creationId xmlns:a16="http://schemas.microsoft.com/office/drawing/2014/main" xmlns="" id="{0DD9B839-0FE9-40A6-B97D-54D787ADF5CB}"/>
              </a:ext>
            </a:extLst>
          </p:cNvPr>
          <p:cNvSpPr txBox="1">
            <a:spLocks/>
          </p:cNvSpPr>
          <p:nvPr>
            <p:custDataLst>
              <p:tags r:id="rId7"/>
            </p:custDataLst>
          </p:nvPr>
        </p:nvSpPr>
        <p:spPr>
          <a:xfrm>
            <a:off x="6538218" y="1416354"/>
            <a:ext cx="3797038" cy="1794989"/>
          </a:xfrm>
          <a:prstGeom prst="rect">
            <a:avLst/>
          </a:prstGeom>
        </p:spPr>
        <p:txBody>
          <a:bodyPr/>
          <a:lstStyle>
            <a:lvl1pPr marL="288000" indent="-216000" algn="just" defTabSz="1054452" rtl="0" eaLnBrk="1" fontAlgn="base" hangingPunct="1">
              <a:lnSpc>
                <a:spcPct val="100000"/>
              </a:lnSpc>
              <a:spcBef>
                <a:spcPts val="2000"/>
              </a:spcBef>
              <a:spcAft>
                <a:spcPct val="0"/>
              </a:spcAft>
              <a:buClr>
                <a:srgbClr val="80003B"/>
              </a:buClr>
              <a:buSzPct val="115000"/>
              <a:buFontTx/>
              <a:buBlip>
                <a:blip r:embed="rId9"/>
              </a:buBlip>
              <a:defRPr lang="fr-FR" sz="1600" b="0" dirty="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0"/>
              </a:buBlip>
              <a:defRPr lang="fr-FR" sz="1400" dirty="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1"/>
              </a:buBlip>
              <a:defRPr lang="fr-FR" sz="1200" dirty="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dirty="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dirty="0">
                <a:solidFill>
                  <a:srgbClr val="004070"/>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288000" marR="0" lvl="0" indent="-216000" algn="just" defTabSz="1054452" rtl="0" eaLnBrk="1" fontAlgn="base" latinLnBrk="0" hangingPunct="1">
              <a:lnSpc>
                <a:spcPct val="100000"/>
              </a:lnSpc>
              <a:spcBef>
                <a:spcPts val="1200"/>
              </a:spcBef>
              <a:spcAft>
                <a:spcPct val="0"/>
              </a:spcAft>
              <a:buClr>
                <a:srgbClr val="80003B"/>
              </a:buClr>
              <a:buSzPct val="115000"/>
              <a:buFontTx/>
              <a:buBlip>
                <a:blip r:embed="rId9"/>
              </a:buBlip>
              <a:tabLst/>
              <a:defRPr/>
            </a:pPr>
            <a:r>
              <a:rPr kumimoji="0" lang="fr-FR" sz="1400" b="0"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Le programme national de développement de la chirurgie ambulatoire pour la période 2015-2020 vise un taux global national de </a:t>
            </a:r>
            <a:r>
              <a:rPr kumimoji="0" lang="fr-FR" sz="14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66,2 % de prises en charge en ambulatoire à horizon 2020</a:t>
            </a:r>
            <a:r>
              <a:rPr kumimoji="0" lang="fr-FR" sz="1400" b="0"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L’écart au niveau du périmètre Grand Est par rapport à l’objectif cible est d’environ 9 points.</a:t>
            </a:r>
          </a:p>
        </p:txBody>
      </p:sp>
    </p:spTree>
    <p:extLst>
      <p:ext uri="{BB962C8B-B14F-4D97-AF65-F5344CB8AC3E}">
        <p14:creationId xmlns:p14="http://schemas.microsoft.com/office/powerpoint/2010/main" val="41027441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FR" dirty="0"/>
              <a:t>Impacts sur les emplois soignants liés aux types d’organisation </a:t>
            </a:r>
          </a:p>
        </p:txBody>
      </p:sp>
      <p:graphicFrame>
        <p:nvGraphicFramePr>
          <p:cNvPr id="6" name="Espace réservé du contenu 5"/>
          <p:cNvGraphicFramePr>
            <a:graphicFrameLocks noGrp="1"/>
          </p:cNvGraphicFramePr>
          <p:nvPr>
            <p:ph idx="1"/>
            <p:custDataLst>
              <p:tags r:id="rId2"/>
            </p:custDataLst>
          </p:nvPr>
        </p:nvGraphicFramePr>
        <p:xfrm>
          <a:off x="437004" y="1275444"/>
          <a:ext cx="9901237" cy="3664516"/>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sp>
        <p:nvSpPr>
          <p:cNvPr id="19" name="Rectangle 18"/>
          <p:cNvSpPr/>
          <p:nvPr>
            <p:custDataLst>
              <p:tags r:id="rId3"/>
            </p:custDataLst>
          </p:nvPr>
        </p:nvSpPr>
        <p:spPr bwMode="auto">
          <a:xfrm>
            <a:off x="856345" y="1087895"/>
            <a:ext cx="2902857" cy="814614"/>
          </a:xfrm>
          <a:prstGeom prst="rect">
            <a:avLst/>
          </a:prstGeom>
          <a:solidFill>
            <a:schemeClr val="accent3">
              <a:lumMod val="40000"/>
              <a:lumOff val="60000"/>
            </a:schemeClr>
          </a:solidFill>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25" tIns="42013" rIns="84025" bIns="42013" spcCol="0" rtlCol="0" anchor="ctr"/>
          <a:lstStyle/>
          <a:p>
            <a:pPr marL="0" marR="0" lvl="0" indent="0" algn="ctr" defTabSz="834730" rtl="0" eaLnBrk="0" fontAlgn="base" latinLnBrk="0" hangingPunct="0">
              <a:lnSpc>
                <a:spcPct val="90000"/>
              </a:lnSpc>
              <a:spcBef>
                <a:spcPct val="0"/>
              </a:spcBef>
              <a:spcAft>
                <a:spcPct val="0"/>
              </a:spcAft>
              <a:buClrTx/>
              <a:buSzTx/>
              <a:buFontTx/>
              <a:buNone/>
              <a:tabLst/>
              <a:defRPr/>
            </a:pPr>
            <a:r>
              <a:rPr kumimoji="0" lang="fr-FR" sz="1400" b="1" i="1" u="none" strike="noStrike" kern="1200" cap="none" spc="0" normalizeH="0" baseline="0" noProof="0" dirty="0">
                <a:ln>
                  <a:noFill/>
                </a:ln>
                <a:solidFill>
                  <a:srgbClr val="FFFFFF"/>
                </a:solidFill>
                <a:effectLst/>
                <a:uLnTx/>
                <a:uFillTx/>
                <a:latin typeface="Arial" pitchFamily="34" charset="0"/>
                <a:ea typeface="+mn-ea"/>
                <a:cs typeface="+mn-cs"/>
              </a:rPr>
              <a:t>Exemple d’effectif global travaillé pour une unité de 30 lits / places</a:t>
            </a:r>
          </a:p>
          <a:p>
            <a:pPr marL="0" marR="0" lvl="0" indent="0" algn="ctr" defTabSz="834730" rtl="0" eaLnBrk="0" fontAlgn="base" latinLnBrk="0" hangingPunct="0">
              <a:lnSpc>
                <a:spcPct val="90000"/>
              </a:lnSpc>
              <a:spcBef>
                <a:spcPct val="0"/>
              </a:spcBef>
              <a:spcAft>
                <a:spcPct val="0"/>
              </a:spcAft>
              <a:buClrTx/>
              <a:buSzTx/>
              <a:buFontTx/>
              <a:buNone/>
              <a:tabLst/>
              <a:defRPr/>
            </a:pPr>
            <a:r>
              <a:rPr kumimoji="0" lang="fr-FR" sz="1400" b="1" i="1" u="none" strike="noStrike" kern="1200" cap="none" spc="0" normalizeH="0" baseline="0" noProof="0" dirty="0">
                <a:ln>
                  <a:noFill/>
                </a:ln>
                <a:solidFill>
                  <a:srgbClr val="FFFFFF"/>
                </a:solidFill>
                <a:effectLst/>
                <a:uLnTx/>
                <a:uFillTx/>
                <a:latin typeface="Arial" pitchFamily="34" charset="0"/>
                <a:ea typeface="+mn-ea"/>
                <a:cs typeface="+mn-cs"/>
              </a:rPr>
              <a:t> </a:t>
            </a:r>
          </a:p>
        </p:txBody>
      </p:sp>
      <p:sp>
        <p:nvSpPr>
          <p:cNvPr id="20" name="Ellipse 19"/>
          <p:cNvSpPr/>
          <p:nvPr>
            <p:custDataLst>
              <p:tags r:id="rId4"/>
            </p:custDataLst>
          </p:nvPr>
        </p:nvSpPr>
        <p:spPr bwMode="auto">
          <a:xfrm>
            <a:off x="5746931" y="3969656"/>
            <a:ext cx="1349828" cy="725714"/>
          </a:xfrm>
          <a:prstGeom prst="ellipse">
            <a:avLst/>
          </a:prstGeom>
          <a:solidFill>
            <a:srgbClr val="006600"/>
          </a:solidFill>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25" tIns="42013" rIns="84025" bIns="42013" spcCol="0" rtlCol="0" anchor="ctr"/>
          <a:lstStyle/>
          <a:p>
            <a:pPr marL="0" marR="0" lvl="0" indent="0" algn="ctr" defTabSz="834730" rtl="0" eaLnBrk="0" fontAlgn="base" latinLnBrk="0" hangingPunct="0">
              <a:lnSpc>
                <a:spcPct val="90000"/>
              </a:lnSpc>
              <a:spcBef>
                <a:spcPct val="0"/>
              </a:spcBef>
              <a:spcAft>
                <a:spcPct val="0"/>
              </a:spcAft>
              <a:buClrTx/>
              <a:buSzTx/>
              <a:buFontTx/>
              <a:buNone/>
              <a:tabLst/>
              <a:defRPr/>
            </a:pPr>
            <a:r>
              <a:rPr kumimoji="0" lang="fr-FR" sz="1400" b="1" i="1" u="none" strike="noStrike" kern="1200" cap="none" spc="0" normalizeH="0" baseline="0" noProof="0" dirty="0">
                <a:ln>
                  <a:noFill/>
                </a:ln>
                <a:solidFill>
                  <a:srgbClr val="FFFFFF"/>
                </a:solidFill>
                <a:effectLst/>
                <a:uLnTx/>
                <a:uFillTx/>
                <a:latin typeface="Arial" pitchFamily="34" charset="0"/>
                <a:ea typeface="+mn-ea"/>
                <a:cs typeface="+mn-cs"/>
              </a:rPr>
              <a:t>Gain </a:t>
            </a:r>
          </a:p>
          <a:p>
            <a:pPr marL="0" marR="0" lvl="0" indent="0" algn="ctr" defTabSz="834730" rtl="0" eaLnBrk="0" fontAlgn="base" latinLnBrk="0" hangingPunct="0">
              <a:lnSpc>
                <a:spcPct val="90000"/>
              </a:lnSpc>
              <a:spcBef>
                <a:spcPct val="0"/>
              </a:spcBef>
              <a:spcAft>
                <a:spcPct val="0"/>
              </a:spcAft>
              <a:buClrTx/>
              <a:buSzTx/>
              <a:buFontTx/>
              <a:buNone/>
              <a:tabLst/>
              <a:defRPr/>
            </a:pPr>
            <a:r>
              <a:rPr kumimoji="0" lang="fr-FR" sz="1400" b="1" i="1" u="none" strike="noStrike" kern="1200" cap="none" spc="0" normalizeH="0" baseline="0" noProof="0" dirty="0">
                <a:ln>
                  <a:noFill/>
                </a:ln>
                <a:solidFill>
                  <a:srgbClr val="FFFFFF"/>
                </a:solidFill>
                <a:effectLst/>
                <a:uLnTx/>
                <a:uFillTx/>
                <a:latin typeface="Arial" pitchFamily="34" charset="0"/>
                <a:ea typeface="+mn-ea"/>
                <a:cs typeface="+mn-cs"/>
              </a:rPr>
              <a:t>7,86 ETP </a:t>
            </a:r>
          </a:p>
        </p:txBody>
      </p:sp>
      <p:sp>
        <p:nvSpPr>
          <p:cNvPr id="22" name="Ellipse 21"/>
          <p:cNvSpPr/>
          <p:nvPr>
            <p:custDataLst>
              <p:tags r:id="rId5"/>
            </p:custDataLst>
          </p:nvPr>
        </p:nvSpPr>
        <p:spPr bwMode="auto">
          <a:xfrm>
            <a:off x="4194628" y="1480458"/>
            <a:ext cx="1349828" cy="725714"/>
          </a:xfrm>
          <a:prstGeom prst="ellipse">
            <a:avLst/>
          </a:prstGeom>
          <a:solidFill>
            <a:srgbClr val="92D050"/>
          </a:solidFill>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25" tIns="42013" rIns="84025" bIns="42013" spcCol="0" rtlCol="0" anchor="ctr"/>
          <a:lstStyle/>
          <a:p>
            <a:pPr marL="0" marR="0" lvl="0" indent="0" algn="ctr" defTabSz="834730" rtl="0" eaLnBrk="0" fontAlgn="base" latinLnBrk="0" hangingPunct="0">
              <a:lnSpc>
                <a:spcPct val="90000"/>
              </a:lnSpc>
              <a:spcBef>
                <a:spcPct val="0"/>
              </a:spcBef>
              <a:spcAft>
                <a:spcPct val="0"/>
              </a:spcAft>
              <a:buClrTx/>
              <a:buSzTx/>
              <a:buFontTx/>
              <a:buNone/>
              <a:tabLst/>
              <a:defRPr/>
            </a:pPr>
            <a:r>
              <a:rPr kumimoji="0" lang="fr-FR" sz="1400" b="1" i="1" u="none" strike="noStrike" kern="1200" cap="none" spc="0" normalizeH="0" baseline="0" noProof="0" dirty="0">
                <a:ln>
                  <a:noFill/>
                </a:ln>
                <a:solidFill>
                  <a:srgbClr val="FFFFFF"/>
                </a:solidFill>
                <a:effectLst/>
                <a:uLnTx/>
                <a:uFillTx/>
                <a:latin typeface="Arial" pitchFamily="34" charset="0"/>
                <a:ea typeface="+mn-ea"/>
                <a:cs typeface="+mn-cs"/>
              </a:rPr>
              <a:t>Gain </a:t>
            </a:r>
          </a:p>
          <a:p>
            <a:pPr marL="0" marR="0" lvl="0" indent="0" algn="ctr" defTabSz="834730" rtl="0" eaLnBrk="0" fontAlgn="base" latinLnBrk="0" hangingPunct="0">
              <a:lnSpc>
                <a:spcPct val="90000"/>
              </a:lnSpc>
              <a:spcBef>
                <a:spcPct val="0"/>
              </a:spcBef>
              <a:spcAft>
                <a:spcPct val="0"/>
              </a:spcAft>
              <a:buClrTx/>
              <a:buSzTx/>
              <a:buFontTx/>
              <a:buNone/>
              <a:tabLst/>
              <a:defRPr/>
            </a:pPr>
            <a:r>
              <a:rPr kumimoji="0" lang="fr-FR" sz="1400" b="1" i="1" u="none" strike="noStrike" kern="1200" cap="none" spc="0" normalizeH="0" baseline="0" noProof="0" dirty="0">
                <a:ln>
                  <a:noFill/>
                </a:ln>
                <a:solidFill>
                  <a:srgbClr val="FFFFFF"/>
                </a:solidFill>
                <a:effectLst/>
                <a:uLnTx/>
                <a:uFillTx/>
                <a:latin typeface="Arial" pitchFamily="34" charset="0"/>
                <a:ea typeface="+mn-ea"/>
                <a:cs typeface="+mn-cs"/>
              </a:rPr>
              <a:t>3,1 ETP </a:t>
            </a:r>
          </a:p>
        </p:txBody>
      </p:sp>
      <p:sp>
        <p:nvSpPr>
          <p:cNvPr id="24" name="Flèche courbée vers le bas 23"/>
          <p:cNvSpPr/>
          <p:nvPr>
            <p:custDataLst>
              <p:tags r:id="rId6"/>
            </p:custDataLst>
          </p:nvPr>
        </p:nvSpPr>
        <p:spPr bwMode="auto">
          <a:xfrm>
            <a:off x="2699660" y="2931889"/>
            <a:ext cx="45719" cy="45719"/>
          </a:xfrm>
          <a:prstGeom prst="curvedDownArrow">
            <a:avLst/>
          </a:prstGeom>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25" tIns="42013" rIns="84025" bIns="42013" spcCol="0" rtlCol="0" anchor="ctr"/>
          <a:lstStyle/>
          <a:p>
            <a:pPr marL="0" marR="0" lvl="0" indent="0" algn="ctr" defTabSz="834730" rtl="0" eaLnBrk="0" fontAlgn="base" latinLnBrk="0" hangingPunct="0">
              <a:lnSpc>
                <a:spcPct val="90000"/>
              </a:lnSpc>
              <a:spcBef>
                <a:spcPct val="0"/>
              </a:spcBef>
              <a:spcAft>
                <a:spcPct val="0"/>
              </a:spcAft>
              <a:buClrTx/>
              <a:buSzTx/>
              <a:buFontTx/>
              <a:buNone/>
              <a:tabLst/>
              <a:defRPr/>
            </a:pPr>
            <a:endParaRPr kumimoji="0" lang="fr-FR" sz="1400" b="1" i="1" u="none" strike="noStrike" kern="1200" cap="none" spc="0" normalizeH="0" baseline="0" noProof="0" dirty="0">
              <a:ln>
                <a:noFill/>
              </a:ln>
              <a:solidFill>
                <a:srgbClr val="FFFFFF"/>
              </a:solidFill>
              <a:effectLst/>
              <a:uLnTx/>
              <a:uFillTx/>
              <a:latin typeface="Arial" pitchFamily="34" charset="0"/>
              <a:ea typeface="+mn-ea"/>
              <a:cs typeface="+mn-cs"/>
            </a:endParaRPr>
          </a:p>
        </p:txBody>
      </p:sp>
      <p:sp>
        <p:nvSpPr>
          <p:cNvPr id="27" name="Flèche courbée vers le haut 26"/>
          <p:cNvSpPr/>
          <p:nvPr>
            <p:custDataLst>
              <p:tags r:id="rId7"/>
            </p:custDataLst>
          </p:nvPr>
        </p:nvSpPr>
        <p:spPr bwMode="auto">
          <a:xfrm rot="20782018">
            <a:off x="3562188" y="3766118"/>
            <a:ext cx="4473869" cy="1132790"/>
          </a:xfrm>
          <a:prstGeom prst="curvedUpArrow">
            <a:avLst/>
          </a:prstGeom>
          <a:solidFill>
            <a:srgbClr val="92D050"/>
          </a:solidFill>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25" tIns="42013" rIns="84025" bIns="42013" spcCol="0" rtlCol="0" anchor="ctr"/>
          <a:lstStyle/>
          <a:p>
            <a:pPr marL="0" marR="0" lvl="0" indent="0" algn="ctr" defTabSz="834730" rtl="0" eaLnBrk="0" fontAlgn="base" latinLnBrk="0" hangingPunct="0">
              <a:lnSpc>
                <a:spcPct val="90000"/>
              </a:lnSpc>
              <a:spcBef>
                <a:spcPct val="0"/>
              </a:spcBef>
              <a:spcAft>
                <a:spcPct val="0"/>
              </a:spcAft>
              <a:buClrTx/>
              <a:buSzTx/>
              <a:buFontTx/>
              <a:buNone/>
              <a:tabLst/>
              <a:defRPr/>
            </a:pPr>
            <a:endParaRPr kumimoji="0" lang="fr-FR" sz="1400" b="1" i="1" u="none" strike="noStrike" kern="1200" cap="none" spc="0" normalizeH="0" baseline="0" noProof="0" dirty="0">
              <a:ln>
                <a:noFill/>
              </a:ln>
              <a:solidFill>
                <a:srgbClr val="FFFFFF"/>
              </a:solidFill>
              <a:effectLst/>
              <a:uLnTx/>
              <a:uFillTx/>
              <a:latin typeface="Arial" pitchFamily="34" charset="0"/>
              <a:ea typeface="+mn-ea"/>
              <a:cs typeface="+mn-cs"/>
            </a:endParaRPr>
          </a:p>
        </p:txBody>
      </p:sp>
      <p:sp>
        <p:nvSpPr>
          <p:cNvPr id="25" name="Flèche courbée vers le bas 24"/>
          <p:cNvSpPr/>
          <p:nvPr>
            <p:custDataLst>
              <p:tags r:id="rId8"/>
            </p:custDataLst>
          </p:nvPr>
        </p:nvSpPr>
        <p:spPr bwMode="auto">
          <a:xfrm>
            <a:off x="3512459" y="2569031"/>
            <a:ext cx="45719" cy="45719"/>
          </a:xfrm>
          <a:prstGeom prst="curvedDownArrow">
            <a:avLst/>
          </a:prstGeom>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25" tIns="42013" rIns="84025" bIns="42013" spcCol="0" rtlCol="0" anchor="ctr"/>
          <a:lstStyle/>
          <a:p>
            <a:pPr marL="0" marR="0" lvl="0" indent="0" algn="ctr" defTabSz="834730" rtl="0" eaLnBrk="0" fontAlgn="base" latinLnBrk="0" hangingPunct="0">
              <a:lnSpc>
                <a:spcPct val="90000"/>
              </a:lnSpc>
              <a:spcBef>
                <a:spcPct val="0"/>
              </a:spcBef>
              <a:spcAft>
                <a:spcPct val="0"/>
              </a:spcAft>
              <a:buClrTx/>
              <a:buSzTx/>
              <a:buFontTx/>
              <a:buNone/>
              <a:tabLst/>
              <a:defRPr/>
            </a:pPr>
            <a:endParaRPr kumimoji="0" lang="fr-FR" sz="1400" b="1" i="1" u="none" strike="noStrike" kern="1200" cap="none" spc="0" normalizeH="0" baseline="0" noProof="0" dirty="0">
              <a:ln>
                <a:noFill/>
              </a:ln>
              <a:solidFill>
                <a:srgbClr val="FFFFFF"/>
              </a:solidFill>
              <a:effectLst/>
              <a:uLnTx/>
              <a:uFillTx/>
              <a:latin typeface="Arial" pitchFamily="34" charset="0"/>
              <a:ea typeface="+mn-ea"/>
              <a:cs typeface="+mn-cs"/>
            </a:endParaRPr>
          </a:p>
        </p:txBody>
      </p:sp>
      <p:sp>
        <p:nvSpPr>
          <p:cNvPr id="30" name="Flèche courbée vers le bas 29"/>
          <p:cNvSpPr/>
          <p:nvPr>
            <p:custDataLst>
              <p:tags r:id="rId9"/>
            </p:custDataLst>
          </p:nvPr>
        </p:nvSpPr>
        <p:spPr bwMode="auto">
          <a:xfrm rot="21048370">
            <a:off x="1677670" y="1598308"/>
            <a:ext cx="2404087" cy="608401"/>
          </a:xfrm>
          <a:prstGeom prst="curvedDownArrow">
            <a:avLst/>
          </a:prstGeom>
          <a:solidFill>
            <a:srgbClr val="92D050"/>
          </a:solidFill>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25" tIns="42013" rIns="84025" bIns="42013" spcCol="0" rtlCol="0" anchor="ctr"/>
          <a:lstStyle/>
          <a:p>
            <a:pPr marL="0" marR="0" lvl="0" indent="0" algn="ctr" defTabSz="834730" rtl="0" eaLnBrk="0" fontAlgn="base" latinLnBrk="0" hangingPunct="0">
              <a:lnSpc>
                <a:spcPct val="90000"/>
              </a:lnSpc>
              <a:spcBef>
                <a:spcPct val="0"/>
              </a:spcBef>
              <a:spcAft>
                <a:spcPct val="0"/>
              </a:spcAft>
              <a:buClrTx/>
              <a:buSzTx/>
              <a:buFontTx/>
              <a:buNone/>
              <a:tabLst/>
              <a:defRPr/>
            </a:pPr>
            <a:endParaRPr kumimoji="0" lang="fr-FR" sz="1400" b="1" i="1" u="none" strike="noStrike" kern="1200" cap="none" spc="0" normalizeH="0" baseline="0" noProof="0" dirty="0">
              <a:ln>
                <a:noFill/>
              </a:ln>
              <a:solidFill>
                <a:srgbClr val="FFFFFF"/>
              </a:solidFill>
              <a:effectLst/>
              <a:uLnTx/>
              <a:uFillTx/>
              <a:latin typeface="Arial" pitchFamily="34" charset="0"/>
              <a:ea typeface="+mn-ea"/>
              <a:cs typeface="+mn-cs"/>
            </a:endParaRPr>
          </a:p>
        </p:txBody>
      </p:sp>
      <p:sp>
        <p:nvSpPr>
          <p:cNvPr id="33" name="Ellipse 32"/>
          <p:cNvSpPr/>
          <p:nvPr>
            <p:custDataLst>
              <p:tags r:id="rId10"/>
            </p:custDataLst>
          </p:nvPr>
        </p:nvSpPr>
        <p:spPr bwMode="auto">
          <a:xfrm>
            <a:off x="8987974" y="1333500"/>
            <a:ext cx="1349828" cy="725714"/>
          </a:xfrm>
          <a:prstGeom prst="ellipse">
            <a:avLst/>
          </a:prstGeom>
          <a:solidFill>
            <a:srgbClr val="00B050"/>
          </a:solidFill>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25" tIns="42013" rIns="84025" bIns="42013" spcCol="0" rtlCol="0" anchor="ctr"/>
          <a:lstStyle/>
          <a:p>
            <a:pPr marL="0" marR="0" lvl="0" indent="0" algn="ctr" defTabSz="834730" rtl="0" eaLnBrk="0" fontAlgn="base" latinLnBrk="0" hangingPunct="0">
              <a:lnSpc>
                <a:spcPct val="90000"/>
              </a:lnSpc>
              <a:spcBef>
                <a:spcPct val="0"/>
              </a:spcBef>
              <a:spcAft>
                <a:spcPct val="0"/>
              </a:spcAft>
              <a:buClrTx/>
              <a:buSzTx/>
              <a:buFontTx/>
              <a:buNone/>
              <a:tabLst/>
              <a:defRPr/>
            </a:pPr>
            <a:r>
              <a:rPr kumimoji="0" lang="fr-FR" sz="1400" b="1" i="1" u="none" strike="noStrike" kern="1200" cap="none" spc="0" normalizeH="0" baseline="0" noProof="0" dirty="0">
                <a:ln>
                  <a:noFill/>
                </a:ln>
                <a:solidFill>
                  <a:srgbClr val="FFFFFF"/>
                </a:solidFill>
                <a:effectLst/>
                <a:uLnTx/>
                <a:uFillTx/>
                <a:latin typeface="Arial" pitchFamily="34" charset="0"/>
                <a:ea typeface="+mn-ea"/>
                <a:cs typeface="+mn-cs"/>
              </a:rPr>
              <a:t>Gain </a:t>
            </a:r>
          </a:p>
          <a:p>
            <a:pPr marL="0" marR="0" lvl="0" indent="0" algn="ctr" defTabSz="834730" rtl="0" eaLnBrk="0" fontAlgn="base" latinLnBrk="0" hangingPunct="0">
              <a:lnSpc>
                <a:spcPct val="90000"/>
              </a:lnSpc>
              <a:spcBef>
                <a:spcPct val="0"/>
              </a:spcBef>
              <a:spcAft>
                <a:spcPct val="0"/>
              </a:spcAft>
              <a:buClrTx/>
              <a:buSzTx/>
              <a:buFontTx/>
              <a:buNone/>
              <a:tabLst/>
              <a:defRPr/>
            </a:pPr>
            <a:r>
              <a:rPr kumimoji="0" lang="fr-FR" sz="1400" b="1" i="1" u="none" strike="noStrike" kern="1200" cap="none" spc="0" normalizeH="0" baseline="0" noProof="0" dirty="0">
                <a:ln>
                  <a:noFill/>
                </a:ln>
                <a:solidFill>
                  <a:srgbClr val="FFFFFF"/>
                </a:solidFill>
                <a:effectLst/>
                <a:uLnTx/>
                <a:uFillTx/>
                <a:latin typeface="Arial" pitchFamily="34" charset="0"/>
                <a:ea typeface="+mn-ea"/>
                <a:cs typeface="+mn-cs"/>
              </a:rPr>
              <a:t>4,76 ETP </a:t>
            </a:r>
          </a:p>
        </p:txBody>
      </p:sp>
      <p:sp>
        <p:nvSpPr>
          <p:cNvPr id="37888" name="Arrondir un rectangle à un seul coin 37887"/>
          <p:cNvSpPr/>
          <p:nvPr>
            <p:custDataLst>
              <p:tags r:id="rId11"/>
            </p:custDataLst>
          </p:nvPr>
        </p:nvSpPr>
        <p:spPr bwMode="auto">
          <a:xfrm>
            <a:off x="7890087" y="4326051"/>
            <a:ext cx="2339399" cy="613909"/>
          </a:xfrm>
          <a:prstGeom prst="round1Rect">
            <a:avLst/>
          </a:prstGeom>
          <a:solidFill>
            <a:srgbClr val="FFFF00"/>
          </a:solidFill>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25" tIns="42013" rIns="84025" bIns="42013" spcCol="0" rtlCol="0" anchor="ctr"/>
          <a:lstStyle/>
          <a:p>
            <a:pPr marL="0" marR="0" lvl="0" indent="0" algn="ctr" defTabSz="834730" rtl="0" eaLnBrk="0" fontAlgn="base" latinLnBrk="0" hangingPunct="0">
              <a:lnSpc>
                <a:spcPct val="90000"/>
              </a:lnSpc>
              <a:spcBef>
                <a:spcPct val="0"/>
              </a:spcBef>
              <a:spcAft>
                <a:spcPct val="0"/>
              </a:spcAft>
              <a:buClrTx/>
              <a:buSzTx/>
              <a:buFontTx/>
              <a:buNone/>
              <a:tabLst/>
              <a:defRPr/>
            </a:pPr>
            <a:r>
              <a:rPr kumimoji="0" lang="fr-FR" sz="1400" b="1" i="1" u="none" strike="noStrike" kern="1200" cap="none" spc="0" normalizeH="0" baseline="0" noProof="0" dirty="0">
                <a:ln>
                  <a:noFill/>
                </a:ln>
                <a:solidFill>
                  <a:srgbClr val="FF0000"/>
                </a:solidFill>
                <a:effectLst/>
                <a:uLnTx/>
                <a:uFillTx/>
                <a:latin typeface="Arial" pitchFamily="34" charset="0"/>
                <a:ea typeface="+mn-ea"/>
                <a:cs typeface="+mn-cs"/>
              </a:rPr>
              <a:t>*** ratio bas à lier avec fiches de poste et rotation des places </a:t>
            </a:r>
          </a:p>
        </p:txBody>
      </p:sp>
      <p:sp>
        <p:nvSpPr>
          <p:cNvPr id="37891" name="ZoneTexte 37890"/>
          <p:cNvSpPr txBox="1"/>
          <p:nvPr>
            <p:custDataLst>
              <p:tags r:id="rId12"/>
            </p:custDataLst>
          </p:nvPr>
        </p:nvSpPr>
        <p:spPr>
          <a:xfrm>
            <a:off x="482117" y="5317217"/>
            <a:ext cx="9747369" cy="1659268"/>
          </a:xfrm>
          <a:prstGeom prst="rect">
            <a:avLst/>
          </a:prstGeom>
          <a:solidFill>
            <a:schemeClr val="bg2"/>
          </a:solidFill>
        </p:spPr>
        <p:txBody>
          <a:bodyPr wrap="square" lIns="91408" tIns="45704" rIns="91408" bIns="45704" spcCol="0"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Univers" pitchFamily="34" charset="0"/>
                <a:ea typeface="ＭＳ Ｐゴシック" pitchFamily="34" charset="-128"/>
                <a:cs typeface="Arial" charset="0"/>
              </a:rPr>
              <a:t>Depuis la mise en œuvre de la T2A, les directions font </a:t>
            </a:r>
            <a:r>
              <a:rPr kumimoji="0" lang="fr-FR" sz="1600" b="0" i="0" u="none" strike="noStrike" kern="1200" cap="none" spc="0" normalizeH="0" baseline="0" noProof="0" dirty="0">
                <a:ln>
                  <a:noFill/>
                </a:ln>
                <a:solidFill>
                  <a:prstClr val="black"/>
                </a:solidFill>
                <a:effectLst/>
                <a:uLnTx/>
                <a:uFillTx/>
                <a:latin typeface="Univers" pitchFamily="34" charset="0"/>
                <a:ea typeface="ＭＳ Ｐゴシック" pitchFamily="34" charset="-128"/>
                <a:cs typeface="Arial" charset="0"/>
              </a:rPr>
              <a:t>:</a:t>
            </a:r>
          </a:p>
          <a:p>
            <a:pPr marL="285650" marR="0" lvl="0" indent="-285650" algn="just" defTabSz="914400" rtl="0" eaLnBrk="1" fontAlgn="base" latinLnBrk="0" hangingPunct="1">
              <a:lnSpc>
                <a:spcPct val="120000"/>
              </a:lnSpc>
              <a:spcBef>
                <a:spcPct val="0"/>
              </a:spcBef>
              <a:spcAft>
                <a:spcPct val="0"/>
              </a:spcAft>
              <a:buClrTx/>
              <a:buSzTx/>
              <a:buFont typeface="Wingdings" panose="05000000000000000000" pitchFamily="2" charset="2"/>
              <a:buChar char="§"/>
              <a:tabLst/>
              <a:defRPr/>
            </a:pPr>
            <a:r>
              <a:rPr kumimoji="0" lang="fr-FR" sz="1400" b="0" i="0" u="none" strike="noStrike" kern="1200" cap="none" spc="0" normalizeH="0" baseline="0" noProof="0" dirty="0">
                <a:ln>
                  <a:noFill/>
                </a:ln>
                <a:solidFill>
                  <a:prstClr val="black"/>
                </a:solidFill>
                <a:effectLst/>
                <a:uLnTx/>
                <a:uFillTx/>
                <a:latin typeface="Univers" pitchFamily="34" charset="0"/>
                <a:ea typeface="ＭＳ Ｐゴシック" pitchFamily="34" charset="-128"/>
                <a:cs typeface="Arial" charset="0"/>
              </a:rPr>
              <a:t>évoluer les organisations pour optimiser les prises en charge et leurs financements,</a:t>
            </a:r>
          </a:p>
          <a:p>
            <a:pPr marL="285650" marR="0" lvl="0" indent="-285650" algn="just" defTabSz="914400" rtl="0" eaLnBrk="1" fontAlgn="base" latinLnBrk="0" hangingPunct="1">
              <a:lnSpc>
                <a:spcPct val="120000"/>
              </a:lnSpc>
              <a:spcBef>
                <a:spcPct val="0"/>
              </a:spcBef>
              <a:spcAft>
                <a:spcPct val="0"/>
              </a:spcAft>
              <a:buClrTx/>
              <a:buSzTx/>
              <a:buFont typeface="Wingdings" panose="05000000000000000000" pitchFamily="2" charset="2"/>
              <a:buChar char="§"/>
              <a:tabLst/>
              <a:defRPr/>
            </a:pPr>
            <a:r>
              <a:rPr kumimoji="0" lang="fr-FR" sz="1400" b="0" i="0" u="none" strike="noStrike" kern="1200" cap="none" spc="0" normalizeH="0" baseline="0" noProof="0" dirty="0">
                <a:ln>
                  <a:noFill/>
                </a:ln>
                <a:solidFill>
                  <a:prstClr val="black"/>
                </a:solidFill>
                <a:effectLst/>
                <a:uLnTx/>
                <a:uFillTx/>
                <a:latin typeface="Univers" pitchFamily="34" charset="0"/>
                <a:ea typeface="ＭＳ Ｐゴシック" pitchFamily="34" charset="-128"/>
                <a:cs typeface="Arial" charset="0"/>
              </a:rPr>
              <a:t>mais selon les sites sont confrontées à une gestion des lits et plateaux techniques difficile en lien avec les relations avec les CME,</a:t>
            </a:r>
          </a:p>
          <a:p>
            <a:pPr marL="285650" marR="0" lvl="0" indent="-285650" algn="just" defTabSz="914400" rtl="0" eaLnBrk="1" fontAlgn="base" latinLnBrk="0" hangingPunct="1">
              <a:lnSpc>
                <a:spcPct val="120000"/>
              </a:lnSpc>
              <a:spcBef>
                <a:spcPct val="0"/>
              </a:spcBef>
              <a:spcAft>
                <a:spcPct val="0"/>
              </a:spcAft>
              <a:buClrTx/>
              <a:buSzTx/>
              <a:buFont typeface="Wingdings" panose="05000000000000000000" pitchFamily="2" charset="2"/>
              <a:buChar char="§"/>
              <a:tabLst/>
              <a:defRPr/>
            </a:pPr>
            <a:r>
              <a:rPr kumimoji="0" lang="fr-FR" sz="1400" b="0" i="0" u="none" strike="noStrike" kern="1200" cap="none" spc="0" normalizeH="0" baseline="0" noProof="0" dirty="0">
                <a:ln>
                  <a:noFill/>
                </a:ln>
                <a:solidFill>
                  <a:prstClr val="black"/>
                </a:solidFill>
                <a:effectLst/>
                <a:uLnTx/>
                <a:uFillTx/>
                <a:latin typeface="Univers" pitchFamily="34" charset="0"/>
                <a:ea typeface="ＭＳ Ｐゴシック" pitchFamily="34" charset="-128"/>
                <a:cs typeface="Arial" charset="0"/>
              </a:rPr>
              <a:t>se replient vers quelques fermetures de lits HC et augmentation de Chir A pour réduire les effectifs,</a:t>
            </a:r>
          </a:p>
          <a:p>
            <a:pPr marL="285650" marR="0" lvl="0" indent="-285650" algn="just" defTabSz="914400" rtl="0" eaLnBrk="1" fontAlgn="base" latinLnBrk="0" hangingPunct="1">
              <a:lnSpc>
                <a:spcPct val="120000"/>
              </a:lnSpc>
              <a:spcBef>
                <a:spcPct val="0"/>
              </a:spcBef>
              <a:spcAft>
                <a:spcPct val="0"/>
              </a:spcAft>
              <a:buClrTx/>
              <a:buSzTx/>
              <a:buFont typeface="Wingdings" panose="05000000000000000000" pitchFamily="2" charset="2"/>
              <a:buChar char="§"/>
              <a:tabLst/>
              <a:defRPr/>
            </a:pPr>
            <a:r>
              <a:rPr kumimoji="0" lang="fr-FR" sz="1400" b="0" i="0" u="none" strike="noStrike" kern="1200" cap="none" spc="0" normalizeH="0" baseline="0" noProof="0" dirty="0">
                <a:ln>
                  <a:noFill/>
                </a:ln>
                <a:solidFill>
                  <a:prstClr val="black"/>
                </a:solidFill>
                <a:effectLst/>
                <a:uLnTx/>
                <a:uFillTx/>
                <a:latin typeface="Univers" pitchFamily="34" charset="0"/>
                <a:ea typeface="ＭＳ Ｐゴシック" pitchFamily="34" charset="-128"/>
                <a:cs typeface="Arial" charset="0"/>
              </a:rPr>
              <a:t>font rarement le lien avec les accords RTT qui deviennent par de nombreux aspects caducs. </a:t>
            </a:r>
          </a:p>
        </p:txBody>
      </p:sp>
      <p:sp>
        <p:nvSpPr>
          <p:cNvPr id="5" name="Espace réservé du pied de page 4"/>
          <p:cNvSpPr>
            <a:spLocks noGrp="1"/>
          </p:cNvSpPr>
          <p:nvPr>
            <p:ph type="ftr" sz="quarter" idx="3"/>
            <p:custDataLst>
              <p:tags r:id="rId1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p>
        </p:txBody>
      </p:sp>
      <p:sp>
        <p:nvSpPr>
          <p:cNvPr id="7" name="Espace réservé du numéro de diapositive 6"/>
          <p:cNvSpPr>
            <a:spLocks noGrp="1"/>
          </p:cNvSpPr>
          <p:nvPr>
            <p:ph type="sldNum" sz="quarter" idx="11"/>
            <p:custDataLst>
              <p:tags r:id="rId14"/>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21</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Tree>
    <p:extLst>
      <p:ext uri="{BB962C8B-B14F-4D97-AF65-F5344CB8AC3E}">
        <p14:creationId xmlns:p14="http://schemas.microsoft.com/office/powerpoint/2010/main" val="3646039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FR" dirty="0"/>
              <a:t>Les conséquences du virage ambulatoire</a:t>
            </a:r>
          </a:p>
        </p:txBody>
      </p:sp>
      <p:sp>
        <p:nvSpPr>
          <p:cNvPr id="4" name="Espace réservé du contenu 3"/>
          <p:cNvSpPr>
            <a:spLocks noGrp="1"/>
          </p:cNvSpPr>
          <p:nvPr>
            <p:ph idx="1"/>
            <p:custDataLst>
              <p:tags r:id="rId2"/>
            </p:custDataLst>
          </p:nvPr>
        </p:nvSpPr>
        <p:spPr>
          <a:xfrm>
            <a:off x="437002" y="1318161"/>
            <a:ext cx="9898254" cy="5705794"/>
          </a:xfrm>
        </p:spPr>
        <p:txBody>
          <a:bodyPr/>
          <a:lstStyle/>
          <a:p>
            <a:r>
              <a:rPr lang="fr-FR" sz="1400" dirty="0"/>
              <a:t>Un risque majeur consisterait en une forme d’anticipation de la montée en puissance de l’ambulatoire, ce qui aurait pour conséquence de déstructurer la filière de soins (gestion des lits amont et aval rendue plus complexe par la baisse du nombre de lits).</a:t>
            </a:r>
          </a:p>
          <a:p>
            <a:r>
              <a:rPr lang="fr-FR" sz="1400" dirty="0"/>
              <a:t>Le « tournant de l’ambulatoire » annoncé comporte en soi des impacts forts sur les conditions de travail et les aménagements des espaces : rotation des patients, capacité d’accueil des patients, temps de traitement des dossiers patients</a:t>
            </a:r>
            <a:r>
              <a:rPr lang="fr-FR" sz="1400" dirty="0">
                <a:solidFill>
                  <a:srgbClr val="004070"/>
                </a:solidFill>
              </a:rPr>
              <a:t>.</a:t>
            </a:r>
          </a:p>
          <a:p>
            <a:r>
              <a:rPr lang="fr-FR" altLang="fr-FR" sz="1400" dirty="0"/>
              <a:t>La </a:t>
            </a:r>
            <a:r>
              <a:rPr lang="fr-FR" altLang="fr-FR" sz="1400" b="1" dirty="0"/>
              <a:t>baisse de la DMS et la montée de l’ambulatoire </a:t>
            </a:r>
            <a:r>
              <a:rPr lang="fr-FR" sz="1400" dirty="0"/>
              <a:t>(accroissement du taux de rotation des patients à l’hôpital)</a:t>
            </a:r>
            <a:r>
              <a:rPr lang="fr-FR" altLang="fr-FR" sz="1400" dirty="0"/>
              <a:t> ont des effets sur les déterminants du travail :</a:t>
            </a:r>
          </a:p>
          <a:p>
            <a:pPr lvl="1"/>
            <a:r>
              <a:rPr lang="fr-FR" altLang="fr-FR" sz="1300" b="1" dirty="0"/>
              <a:t>charges de travail supplémentaire </a:t>
            </a:r>
            <a:r>
              <a:rPr lang="fr-FR" altLang="fr-FR" sz="1300" dirty="0"/>
              <a:t>: nettoyages de chambres beaucoup plus fréquents, et cela d’autant plus que la lutte contre les maladies nosocomiales est légitimement renforcée ;</a:t>
            </a:r>
          </a:p>
          <a:p>
            <a:pPr lvl="1"/>
            <a:r>
              <a:rPr lang="fr-FR" altLang="fr-FR" sz="1300" dirty="0"/>
              <a:t>raccourcissement des </a:t>
            </a:r>
            <a:r>
              <a:rPr lang="fr-FR" altLang="fr-FR" sz="1300" b="1" dirty="0"/>
              <a:t>temps de transmission, </a:t>
            </a:r>
            <a:r>
              <a:rPr lang="fr-FR" altLang="fr-FR" sz="1300" dirty="0"/>
              <a:t>échanges inter-catégoriels limités (source d’exposition aux RPS) ;</a:t>
            </a:r>
          </a:p>
          <a:p>
            <a:pPr lvl="1"/>
            <a:r>
              <a:rPr lang="fr-FR" altLang="fr-FR" sz="1300" b="1" dirty="0"/>
              <a:t>baisse des temps d’échange interprofessionnels, </a:t>
            </a:r>
            <a:r>
              <a:rPr lang="fr-FR" altLang="fr-FR" sz="1300" dirty="0"/>
              <a:t>ce qui favorise l’apparition de risques psychosociaux.</a:t>
            </a:r>
          </a:p>
          <a:p>
            <a:r>
              <a:rPr lang="fr-FR" sz="1400" dirty="0"/>
              <a:t>Les questions des effectifs et des organisations du travail vont continuer à peser lourdement sur les personnels hospitaliers et vont certainement avoir un effet accélérateur sur des évolutions déjà à l’œuvre sur le terrain :</a:t>
            </a:r>
          </a:p>
          <a:p>
            <a:pPr lvl="1"/>
            <a:r>
              <a:rPr lang="fr-FR" sz="1300" dirty="0"/>
              <a:t>remise en cause des accords sur le temps de travail, visant notamment à une réduction du nombre de RTT (AP-HP, CH de Calais…),</a:t>
            </a:r>
          </a:p>
          <a:p>
            <a:pPr lvl="1"/>
            <a:r>
              <a:rPr lang="fr-FR" sz="1300" dirty="0"/>
              <a:t>extension des organisations en 10h et en 12h, dont les effets sur la santé ont fait l’objet de nombreuses études et publications (notamment sur les </a:t>
            </a:r>
            <a:r>
              <a:rPr lang="fr-FR" sz="1300" dirty="0" err="1"/>
              <a:t>12h</a:t>
            </a:r>
            <a:r>
              <a:rPr lang="fr-FR" sz="1300" dirty="0"/>
              <a:t>),</a:t>
            </a:r>
          </a:p>
          <a:p>
            <a:pPr lvl="1"/>
            <a:r>
              <a:rPr lang="fr-FR" sz="1300" dirty="0"/>
              <a:t>é</a:t>
            </a:r>
            <a:r>
              <a:rPr lang="fr-FR" sz="1400" dirty="0"/>
              <a:t>volution des métiers et des compétences (brancardiers ? IDE programmatrice ? Coordinateur de parcours ?...).</a:t>
            </a:r>
          </a:p>
          <a:p>
            <a:pPr marL="828000" lvl="2" indent="0">
              <a:lnSpc>
                <a:spcPct val="130000"/>
              </a:lnSpc>
              <a:buNone/>
              <a:defRPr/>
            </a:pPr>
            <a:endParaRPr lang="fr-FR" altLang="fr-FR" sz="1400" dirty="0"/>
          </a:p>
          <a:p>
            <a:pPr lvl="2">
              <a:lnSpc>
                <a:spcPct val="130000"/>
              </a:lnSpc>
              <a:defRPr/>
            </a:pPr>
            <a:endParaRPr lang="fr-FR" altLang="fr-FR" sz="1400" dirty="0">
              <a:solidFill>
                <a:srgbClr val="004070"/>
              </a:solidFill>
            </a:endParaRPr>
          </a:p>
          <a:p>
            <a:pPr lvl="1"/>
            <a:endParaRPr lang="fr-FR" dirty="0"/>
          </a:p>
        </p:txBody>
      </p:sp>
      <p:sp>
        <p:nvSpPr>
          <p:cNvPr id="6" name="Espace réservé du pied de page 5"/>
          <p:cNvSpPr>
            <a:spLocks noGrp="1"/>
          </p:cNvSpPr>
          <p:nvPr>
            <p:ph type="ftr" sz="quarter" idx="3"/>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
        <p:nvSpPr>
          <p:cNvPr id="7" name="Espace réservé du numéro de diapositive 6"/>
          <p:cNvSpPr>
            <a:spLocks noGrp="1"/>
          </p:cNvSpPr>
          <p:nvPr>
            <p:ph type="sldNum" sz="quarter" idx="11"/>
            <p:custDataLst>
              <p:tags r:id="rId4"/>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22</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Tree>
    <p:extLst>
      <p:ext uri="{BB962C8B-B14F-4D97-AF65-F5344CB8AC3E}">
        <p14:creationId xmlns:p14="http://schemas.microsoft.com/office/powerpoint/2010/main" val="38421582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7E31B90D-DEBF-4BCE-BD4E-1AF1E9C1078B}"/>
              </a:ext>
            </a:extLst>
          </p:cNvPr>
          <p:cNvSpPr>
            <a:spLocks noGrp="1"/>
          </p:cNvSpPr>
          <p:nvPr>
            <p:ph type="title"/>
            <p:custDataLst>
              <p:tags r:id="rId1"/>
            </p:custDataLst>
          </p:nvPr>
        </p:nvSpPr>
        <p:spPr>
          <a:xfrm>
            <a:off x="137160" y="98351"/>
            <a:ext cx="10198096" cy="975162"/>
          </a:xfrm>
        </p:spPr>
        <p:txBody>
          <a:bodyPr/>
          <a:lstStyle/>
          <a:p>
            <a:r>
              <a:rPr lang="fr-FR" dirty="0"/>
              <a:t>Un taux d’équipement en « lits chauds » très hétérogène</a:t>
            </a:r>
            <a:br>
              <a:rPr lang="fr-FR" dirty="0"/>
            </a:br>
            <a:r>
              <a:rPr lang="fr-FR" dirty="0"/>
              <a:t> d’un département à l’autre</a:t>
            </a:r>
          </a:p>
        </p:txBody>
      </p:sp>
      <p:sp>
        <p:nvSpPr>
          <p:cNvPr id="5" name="Espace réservé du numéro de diapositive 4">
            <a:extLst>
              <a:ext uri="{FF2B5EF4-FFF2-40B4-BE49-F238E27FC236}">
                <a16:creationId xmlns:a16="http://schemas.microsoft.com/office/drawing/2014/main" xmlns="" id="{48BDB3AD-CC08-462B-B492-2E968CDC2F7D}"/>
              </a:ext>
            </a:extLst>
          </p:cNvPr>
          <p:cNvSpPr>
            <a:spLocks noGrp="1"/>
          </p:cNvSpPr>
          <p:nvPr>
            <p:ph type="sldNum" sz="quarter" idx="19"/>
            <p:custDataLst>
              <p:tags r:id="rId2"/>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23</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graphicFrame>
        <p:nvGraphicFramePr>
          <p:cNvPr id="9" name="Espace réservé du contenu 8">
            <a:extLst>
              <a:ext uri="{FF2B5EF4-FFF2-40B4-BE49-F238E27FC236}">
                <a16:creationId xmlns:a16="http://schemas.microsoft.com/office/drawing/2014/main" xmlns="" id="{1C3CE8A9-E301-4969-83D7-87B115C0A20F}"/>
              </a:ext>
            </a:extLst>
          </p:cNvPr>
          <p:cNvGraphicFramePr>
            <a:graphicFrameLocks noGrp="1"/>
          </p:cNvGraphicFramePr>
          <p:nvPr>
            <p:ph idx="21"/>
            <p:custDataLst>
              <p:tags r:id="rId3"/>
            </p:custDataLst>
            <p:extLst>
              <p:ext uri="{D42A27DB-BD31-4B8C-83A1-F6EECF244321}">
                <p14:modId xmlns:p14="http://schemas.microsoft.com/office/powerpoint/2010/main" val="2764778692"/>
              </p:ext>
            </p:extLst>
          </p:nvPr>
        </p:nvGraphicFramePr>
        <p:xfrm>
          <a:off x="137160" y="1164863"/>
          <a:ext cx="8263132" cy="2771670"/>
        </p:xfrm>
        <a:graphic>
          <a:graphicData uri="http://schemas.openxmlformats.org/drawingml/2006/table">
            <a:tbl>
              <a:tblPr/>
              <a:tblGrid>
                <a:gridCol w="1731303">
                  <a:extLst>
                    <a:ext uri="{9D8B030D-6E8A-4147-A177-3AD203B41FA5}">
                      <a16:colId xmlns:a16="http://schemas.microsoft.com/office/drawing/2014/main" xmlns="" val="2280593090"/>
                    </a:ext>
                  </a:extLst>
                </a:gridCol>
                <a:gridCol w="696618">
                  <a:extLst>
                    <a:ext uri="{9D8B030D-6E8A-4147-A177-3AD203B41FA5}">
                      <a16:colId xmlns:a16="http://schemas.microsoft.com/office/drawing/2014/main" xmlns="" val="3539494465"/>
                    </a:ext>
                  </a:extLst>
                </a:gridCol>
                <a:gridCol w="686375">
                  <a:extLst>
                    <a:ext uri="{9D8B030D-6E8A-4147-A177-3AD203B41FA5}">
                      <a16:colId xmlns:a16="http://schemas.microsoft.com/office/drawing/2014/main" xmlns="" val="3174210441"/>
                    </a:ext>
                  </a:extLst>
                </a:gridCol>
                <a:gridCol w="686375">
                  <a:extLst>
                    <a:ext uri="{9D8B030D-6E8A-4147-A177-3AD203B41FA5}">
                      <a16:colId xmlns:a16="http://schemas.microsoft.com/office/drawing/2014/main" xmlns="" val="565233237"/>
                    </a:ext>
                  </a:extLst>
                </a:gridCol>
                <a:gridCol w="676131">
                  <a:extLst>
                    <a:ext uri="{9D8B030D-6E8A-4147-A177-3AD203B41FA5}">
                      <a16:colId xmlns:a16="http://schemas.microsoft.com/office/drawing/2014/main" xmlns="" val="2675171403"/>
                    </a:ext>
                  </a:extLst>
                </a:gridCol>
                <a:gridCol w="676131">
                  <a:extLst>
                    <a:ext uri="{9D8B030D-6E8A-4147-A177-3AD203B41FA5}">
                      <a16:colId xmlns:a16="http://schemas.microsoft.com/office/drawing/2014/main" xmlns="" val="4186414574"/>
                    </a:ext>
                  </a:extLst>
                </a:gridCol>
                <a:gridCol w="676131">
                  <a:extLst>
                    <a:ext uri="{9D8B030D-6E8A-4147-A177-3AD203B41FA5}">
                      <a16:colId xmlns:a16="http://schemas.microsoft.com/office/drawing/2014/main" xmlns="" val="1844128216"/>
                    </a:ext>
                  </a:extLst>
                </a:gridCol>
                <a:gridCol w="540903">
                  <a:extLst>
                    <a:ext uri="{9D8B030D-6E8A-4147-A177-3AD203B41FA5}">
                      <a16:colId xmlns:a16="http://schemas.microsoft.com/office/drawing/2014/main" xmlns="" val="4255273583"/>
                    </a:ext>
                  </a:extLst>
                </a:gridCol>
                <a:gridCol w="540903">
                  <a:extLst>
                    <a:ext uri="{9D8B030D-6E8A-4147-A177-3AD203B41FA5}">
                      <a16:colId xmlns:a16="http://schemas.microsoft.com/office/drawing/2014/main" xmlns="" val="744254759"/>
                    </a:ext>
                  </a:extLst>
                </a:gridCol>
                <a:gridCol w="676131">
                  <a:extLst>
                    <a:ext uri="{9D8B030D-6E8A-4147-A177-3AD203B41FA5}">
                      <a16:colId xmlns:a16="http://schemas.microsoft.com/office/drawing/2014/main" xmlns="" val="1461104891"/>
                    </a:ext>
                  </a:extLst>
                </a:gridCol>
                <a:gridCol w="676131">
                  <a:extLst>
                    <a:ext uri="{9D8B030D-6E8A-4147-A177-3AD203B41FA5}">
                      <a16:colId xmlns:a16="http://schemas.microsoft.com/office/drawing/2014/main" xmlns="" val="1312317901"/>
                    </a:ext>
                  </a:extLst>
                </a:gridCol>
              </a:tblGrid>
              <a:tr h="456863">
                <a:tc>
                  <a:txBody>
                    <a:bodyPr/>
                    <a:lstStyle/>
                    <a:p>
                      <a:pPr algn="l" fontAlgn="b"/>
                      <a:endParaRPr lang="fr-FR" sz="1050" b="1" i="0" u="none" strike="noStrike" dirty="0">
                        <a:solidFill>
                          <a:srgbClr val="000000"/>
                        </a:solidFill>
                        <a:effectLst/>
                        <a:latin typeface="Segoe UI" panose="020B0502040204020203" pitchFamily="34" charset="0"/>
                      </a:endParaRPr>
                    </a:p>
                  </a:txBody>
                  <a:tcPr marL="3422" marR="3422" marT="3422" marB="0" anchor="b">
                    <a:lnL>
                      <a:noFill/>
                    </a:lnL>
                    <a:lnR w="6350" cap="flat" cmpd="sng" algn="ctr">
                      <a:solidFill>
                        <a:srgbClr val="000000"/>
                      </a:solidFill>
                      <a:prstDash val="dot"/>
                      <a:round/>
                      <a:headEnd type="none" w="med" len="med"/>
                      <a:tailEnd type="none" w="med" len="med"/>
                    </a:lnR>
                    <a:lnT>
                      <a:noFill/>
                    </a:lnT>
                    <a:lnB>
                      <a:noFill/>
                    </a:lnB>
                  </a:tcPr>
                </a:tc>
                <a:tc gridSpan="2">
                  <a:txBody>
                    <a:bodyPr/>
                    <a:lstStyle/>
                    <a:p>
                      <a:pPr algn="ctr" fontAlgn="b"/>
                      <a:r>
                        <a:rPr lang="fr-FR" sz="1050" b="1" i="0" u="none" strike="noStrike" dirty="0">
                          <a:solidFill>
                            <a:srgbClr val="000000"/>
                          </a:solidFill>
                          <a:effectLst/>
                          <a:latin typeface="Segoe UI" panose="020B0502040204020203" pitchFamily="34" charset="0"/>
                        </a:rPr>
                        <a:t>Lits de réanimation (adultes et enfants)</a:t>
                      </a:r>
                    </a:p>
                    <a:p>
                      <a:pPr algn="ctr" fontAlgn="b"/>
                      <a:r>
                        <a:rPr lang="fr-FR" sz="1050" b="1" i="0" u="none" strike="noStrike" dirty="0">
                          <a:solidFill>
                            <a:srgbClr val="000000"/>
                          </a:solidFill>
                          <a:effectLst/>
                          <a:latin typeface="Segoe UI" panose="020B0502040204020203" pitchFamily="34" charset="0"/>
                        </a:rPr>
                        <a:t> </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hMerge="1">
                  <a:txBody>
                    <a:bodyPr/>
                    <a:lstStyle/>
                    <a:p>
                      <a:pPr algn="ctr" fontAlgn="b"/>
                      <a:endParaRPr lang="fr-FR" sz="1100" b="1" i="0" u="none" strike="noStrike" dirty="0">
                        <a:solidFill>
                          <a:srgbClr val="000000"/>
                        </a:solidFill>
                        <a:effectLst/>
                        <a:latin typeface="Segoe UI" panose="020B0502040204020203" pitchFamily="34" charset="0"/>
                      </a:endParaRP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gridSpan="2">
                  <a:txBody>
                    <a:bodyPr/>
                    <a:lstStyle/>
                    <a:p>
                      <a:pPr algn="ctr" fontAlgn="b"/>
                      <a:r>
                        <a:rPr lang="fr-FR" sz="1050" b="1" i="0" u="none" strike="noStrike" dirty="0">
                          <a:solidFill>
                            <a:srgbClr val="000000"/>
                          </a:solidFill>
                          <a:effectLst/>
                          <a:latin typeface="Segoe UI" panose="020B0502040204020203" pitchFamily="34" charset="0"/>
                        </a:rPr>
                        <a:t>Lits de soins intensifs (USIC, UNV et autres)</a:t>
                      </a:r>
                    </a:p>
                    <a:p>
                      <a:pPr algn="ctr" fontAlgn="b"/>
                      <a:r>
                        <a:rPr lang="fr-FR" sz="1050" b="1" i="0" u="none" strike="noStrike" dirty="0">
                          <a:solidFill>
                            <a:srgbClr val="000000"/>
                          </a:solidFill>
                          <a:effectLst/>
                          <a:latin typeface="Segoe UI" panose="020B0502040204020203" pitchFamily="34" charset="0"/>
                        </a:rPr>
                        <a:t> </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hMerge="1">
                  <a:txBody>
                    <a:bodyPr/>
                    <a:lstStyle/>
                    <a:p>
                      <a:pPr algn="ctr" fontAlgn="b"/>
                      <a:endParaRPr lang="fr-FR" sz="1100" b="1" i="0" u="none" strike="noStrike" dirty="0">
                        <a:solidFill>
                          <a:srgbClr val="000000"/>
                        </a:solidFill>
                        <a:effectLst/>
                        <a:latin typeface="Segoe UI" panose="020B0502040204020203" pitchFamily="34" charset="0"/>
                      </a:endParaRP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gridSpan="2">
                  <a:txBody>
                    <a:bodyPr/>
                    <a:lstStyle/>
                    <a:p>
                      <a:pPr algn="ctr" fontAlgn="b"/>
                      <a:r>
                        <a:rPr lang="fr-FR" sz="1050" b="1" i="0" u="none" strike="noStrike" dirty="0">
                          <a:solidFill>
                            <a:srgbClr val="000000"/>
                          </a:solidFill>
                          <a:effectLst/>
                          <a:latin typeface="Segoe UI" panose="020B0502040204020203" pitchFamily="34" charset="0"/>
                        </a:rPr>
                        <a:t>Lits de soins continus (adultes et enfants)</a:t>
                      </a:r>
                    </a:p>
                    <a:p>
                      <a:pPr algn="ctr" fontAlgn="b"/>
                      <a:r>
                        <a:rPr lang="fr-FR" sz="1050" b="1" i="0" u="none" strike="noStrike" dirty="0">
                          <a:solidFill>
                            <a:srgbClr val="000000"/>
                          </a:solidFill>
                          <a:effectLst/>
                          <a:latin typeface="Segoe UI" panose="020B0502040204020203" pitchFamily="34" charset="0"/>
                        </a:rPr>
                        <a:t> </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hMerge="1">
                  <a:txBody>
                    <a:bodyPr/>
                    <a:lstStyle/>
                    <a:p>
                      <a:pPr algn="ctr" fontAlgn="b"/>
                      <a:endParaRPr lang="fr-FR" sz="1100" b="1" i="0" u="none" strike="noStrike" dirty="0">
                        <a:solidFill>
                          <a:srgbClr val="000000"/>
                        </a:solidFill>
                        <a:effectLst/>
                        <a:latin typeface="Segoe UI" panose="020B0502040204020203" pitchFamily="34" charset="0"/>
                      </a:endParaRP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gridSpan="2">
                  <a:txBody>
                    <a:bodyPr/>
                    <a:lstStyle/>
                    <a:p>
                      <a:pPr algn="ctr" fontAlgn="b"/>
                      <a:r>
                        <a:rPr lang="fr-FR" sz="1050" b="1" i="0" u="none" strike="noStrike">
                          <a:solidFill>
                            <a:srgbClr val="0085B9"/>
                          </a:solidFill>
                          <a:effectLst/>
                          <a:latin typeface="Segoe UI" panose="020B0502040204020203" pitchFamily="34" charset="0"/>
                        </a:rPr>
                        <a:t>Ensemble</a:t>
                      </a:r>
                    </a:p>
                  </a:txBody>
                  <a:tcPr marL="3422" marR="3422" marT="3422" marB="0" anchor="b">
                    <a:lnL w="6350" cap="flat" cmpd="sng" algn="ctr">
                      <a:solidFill>
                        <a:srgbClr val="000000"/>
                      </a:solidFill>
                      <a:prstDash val="dot"/>
                      <a:round/>
                      <a:headEnd type="none" w="med" len="med"/>
                      <a:tailEnd type="none" w="med" len="med"/>
                    </a:lnL>
                    <a:lnR>
                      <a:noFill/>
                    </a:lnR>
                    <a:lnT>
                      <a:noFill/>
                    </a:lnT>
                    <a:lnB>
                      <a:noFill/>
                    </a:lnB>
                  </a:tcPr>
                </a:tc>
                <a:tc hMerge="1">
                  <a:txBody>
                    <a:bodyPr/>
                    <a:lstStyle/>
                    <a:p>
                      <a:endParaRPr lang="fr-FR"/>
                    </a:p>
                  </a:txBody>
                  <a:tcPr/>
                </a:tc>
                <a:tc rowSpan="2">
                  <a:txBody>
                    <a:bodyPr/>
                    <a:lstStyle/>
                    <a:p>
                      <a:pPr algn="ctr" fontAlgn="t"/>
                      <a:r>
                        <a:rPr lang="fr-FR" sz="1050" b="1" i="0" u="none" strike="noStrike">
                          <a:solidFill>
                            <a:srgbClr val="000000"/>
                          </a:solidFill>
                          <a:effectLst/>
                          <a:latin typeface="Segoe UI" panose="020B0502040204020203" pitchFamily="34" charset="0"/>
                        </a:rPr>
                        <a:t>Evol. 2018/2013</a:t>
                      </a:r>
                    </a:p>
                  </a:txBody>
                  <a:tcPr marL="3422" marR="3422" marT="3422" marB="0">
                    <a:lnL>
                      <a:noFill/>
                    </a:lnL>
                    <a:lnR>
                      <a:noFill/>
                    </a:lnR>
                    <a:lnT>
                      <a:noFill/>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t"/>
                      <a:r>
                        <a:rPr lang="fr-FR" sz="1050" b="1" i="0" u="none" strike="noStrike" dirty="0">
                          <a:solidFill>
                            <a:srgbClr val="000000"/>
                          </a:solidFill>
                          <a:effectLst/>
                          <a:latin typeface="Segoe UI" panose="020B0502040204020203" pitchFamily="34" charset="0"/>
                        </a:rPr>
                        <a:t>Pour 100000 hbts</a:t>
                      </a:r>
                    </a:p>
                  </a:txBody>
                  <a:tcPr marL="3422" marR="3422" marT="3422" marB="0">
                    <a:lnL>
                      <a:noFill/>
                    </a:lnL>
                    <a:lnR>
                      <a:noFill/>
                    </a:lnR>
                    <a:lnT>
                      <a:noFill/>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801082548"/>
                  </a:ext>
                </a:extLst>
              </a:tr>
              <a:tr h="154346">
                <a:tc>
                  <a:txBody>
                    <a:bodyPr/>
                    <a:lstStyle/>
                    <a:p>
                      <a:pPr algn="ctr" fontAlgn="b"/>
                      <a:r>
                        <a:rPr lang="fr-FR" sz="1050" b="1" i="0" u="none" strike="noStrike">
                          <a:solidFill>
                            <a:srgbClr val="000000"/>
                          </a:solidFill>
                          <a:effectLst/>
                          <a:latin typeface="Segoe UI" panose="020B0502040204020203" pitchFamily="34" charset="0"/>
                        </a:rPr>
                        <a:t>Département</a:t>
                      </a:r>
                    </a:p>
                  </a:txBody>
                  <a:tcPr marL="3422" marR="3422" marT="3422" marB="0" anchor="b">
                    <a:lnL>
                      <a:noFill/>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0000"/>
                          </a:solidFill>
                          <a:effectLst/>
                          <a:latin typeface="Segoe UI" panose="020B0502040204020203" pitchFamily="34" charset="0"/>
                        </a:rPr>
                        <a:t>2013</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0000"/>
                          </a:solidFill>
                          <a:effectLst/>
                          <a:latin typeface="Segoe UI" panose="020B0502040204020203" pitchFamily="34" charset="0"/>
                        </a:rPr>
                        <a:t>2018</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0000"/>
                          </a:solidFill>
                          <a:effectLst/>
                          <a:latin typeface="Segoe UI" panose="020B0502040204020203" pitchFamily="34" charset="0"/>
                        </a:rPr>
                        <a:t>2013</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0000"/>
                          </a:solidFill>
                          <a:effectLst/>
                          <a:latin typeface="Segoe UI" panose="020B0502040204020203" pitchFamily="34" charset="0"/>
                        </a:rPr>
                        <a:t>2018</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0000"/>
                          </a:solidFill>
                          <a:effectLst/>
                          <a:latin typeface="Segoe UI" panose="020B0502040204020203" pitchFamily="34" charset="0"/>
                        </a:rPr>
                        <a:t>2013</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0000"/>
                          </a:solidFill>
                          <a:effectLst/>
                          <a:latin typeface="Segoe UI" panose="020B0502040204020203" pitchFamily="34" charset="0"/>
                        </a:rPr>
                        <a:t>2018</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85B9"/>
                          </a:solidFill>
                          <a:effectLst/>
                          <a:latin typeface="Segoe UI" panose="020B0502040204020203" pitchFamily="34" charset="0"/>
                        </a:rPr>
                        <a:t>2013</a:t>
                      </a:r>
                    </a:p>
                  </a:txBody>
                  <a:tcPr marL="3422" marR="3422" marT="3422" marB="0" anchor="b">
                    <a:lnL w="6350" cap="flat" cmpd="sng" algn="ctr">
                      <a:solidFill>
                        <a:srgbClr val="000000"/>
                      </a:solidFill>
                      <a:prstDash val="dot"/>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85B9"/>
                          </a:solidFill>
                          <a:effectLst/>
                          <a:latin typeface="Segoe UI" panose="020B0502040204020203" pitchFamily="34" charset="0"/>
                        </a:rPr>
                        <a:t>2018</a:t>
                      </a:r>
                    </a:p>
                  </a:txBody>
                  <a:tcPr marL="3422" marR="3422" marT="3422" marB="0" anchor="b">
                    <a:lnL>
                      <a:noFill/>
                    </a:lnL>
                    <a:lnR>
                      <a:noFill/>
                    </a:lnR>
                    <a:lnT>
                      <a:noFill/>
                    </a:lnT>
                    <a:lnB w="6350" cap="flat" cmpd="sng" algn="ctr">
                      <a:solidFill>
                        <a:srgbClr val="000000"/>
                      </a:solidFill>
                      <a:prstDash val="solid"/>
                      <a:round/>
                      <a:headEnd type="none" w="med" len="med"/>
                      <a:tailEnd type="none" w="med" len="med"/>
                    </a:lnB>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xmlns="" val="2767405200"/>
                  </a:ext>
                </a:extLst>
              </a:tr>
              <a:tr h="154346">
                <a:tc>
                  <a:txBody>
                    <a:bodyPr/>
                    <a:lstStyle/>
                    <a:p>
                      <a:pPr algn="l" fontAlgn="b"/>
                      <a:r>
                        <a:rPr lang="fr-FR" sz="1050" b="0" i="0" u="none" strike="noStrike">
                          <a:solidFill>
                            <a:srgbClr val="000000"/>
                          </a:solidFill>
                          <a:effectLst/>
                          <a:latin typeface="Segoe UI" panose="020B0502040204020203" pitchFamily="34" charset="0"/>
                        </a:rPr>
                        <a:t>Ardennes</a:t>
                      </a:r>
                    </a:p>
                  </a:txBody>
                  <a:tcPr marL="3422" marR="3422" marT="3422"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1050" b="0" i="0" u="none" strike="noStrike">
                          <a:solidFill>
                            <a:srgbClr val="000000"/>
                          </a:solidFill>
                          <a:effectLst/>
                          <a:latin typeface="Segoe UI" panose="020B0502040204020203" pitchFamily="34" charset="0"/>
                        </a:rPr>
                        <a:t>12</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1050" b="0" i="0" u="none" strike="noStrike">
                          <a:solidFill>
                            <a:srgbClr val="000000"/>
                          </a:solidFill>
                          <a:effectLst/>
                          <a:latin typeface="Segoe UI" panose="020B0502040204020203" pitchFamily="34" charset="0"/>
                        </a:rPr>
                        <a:t>12</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1050" b="0" i="0" u="none" strike="noStrike">
                          <a:solidFill>
                            <a:srgbClr val="000000"/>
                          </a:solidFill>
                          <a:effectLst/>
                          <a:latin typeface="Segoe UI" panose="020B0502040204020203" pitchFamily="34" charset="0"/>
                        </a:rPr>
                        <a:t>21</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1050" b="0" i="0" u="none" strike="noStrike">
                          <a:solidFill>
                            <a:srgbClr val="000000"/>
                          </a:solidFill>
                          <a:effectLst/>
                          <a:latin typeface="Segoe UI" panose="020B0502040204020203" pitchFamily="34" charset="0"/>
                        </a:rPr>
                        <a:t>21</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1050" b="0" i="0" u="none" strike="noStrike">
                          <a:solidFill>
                            <a:srgbClr val="000000"/>
                          </a:solidFill>
                          <a:effectLst/>
                          <a:latin typeface="Segoe UI" panose="020B0502040204020203" pitchFamily="34" charset="0"/>
                        </a:rPr>
                        <a:t>16</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1050" b="0" i="0" u="none" strike="noStrike">
                          <a:solidFill>
                            <a:srgbClr val="000000"/>
                          </a:solidFill>
                          <a:effectLst/>
                          <a:latin typeface="Segoe UI" panose="020B0502040204020203" pitchFamily="34" charset="0"/>
                        </a:rPr>
                        <a:t>15</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1050" b="0" i="0" u="none" strike="noStrike">
                          <a:solidFill>
                            <a:srgbClr val="0085B9"/>
                          </a:solidFill>
                          <a:effectLst/>
                          <a:latin typeface="Segoe UI" panose="020B0502040204020203" pitchFamily="34" charset="0"/>
                        </a:rPr>
                        <a:t>49</a:t>
                      </a:r>
                    </a:p>
                  </a:txBody>
                  <a:tcPr marL="3422" marR="3422" marT="3422"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fr-FR" sz="1050" b="0" i="0" u="none" strike="noStrike">
                          <a:solidFill>
                            <a:srgbClr val="0085B9"/>
                          </a:solidFill>
                          <a:effectLst/>
                          <a:latin typeface="Segoe UI" panose="020B0502040204020203" pitchFamily="34" charset="0"/>
                        </a:rPr>
                        <a:t>48</a:t>
                      </a:r>
                    </a:p>
                  </a:txBody>
                  <a:tcPr marL="3422" marR="3422" marT="342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fr-FR" sz="1050" b="0" i="0" u="none" strike="noStrike" dirty="0">
                          <a:solidFill>
                            <a:srgbClr val="000000"/>
                          </a:solidFill>
                          <a:effectLst/>
                          <a:latin typeface="Segoe UI" panose="020B0502040204020203" pitchFamily="34" charset="0"/>
                        </a:rPr>
                        <a:t>- 2,0 %</a:t>
                      </a:r>
                    </a:p>
                  </a:txBody>
                  <a:tcPr marL="3422" marR="3422" marT="3422" marB="0" anchor="b">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fr-FR" sz="1050" b="0" i="0" u="none" strike="noStrike">
                          <a:solidFill>
                            <a:srgbClr val="000000"/>
                          </a:solidFill>
                          <a:effectLst/>
                          <a:latin typeface="Segoe UI" panose="020B0502040204020203" pitchFamily="34" charset="0"/>
                        </a:rPr>
                        <a:t>18,1</a:t>
                      </a:r>
                    </a:p>
                  </a:txBody>
                  <a:tcPr marL="3422" marR="3422" marT="3422" marB="0" anchor="b">
                    <a:lnL>
                      <a:noFill/>
                    </a:lnL>
                    <a:lnR>
                      <a:noFill/>
                    </a:lnR>
                    <a:lnT w="635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xmlns="" val="3265742722"/>
                  </a:ext>
                </a:extLst>
              </a:tr>
              <a:tr h="154346">
                <a:tc>
                  <a:txBody>
                    <a:bodyPr/>
                    <a:lstStyle/>
                    <a:p>
                      <a:pPr algn="l" fontAlgn="b"/>
                      <a:r>
                        <a:rPr lang="fr-FR" sz="1050" b="0" i="0" u="none" strike="noStrike">
                          <a:solidFill>
                            <a:srgbClr val="000000"/>
                          </a:solidFill>
                          <a:effectLst/>
                          <a:latin typeface="Segoe UI" panose="020B0502040204020203" pitchFamily="34" charset="0"/>
                        </a:rPr>
                        <a:t>Aube</a:t>
                      </a:r>
                    </a:p>
                  </a:txBody>
                  <a:tcPr marL="3422" marR="3422" marT="3422" marB="0" anchor="b">
                    <a:lnL>
                      <a:noFill/>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12</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12</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14</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18</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32</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38</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85B9"/>
                          </a:solidFill>
                          <a:effectLst/>
                          <a:latin typeface="Segoe UI" panose="020B0502040204020203" pitchFamily="34" charset="0"/>
                        </a:rPr>
                        <a:t>58</a:t>
                      </a:r>
                    </a:p>
                  </a:txBody>
                  <a:tcPr marL="3422" marR="3422" marT="3422" marB="0" anchor="b">
                    <a:lnL w="6350" cap="flat" cmpd="sng" algn="ctr">
                      <a:solidFill>
                        <a:srgbClr val="000000"/>
                      </a:solidFill>
                      <a:prstDash val="dot"/>
                      <a:round/>
                      <a:headEnd type="none" w="med" len="med"/>
                      <a:tailEnd type="none" w="med" len="med"/>
                    </a:lnL>
                    <a:lnR>
                      <a:noFill/>
                    </a:lnR>
                    <a:lnT>
                      <a:noFill/>
                    </a:lnT>
                    <a:lnB>
                      <a:noFill/>
                    </a:lnB>
                  </a:tcPr>
                </a:tc>
                <a:tc>
                  <a:txBody>
                    <a:bodyPr/>
                    <a:lstStyle/>
                    <a:p>
                      <a:pPr algn="r" fontAlgn="b"/>
                      <a:r>
                        <a:rPr lang="fr-FR" sz="1050" b="0" i="0" u="none" strike="noStrike">
                          <a:solidFill>
                            <a:srgbClr val="0085B9"/>
                          </a:solidFill>
                          <a:effectLst/>
                          <a:latin typeface="Segoe UI" panose="020B0502040204020203" pitchFamily="34" charset="0"/>
                        </a:rPr>
                        <a:t>68</a:t>
                      </a:r>
                    </a:p>
                  </a:txBody>
                  <a:tcPr marL="3422" marR="3422" marT="3422" marB="0" anchor="b">
                    <a:lnL>
                      <a:noFill/>
                    </a:lnL>
                    <a:lnR>
                      <a:noFill/>
                    </a:lnR>
                    <a:lnT>
                      <a:noFill/>
                    </a:lnT>
                    <a:lnB>
                      <a:noFill/>
                    </a:lnB>
                  </a:tcPr>
                </a:tc>
                <a:tc>
                  <a:txBody>
                    <a:bodyPr/>
                    <a:lstStyle/>
                    <a:p>
                      <a:pPr algn="r" fontAlgn="b"/>
                      <a:r>
                        <a:rPr lang="fr-FR" sz="1050" b="0" i="0" u="none" strike="noStrike" dirty="0">
                          <a:solidFill>
                            <a:srgbClr val="000000"/>
                          </a:solidFill>
                          <a:effectLst/>
                          <a:latin typeface="Segoe UI" panose="020B0502040204020203" pitchFamily="34" charset="0"/>
                        </a:rPr>
                        <a:t>+ 17,2 %</a:t>
                      </a:r>
                    </a:p>
                  </a:txBody>
                  <a:tcPr marL="3422" marR="3422" marT="3422" marB="0" anchor="b">
                    <a:lnL>
                      <a:noFill/>
                    </a:lnL>
                    <a:lnR>
                      <a:noFill/>
                    </a:lnR>
                    <a:lnT>
                      <a:noFill/>
                    </a:lnT>
                    <a:lnB>
                      <a:noFill/>
                    </a:lnB>
                    <a:solidFill>
                      <a:srgbClr val="D9D9D9"/>
                    </a:solidFill>
                  </a:tcPr>
                </a:tc>
                <a:tc>
                  <a:txBody>
                    <a:bodyPr/>
                    <a:lstStyle/>
                    <a:p>
                      <a:pPr algn="r" fontAlgn="b"/>
                      <a:r>
                        <a:rPr lang="fr-FR" sz="1050" b="0" i="0" u="none" strike="noStrike">
                          <a:solidFill>
                            <a:srgbClr val="000000"/>
                          </a:solidFill>
                          <a:effectLst/>
                          <a:latin typeface="Segoe UI" panose="020B0502040204020203" pitchFamily="34" charset="0"/>
                        </a:rPr>
                        <a:t>21,9</a:t>
                      </a:r>
                    </a:p>
                  </a:txBody>
                  <a:tcPr marL="3422" marR="3422" marT="3422" marB="0" anchor="b">
                    <a:lnL>
                      <a:noFill/>
                    </a:lnL>
                    <a:lnR>
                      <a:noFill/>
                    </a:lnR>
                    <a:lnT>
                      <a:noFill/>
                    </a:lnT>
                    <a:lnB>
                      <a:noFill/>
                    </a:lnB>
                    <a:solidFill>
                      <a:srgbClr val="D9D9D9"/>
                    </a:solidFill>
                  </a:tcPr>
                </a:tc>
                <a:extLst>
                  <a:ext uri="{0D108BD9-81ED-4DB2-BD59-A6C34878D82A}">
                    <a16:rowId xmlns:a16="http://schemas.microsoft.com/office/drawing/2014/main" xmlns="" val="2292147794"/>
                  </a:ext>
                </a:extLst>
              </a:tr>
              <a:tr h="154346">
                <a:tc>
                  <a:txBody>
                    <a:bodyPr/>
                    <a:lstStyle/>
                    <a:p>
                      <a:pPr algn="l" fontAlgn="b"/>
                      <a:r>
                        <a:rPr lang="fr-FR" sz="1050" b="0" i="0" u="none" strike="noStrike">
                          <a:solidFill>
                            <a:srgbClr val="000000"/>
                          </a:solidFill>
                          <a:effectLst/>
                          <a:latin typeface="Segoe UI" panose="020B0502040204020203" pitchFamily="34" charset="0"/>
                        </a:rPr>
                        <a:t>Marne</a:t>
                      </a:r>
                    </a:p>
                  </a:txBody>
                  <a:tcPr marL="3422" marR="3422" marT="3422" marB="0" anchor="b">
                    <a:lnL>
                      <a:noFill/>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60</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60</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39</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39</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85</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63</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85B9"/>
                          </a:solidFill>
                          <a:effectLst/>
                          <a:latin typeface="Segoe UI" panose="020B0502040204020203" pitchFamily="34" charset="0"/>
                        </a:rPr>
                        <a:t>184</a:t>
                      </a:r>
                    </a:p>
                  </a:txBody>
                  <a:tcPr marL="3422" marR="3422" marT="3422" marB="0" anchor="b">
                    <a:lnL w="6350" cap="flat" cmpd="sng" algn="ctr">
                      <a:solidFill>
                        <a:srgbClr val="000000"/>
                      </a:solidFill>
                      <a:prstDash val="dot"/>
                      <a:round/>
                      <a:headEnd type="none" w="med" len="med"/>
                      <a:tailEnd type="none" w="med" len="med"/>
                    </a:lnL>
                    <a:lnR>
                      <a:noFill/>
                    </a:lnR>
                    <a:lnT>
                      <a:noFill/>
                    </a:lnT>
                    <a:lnB>
                      <a:noFill/>
                    </a:lnB>
                  </a:tcPr>
                </a:tc>
                <a:tc>
                  <a:txBody>
                    <a:bodyPr/>
                    <a:lstStyle/>
                    <a:p>
                      <a:pPr algn="r" fontAlgn="b"/>
                      <a:r>
                        <a:rPr lang="fr-FR" sz="1050" b="0" i="0" u="none" strike="noStrike">
                          <a:solidFill>
                            <a:srgbClr val="0085B9"/>
                          </a:solidFill>
                          <a:effectLst/>
                          <a:latin typeface="Segoe UI" panose="020B0502040204020203" pitchFamily="34" charset="0"/>
                        </a:rPr>
                        <a:t>162</a:t>
                      </a:r>
                    </a:p>
                  </a:txBody>
                  <a:tcPr marL="3422" marR="3422" marT="3422" marB="0" anchor="b">
                    <a:lnL>
                      <a:noFill/>
                    </a:lnL>
                    <a:lnR>
                      <a:noFill/>
                    </a:lnR>
                    <a:lnT>
                      <a:noFill/>
                    </a:lnT>
                    <a:lnB>
                      <a:noFill/>
                    </a:lnB>
                  </a:tcPr>
                </a:tc>
                <a:tc>
                  <a:txBody>
                    <a:bodyPr/>
                    <a:lstStyle/>
                    <a:p>
                      <a:pPr algn="r" fontAlgn="b"/>
                      <a:r>
                        <a:rPr lang="fr-FR" sz="1050" b="0" i="0" u="none" strike="noStrike" dirty="0">
                          <a:solidFill>
                            <a:srgbClr val="000000"/>
                          </a:solidFill>
                          <a:effectLst/>
                          <a:latin typeface="Segoe UI" panose="020B0502040204020203" pitchFamily="34" charset="0"/>
                        </a:rPr>
                        <a:t>- 12,0 %</a:t>
                      </a:r>
                    </a:p>
                  </a:txBody>
                  <a:tcPr marL="3422" marR="3422" marT="3422" marB="0" anchor="b">
                    <a:lnL>
                      <a:noFill/>
                    </a:lnL>
                    <a:lnR>
                      <a:noFill/>
                    </a:lnR>
                    <a:lnT>
                      <a:noFill/>
                    </a:lnT>
                    <a:lnB>
                      <a:noFill/>
                    </a:lnB>
                    <a:solidFill>
                      <a:srgbClr val="D9D9D9"/>
                    </a:solidFill>
                  </a:tcPr>
                </a:tc>
                <a:tc>
                  <a:txBody>
                    <a:bodyPr/>
                    <a:lstStyle/>
                    <a:p>
                      <a:pPr algn="r" fontAlgn="b"/>
                      <a:r>
                        <a:rPr lang="fr-FR" sz="1050" b="0" i="0" u="none" strike="noStrike">
                          <a:solidFill>
                            <a:srgbClr val="000000"/>
                          </a:solidFill>
                          <a:effectLst/>
                          <a:latin typeface="Segoe UI" panose="020B0502040204020203" pitchFamily="34" charset="0"/>
                        </a:rPr>
                        <a:t>28,7</a:t>
                      </a:r>
                    </a:p>
                  </a:txBody>
                  <a:tcPr marL="3422" marR="3422" marT="3422" marB="0" anchor="b">
                    <a:lnL>
                      <a:noFill/>
                    </a:lnL>
                    <a:lnR>
                      <a:noFill/>
                    </a:lnR>
                    <a:lnT>
                      <a:noFill/>
                    </a:lnT>
                    <a:lnB>
                      <a:noFill/>
                    </a:lnB>
                    <a:solidFill>
                      <a:srgbClr val="D9D9D9"/>
                    </a:solidFill>
                  </a:tcPr>
                </a:tc>
                <a:extLst>
                  <a:ext uri="{0D108BD9-81ED-4DB2-BD59-A6C34878D82A}">
                    <a16:rowId xmlns:a16="http://schemas.microsoft.com/office/drawing/2014/main" xmlns="" val="2950295643"/>
                  </a:ext>
                </a:extLst>
              </a:tr>
              <a:tr h="154346">
                <a:tc>
                  <a:txBody>
                    <a:bodyPr/>
                    <a:lstStyle/>
                    <a:p>
                      <a:pPr algn="l" fontAlgn="b"/>
                      <a:r>
                        <a:rPr lang="fr-FR" sz="1050" b="0" i="0" u="none" strike="noStrike">
                          <a:solidFill>
                            <a:srgbClr val="000000"/>
                          </a:solidFill>
                          <a:effectLst/>
                          <a:latin typeface="Segoe UI" panose="020B0502040204020203" pitchFamily="34" charset="0"/>
                        </a:rPr>
                        <a:t>Haute-Marne</a:t>
                      </a:r>
                    </a:p>
                  </a:txBody>
                  <a:tcPr marL="3422" marR="3422" marT="3422" marB="0" anchor="b">
                    <a:lnL>
                      <a:noFill/>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14</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8</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8</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6</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19</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30</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85B9"/>
                          </a:solidFill>
                          <a:effectLst/>
                          <a:latin typeface="Segoe UI" panose="020B0502040204020203" pitchFamily="34" charset="0"/>
                        </a:rPr>
                        <a:t>41</a:t>
                      </a:r>
                    </a:p>
                  </a:txBody>
                  <a:tcPr marL="3422" marR="3422" marT="3422" marB="0" anchor="b">
                    <a:lnL w="6350" cap="flat" cmpd="sng" algn="ctr">
                      <a:solidFill>
                        <a:srgbClr val="000000"/>
                      </a:solidFill>
                      <a:prstDash val="dot"/>
                      <a:round/>
                      <a:headEnd type="none" w="med" len="med"/>
                      <a:tailEnd type="none" w="med" len="med"/>
                    </a:lnL>
                    <a:lnR>
                      <a:noFill/>
                    </a:lnR>
                    <a:lnT>
                      <a:noFill/>
                    </a:lnT>
                    <a:lnB>
                      <a:noFill/>
                    </a:lnB>
                  </a:tcPr>
                </a:tc>
                <a:tc>
                  <a:txBody>
                    <a:bodyPr/>
                    <a:lstStyle/>
                    <a:p>
                      <a:pPr algn="r" fontAlgn="b"/>
                      <a:r>
                        <a:rPr lang="fr-FR" sz="1050" b="0" i="0" u="none" strike="noStrike">
                          <a:solidFill>
                            <a:srgbClr val="0085B9"/>
                          </a:solidFill>
                          <a:effectLst/>
                          <a:latin typeface="Segoe UI" panose="020B0502040204020203" pitchFamily="34" charset="0"/>
                        </a:rPr>
                        <a:t>44</a:t>
                      </a:r>
                    </a:p>
                  </a:txBody>
                  <a:tcPr marL="3422" marR="3422" marT="3422" marB="0" anchor="b">
                    <a:lnL>
                      <a:noFill/>
                    </a:lnL>
                    <a:lnR>
                      <a:noFill/>
                    </a:lnR>
                    <a:lnT>
                      <a:noFill/>
                    </a:lnT>
                    <a:lnB>
                      <a:noFill/>
                    </a:lnB>
                  </a:tcPr>
                </a:tc>
                <a:tc>
                  <a:txBody>
                    <a:bodyPr/>
                    <a:lstStyle/>
                    <a:p>
                      <a:pPr algn="r" fontAlgn="b"/>
                      <a:r>
                        <a:rPr lang="fr-FR" sz="1050" b="0" i="0" u="none" strike="noStrike" dirty="0">
                          <a:solidFill>
                            <a:srgbClr val="000000"/>
                          </a:solidFill>
                          <a:effectLst/>
                          <a:latin typeface="Segoe UI" panose="020B0502040204020203" pitchFamily="34" charset="0"/>
                        </a:rPr>
                        <a:t>+ 7,3 %</a:t>
                      </a:r>
                    </a:p>
                  </a:txBody>
                  <a:tcPr marL="3422" marR="3422" marT="3422" marB="0" anchor="b">
                    <a:lnL>
                      <a:noFill/>
                    </a:lnL>
                    <a:lnR>
                      <a:noFill/>
                    </a:lnR>
                    <a:lnT>
                      <a:noFill/>
                    </a:lnT>
                    <a:lnB>
                      <a:noFill/>
                    </a:lnB>
                    <a:solidFill>
                      <a:srgbClr val="D9D9D9"/>
                    </a:solidFill>
                  </a:tcPr>
                </a:tc>
                <a:tc>
                  <a:txBody>
                    <a:bodyPr/>
                    <a:lstStyle/>
                    <a:p>
                      <a:pPr algn="r" fontAlgn="b"/>
                      <a:r>
                        <a:rPr lang="fr-FR" sz="1050" b="0" i="0" u="none" strike="noStrike">
                          <a:solidFill>
                            <a:srgbClr val="000000"/>
                          </a:solidFill>
                          <a:effectLst/>
                          <a:latin typeface="Segoe UI" panose="020B0502040204020203" pitchFamily="34" charset="0"/>
                        </a:rPr>
                        <a:t>26,0</a:t>
                      </a:r>
                    </a:p>
                  </a:txBody>
                  <a:tcPr marL="3422" marR="3422" marT="3422" marB="0" anchor="b">
                    <a:lnL>
                      <a:noFill/>
                    </a:lnL>
                    <a:lnR>
                      <a:noFill/>
                    </a:lnR>
                    <a:lnT>
                      <a:noFill/>
                    </a:lnT>
                    <a:lnB>
                      <a:noFill/>
                    </a:lnB>
                    <a:solidFill>
                      <a:srgbClr val="D9D9D9"/>
                    </a:solidFill>
                  </a:tcPr>
                </a:tc>
                <a:extLst>
                  <a:ext uri="{0D108BD9-81ED-4DB2-BD59-A6C34878D82A}">
                    <a16:rowId xmlns:a16="http://schemas.microsoft.com/office/drawing/2014/main" xmlns="" val="3947064895"/>
                  </a:ext>
                </a:extLst>
              </a:tr>
              <a:tr h="154346">
                <a:tc>
                  <a:txBody>
                    <a:bodyPr/>
                    <a:lstStyle/>
                    <a:p>
                      <a:pPr algn="l" fontAlgn="b"/>
                      <a:r>
                        <a:rPr lang="fr-FR" sz="1050" b="0" i="0" u="none" strike="noStrike">
                          <a:solidFill>
                            <a:srgbClr val="000000"/>
                          </a:solidFill>
                          <a:effectLst/>
                          <a:latin typeface="Segoe UI" panose="020B0502040204020203" pitchFamily="34" charset="0"/>
                        </a:rPr>
                        <a:t>Meurthe-et-Moselle</a:t>
                      </a:r>
                    </a:p>
                  </a:txBody>
                  <a:tcPr marL="3422" marR="3422" marT="3422" marB="0" anchor="b">
                    <a:lnL>
                      <a:noFill/>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113</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95</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85</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86</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180</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173</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85B9"/>
                          </a:solidFill>
                          <a:effectLst/>
                          <a:latin typeface="Segoe UI" panose="020B0502040204020203" pitchFamily="34" charset="0"/>
                        </a:rPr>
                        <a:t>378</a:t>
                      </a:r>
                    </a:p>
                  </a:txBody>
                  <a:tcPr marL="3422" marR="3422" marT="3422" marB="0" anchor="b">
                    <a:lnL w="6350" cap="flat" cmpd="sng" algn="ctr">
                      <a:solidFill>
                        <a:srgbClr val="000000"/>
                      </a:solidFill>
                      <a:prstDash val="dot"/>
                      <a:round/>
                      <a:headEnd type="none" w="med" len="med"/>
                      <a:tailEnd type="none" w="med" len="med"/>
                    </a:lnL>
                    <a:lnR>
                      <a:noFill/>
                    </a:lnR>
                    <a:lnT>
                      <a:noFill/>
                    </a:lnT>
                    <a:lnB>
                      <a:noFill/>
                    </a:lnB>
                  </a:tcPr>
                </a:tc>
                <a:tc>
                  <a:txBody>
                    <a:bodyPr/>
                    <a:lstStyle/>
                    <a:p>
                      <a:pPr algn="r" fontAlgn="b"/>
                      <a:r>
                        <a:rPr lang="fr-FR" sz="1050" b="0" i="0" u="none" strike="noStrike">
                          <a:solidFill>
                            <a:srgbClr val="0085B9"/>
                          </a:solidFill>
                          <a:effectLst/>
                          <a:latin typeface="Segoe UI" panose="020B0502040204020203" pitchFamily="34" charset="0"/>
                        </a:rPr>
                        <a:t>354</a:t>
                      </a:r>
                    </a:p>
                  </a:txBody>
                  <a:tcPr marL="3422" marR="3422" marT="3422" marB="0" anchor="b">
                    <a:lnL>
                      <a:noFill/>
                    </a:lnL>
                    <a:lnR>
                      <a:noFill/>
                    </a:lnR>
                    <a:lnT>
                      <a:noFill/>
                    </a:lnT>
                    <a:lnB>
                      <a:noFill/>
                    </a:lnB>
                  </a:tcPr>
                </a:tc>
                <a:tc>
                  <a:txBody>
                    <a:bodyPr/>
                    <a:lstStyle/>
                    <a:p>
                      <a:pPr algn="r" fontAlgn="b"/>
                      <a:r>
                        <a:rPr lang="fr-FR" sz="1050" b="0" i="0" u="none" strike="noStrike" dirty="0">
                          <a:solidFill>
                            <a:srgbClr val="000000"/>
                          </a:solidFill>
                          <a:effectLst/>
                          <a:latin typeface="Segoe UI" panose="020B0502040204020203" pitchFamily="34" charset="0"/>
                        </a:rPr>
                        <a:t>- 6,3 %</a:t>
                      </a:r>
                    </a:p>
                  </a:txBody>
                  <a:tcPr marL="3422" marR="3422" marT="3422" marB="0" anchor="b">
                    <a:lnL>
                      <a:noFill/>
                    </a:lnL>
                    <a:lnR>
                      <a:noFill/>
                    </a:lnR>
                    <a:lnT>
                      <a:noFill/>
                    </a:lnT>
                    <a:lnB>
                      <a:noFill/>
                    </a:lnB>
                    <a:solidFill>
                      <a:srgbClr val="D9D9D9"/>
                    </a:solidFill>
                  </a:tcPr>
                </a:tc>
                <a:tc>
                  <a:txBody>
                    <a:bodyPr/>
                    <a:lstStyle/>
                    <a:p>
                      <a:pPr algn="r" fontAlgn="b"/>
                      <a:r>
                        <a:rPr lang="fr-FR" sz="1050" b="0" i="0" u="none" strike="noStrike">
                          <a:solidFill>
                            <a:srgbClr val="000000"/>
                          </a:solidFill>
                          <a:effectLst/>
                          <a:latin typeface="Segoe UI" panose="020B0502040204020203" pitchFamily="34" charset="0"/>
                        </a:rPr>
                        <a:t>48,5</a:t>
                      </a:r>
                    </a:p>
                  </a:txBody>
                  <a:tcPr marL="3422" marR="3422" marT="3422" marB="0" anchor="b">
                    <a:lnL>
                      <a:noFill/>
                    </a:lnL>
                    <a:lnR>
                      <a:noFill/>
                    </a:lnR>
                    <a:lnT>
                      <a:noFill/>
                    </a:lnT>
                    <a:lnB>
                      <a:noFill/>
                    </a:lnB>
                    <a:solidFill>
                      <a:srgbClr val="D9D9D9"/>
                    </a:solidFill>
                  </a:tcPr>
                </a:tc>
                <a:extLst>
                  <a:ext uri="{0D108BD9-81ED-4DB2-BD59-A6C34878D82A}">
                    <a16:rowId xmlns:a16="http://schemas.microsoft.com/office/drawing/2014/main" xmlns="" val="459913296"/>
                  </a:ext>
                </a:extLst>
              </a:tr>
              <a:tr h="154346">
                <a:tc>
                  <a:txBody>
                    <a:bodyPr/>
                    <a:lstStyle/>
                    <a:p>
                      <a:pPr algn="l" fontAlgn="b"/>
                      <a:r>
                        <a:rPr lang="fr-FR" sz="1050" b="0" i="0" u="none" strike="noStrike">
                          <a:solidFill>
                            <a:srgbClr val="000000"/>
                          </a:solidFill>
                          <a:effectLst/>
                          <a:latin typeface="Segoe UI" panose="020B0502040204020203" pitchFamily="34" charset="0"/>
                        </a:rPr>
                        <a:t>Meuse</a:t>
                      </a:r>
                    </a:p>
                  </a:txBody>
                  <a:tcPr marL="3422" marR="3422" marT="3422" marB="0" anchor="b">
                    <a:lnL>
                      <a:noFill/>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8</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8</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6</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10</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16</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12</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85B9"/>
                          </a:solidFill>
                          <a:effectLst/>
                          <a:latin typeface="Segoe UI" panose="020B0502040204020203" pitchFamily="34" charset="0"/>
                        </a:rPr>
                        <a:t>30</a:t>
                      </a:r>
                    </a:p>
                  </a:txBody>
                  <a:tcPr marL="3422" marR="3422" marT="3422" marB="0" anchor="b">
                    <a:lnL w="6350" cap="flat" cmpd="sng" algn="ctr">
                      <a:solidFill>
                        <a:srgbClr val="000000"/>
                      </a:solidFill>
                      <a:prstDash val="dot"/>
                      <a:round/>
                      <a:headEnd type="none" w="med" len="med"/>
                      <a:tailEnd type="none" w="med" len="med"/>
                    </a:lnL>
                    <a:lnR>
                      <a:noFill/>
                    </a:lnR>
                    <a:lnT>
                      <a:noFill/>
                    </a:lnT>
                    <a:lnB>
                      <a:noFill/>
                    </a:lnB>
                  </a:tcPr>
                </a:tc>
                <a:tc>
                  <a:txBody>
                    <a:bodyPr/>
                    <a:lstStyle/>
                    <a:p>
                      <a:pPr algn="r" fontAlgn="b"/>
                      <a:r>
                        <a:rPr lang="fr-FR" sz="1050" b="0" i="0" u="none" strike="noStrike">
                          <a:solidFill>
                            <a:srgbClr val="0085B9"/>
                          </a:solidFill>
                          <a:effectLst/>
                          <a:latin typeface="Segoe UI" panose="020B0502040204020203" pitchFamily="34" charset="0"/>
                        </a:rPr>
                        <a:t>30</a:t>
                      </a:r>
                    </a:p>
                  </a:txBody>
                  <a:tcPr marL="3422" marR="3422" marT="3422" marB="0" anchor="b">
                    <a:lnL>
                      <a:noFill/>
                    </a:lnL>
                    <a:lnR>
                      <a:noFill/>
                    </a:lnR>
                    <a:lnT>
                      <a:noFill/>
                    </a:lnT>
                    <a:lnB>
                      <a:noFill/>
                    </a:lnB>
                  </a:tcPr>
                </a:tc>
                <a:tc>
                  <a:txBody>
                    <a:bodyPr/>
                    <a:lstStyle/>
                    <a:p>
                      <a:pPr algn="r" fontAlgn="b"/>
                      <a:r>
                        <a:rPr lang="fr-FR" sz="1050" b="0" i="0" u="none" strike="noStrike" dirty="0">
                          <a:solidFill>
                            <a:srgbClr val="000000"/>
                          </a:solidFill>
                          <a:effectLst/>
                          <a:latin typeface="Segoe UI" panose="020B0502040204020203" pitchFamily="34" charset="0"/>
                        </a:rPr>
                        <a:t>+ 0,0 %</a:t>
                      </a:r>
                    </a:p>
                  </a:txBody>
                  <a:tcPr marL="3422" marR="3422" marT="3422" marB="0" anchor="b">
                    <a:lnL>
                      <a:noFill/>
                    </a:lnL>
                    <a:lnR>
                      <a:noFill/>
                    </a:lnR>
                    <a:lnT>
                      <a:noFill/>
                    </a:lnT>
                    <a:lnB>
                      <a:noFill/>
                    </a:lnB>
                    <a:solidFill>
                      <a:srgbClr val="D9D9D9"/>
                    </a:solidFill>
                  </a:tcPr>
                </a:tc>
                <a:tc>
                  <a:txBody>
                    <a:bodyPr/>
                    <a:lstStyle/>
                    <a:p>
                      <a:pPr algn="r" fontAlgn="b"/>
                      <a:r>
                        <a:rPr lang="fr-FR" sz="1050" b="0" i="0" u="none" strike="noStrike">
                          <a:solidFill>
                            <a:srgbClr val="000000"/>
                          </a:solidFill>
                          <a:effectLst/>
                          <a:latin typeface="Segoe UI" panose="020B0502040204020203" pitchFamily="34" charset="0"/>
                        </a:rPr>
                        <a:t>16,5</a:t>
                      </a:r>
                    </a:p>
                  </a:txBody>
                  <a:tcPr marL="3422" marR="3422" marT="3422" marB="0" anchor="b">
                    <a:lnL>
                      <a:noFill/>
                    </a:lnL>
                    <a:lnR>
                      <a:noFill/>
                    </a:lnR>
                    <a:lnT>
                      <a:noFill/>
                    </a:lnT>
                    <a:lnB>
                      <a:noFill/>
                    </a:lnB>
                    <a:solidFill>
                      <a:srgbClr val="D9D9D9"/>
                    </a:solidFill>
                  </a:tcPr>
                </a:tc>
                <a:extLst>
                  <a:ext uri="{0D108BD9-81ED-4DB2-BD59-A6C34878D82A}">
                    <a16:rowId xmlns:a16="http://schemas.microsoft.com/office/drawing/2014/main" xmlns="" val="3446221619"/>
                  </a:ext>
                </a:extLst>
              </a:tr>
              <a:tr h="154346">
                <a:tc>
                  <a:txBody>
                    <a:bodyPr/>
                    <a:lstStyle/>
                    <a:p>
                      <a:pPr algn="l" fontAlgn="b"/>
                      <a:r>
                        <a:rPr lang="fr-FR" sz="1050" b="0" i="0" u="none" strike="noStrike">
                          <a:solidFill>
                            <a:srgbClr val="000000"/>
                          </a:solidFill>
                          <a:effectLst/>
                          <a:latin typeface="Segoe UI" panose="020B0502040204020203" pitchFamily="34" charset="0"/>
                        </a:rPr>
                        <a:t>Moselle</a:t>
                      </a:r>
                    </a:p>
                  </a:txBody>
                  <a:tcPr marL="3422" marR="3422" marT="3422" marB="0" anchor="b">
                    <a:lnL>
                      <a:noFill/>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88</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88</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58</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56</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85</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91</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85B9"/>
                          </a:solidFill>
                          <a:effectLst/>
                          <a:latin typeface="Segoe UI" panose="020B0502040204020203" pitchFamily="34" charset="0"/>
                        </a:rPr>
                        <a:t>231</a:t>
                      </a:r>
                    </a:p>
                  </a:txBody>
                  <a:tcPr marL="3422" marR="3422" marT="3422" marB="0" anchor="b">
                    <a:lnL w="6350" cap="flat" cmpd="sng" algn="ctr">
                      <a:solidFill>
                        <a:srgbClr val="000000"/>
                      </a:solidFill>
                      <a:prstDash val="dot"/>
                      <a:round/>
                      <a:headEnd type="none" w="med" len="med"/>
                      <a:tailEnd type="none" w="med" len="med"/>
                    </a:lnL>
                    <a:lnR>
                      <a:noFill/>
                    </a:lnR>
                    <a:lnT>
                      <a:noFill/>
                    </a:lnT>
                    <a:lnB>
                      <a:noFill/>
                    </a:lnB>
                  </a:tcPr>
                </a:tc>
                <a:tc>
                  <a:txBody>
                    <a:bodyPr/>
                    <a:lstStyle/>
                    <a:p>
                      <a:pPr algn="r" fontAlgn="b"/>
                      <a:r>
                        <a:rPr lang="fr-FR" sz="1050" b="0" i="0" u="none" strike="noStrike">
                          <a:solidFill>
                            <a:srgbClr val="0085B9"/>
                          </a:solidFill>
                          <a:effectLst/>
                          <a:latin typeface="Segoe UI" panose="020B0502040204020203" pitchFamily="34" charset="0"/>
                        </a:rPr>
                        <a:t>235</a:t>
                      </a:r>
                    </a:p>
                  </a:txBody>
                  <a:tcPr marL="3422" marR="3422" marT="3422" marB="0" anchor="b">
                    <a:lnL>
                      <a:noFill/>
                    </a:lnL>
                    <a:lnR>
                      <a:noFill/>
                    </a:lnR>
                    <a:lnT>
                      <a:noFill/>
                    </a:lnT>
                    <a:lnB>
                      <a:noFill/>
                    </a:lnB>
                  </a:tcPr>
                </a:tc>
                <a:tc>
                  <a:txBody>
                    <a:bodyPr/>
                    <a:lstStyle/>
                    <a:p>
                      <a:pPr algn="r" fontAlgn="b"/>
                      <a:r>
                        <a:rPr lang="fr-FR" sz="1050" b="0" i="0" u="none" strike="noStrike" dirty="0">
                          <a:solidFill>
                            <a:srgbClr val="000000"/>
                          </a:solidFill>
                          <a:effectLst/>
                          <a:latin typeface="Segoe UI" panose="020B0502040204020203" pitchFamily="34" charset="0"/>
                        </a:rPr>
                        <a:t>+ 1,7 %</a:t>
                      </a:r>
                    </a:p>
                  </a:txBody>
                  <a:tcPr marL="3422" marR="3422" marT="3422" marB="0" anchor="b">
                    <a:lnL>
                      <a:noFill/>
                    </a:lnL>
                    <a:lnR>
                      <a:noFill/>
                    </a:lnR>
                    <a:lnT>
                      <a:noFill/>
                    </a:lnT>
                    <a:lnB>
                      <a:noFill/>
                    </a:lnB>
                    <a:solidFill>
                      <a:srgbClr val="D9D9D9"/>
                    </a:solidFill>
                  </a:tcPr>
                </a:tc>
                <a:tc>
                  <a:txBody>
                    <a:bodyPr/>
                    <a:lstStyle/>
                    <a:p>
                      <a:pPr algn="r" fontAlgn="b"/>
                      <a:r>
                        <a:rPr lang="fr-FR" sz="1050" b="0" i="0" u="none" strike="noStrike">
                          <a:solidFill>
                            <a:srgbClr val="000000"/>
                          </a:solidFill>
                          <a:effectLst/>
                          <a:latin typeface="Segoe UI" panose="020B0502040204020203" pitchFamily="34" charset="0"/>
                        </a:rPr>
                        <a:t>22,7</a:t>
                      </a:r>
                    </a:p>
                  </a:txBody>
                  <a:tcPr marL="3422" marR="3422" marT="3422" marB="0" anchor="b">
                    <a:lnL>
                      <a:noFill/>
                    </a:lnL>
                    <a:lnR>
                      <a:noFill/>
                    </a:lnR>
                    <a:lnT>
                      <a:noFill/>
                    </a:lnT>
                    <a:lnB>
                      <a:noFill/>
                    </a:lnB>
                    <a:solidFill>
                      <a:srgbClr val="D9D9D9"/>
                    </a:solidFill>
                  </a:tcPr>
                </a:tc>
                <a:extLst>
                  <a:ext uri="{0D108BD9-81ED-4DB2-BD59-A6C34878D82A}">
                    <a16:rowId xmlns:a16="http://schemas.microsoft.com/office/drawing/2014/main" xmlns="" val="2573635592"/>
                  </a:ext>
                </a:extLst>
              </a:tr>
              <a:tr h="154346">
                <a:tc>
                  <a:txBody>
                    <a:bodyPr/>
                    <a:lstStyle/>
                    <a:p>
                      <a:pPr algn="l" fontAlgn="b"/>
                      <a:r>
                        <a:rPr lang="fr-FR" sz="1050" b="0" i="0" u="none" strike="noStrike">
                          <a:solidFill>
                            <a:srgbClr val="000000"/>
                          </a:solidFill>
                          <a:effectLst/>
                          <a:latin typeface="Segoe UI" panose="020B0502040204020203" pitchFamily="34" charset="0"/>
                        </a:rPr>
                        <a:t>Vosges</a:t>
                      </a:r>
                    </a:p>
                  </a:txBody>
                  <a:tcPr marL="3422" marR="3422" marT="3422" marB="0" anchor="b">
                    <a:lnL>
                      <a:noFill/>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8</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8</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12</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12</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43</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39</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85B9"/>
                          </a:solidFill>
                          <a:effectLst/>
                          <a:latin typeface="Segoe UI" panose="020B0502040204020203" pitchFamily="34" charset="0"/>
                        </a:rPr>
                        <a:t>63</a:t>
                      </a:r>
                    </a:p>
                  </a:txBody>
                  <a:tcPr marL="3422" marR="3422" marT="3422" marB="0" anchor="b">
                    <a:lnL w="6350" cap="flat" cmpd="sng" algn="ctr">
                      <a:solidFill>
                        <a:srgbClr val="000000"/>
                      </a:solidFill>
                      <a:prstDash val="dot"/>
                      <a:round/>
                      <a:headEnd type="none" w="med" len="med"/>
                      <a:tailEnd type="none" w="med" len="med"/>
                    </a:lnL>
                    <a:lnR>
                      <a:noFill/>
                    </a:lnR>
                    <a:lnT>
                      <a:noFill/>
                    </a:lnT>
                    <a:lnB>
                      <a:noFill/>
                    </a:lnB>
                  </a:tcPr>
                </a:tc>
                <a:tc>
                  <a:txBody>
                    <a:bodyPr/>
                    <a:lstStyle/>
                    <a:p>
                      <a:pPr algn="r" fontAlgn="b"/>
                      <a:r>
                        <a:rPr lang="fr-FR" sz="1050" b="0" i="0" u="none" strike="noStrike">
                          <a:solidFill>
                            <a:srgbClr val="0085B9"/>
                          </a:solidFill>
                          <a:effectLst/>
                          <a:latin typeface="Segoe UI" panose="020B0502040204020203" pitchFamily="34" charset="0"/>
                        </a:rPr>
                        <a:t>59</a:t>
                      </a:r>
                    </a:p>
                  </a:txBody>
                  <a:tcPr marL="3422" marR="3422" marT="3422" marB="0" anchor="b">
                    <a:lnL>
                      <a:noFill/>
                    </a:lnL>
                    <a:lnR>
                      <a:noFill/>
                    </a:lnR>
                    <a:lnT>
                      <a:noFill/>
                    </a:lnT>
                    <a:lnB>
                      <a:noFill/>
                    </a:lnB>
                  </a:tcPr>
                </a:tc>
                <a:tc>
                  <a:txBody>
                    <a:bodyPr/>
                    <a:lstStyle/>
                    <a:p>
                      <a:pPr algn="r" fontAlgn="b"/>
                      <a:r>
                        <a:rPr lang="fr-FR" sz="1050" b="0" i="0" u="none" strike="noStrike" dirty="0">
                          <a:solidFill>
                            <a:srgbClr val="000000"/>
                          </a:solidFill>
                          <a:effectLst/>
                          <a:latin typeface="Segoe UI" panose="020B0502040204020203" pitchFamily="34" charset="0"/>
                        </a:rPr>
                        <a:t>- 6,3 %</a:t>
                      </a:r>
                    </a:p>
                  </a:txBody>
                  <a:tcPr marL="3422" marR="3422" marT="3422" marB="0" anchor="b">
                    <a:lnL>
                      <a:noFill/>
                    </a:lnL>
                    <a:lnR>
                      <a:noFill/>
                    </a:lnR>
                    <a:lnT>
                      <a:noFill/>
                    </a:lnT>
                    <a:lnB>
                      <a:noFill/>
                    </a:lnB>
                    <a:solidFill>
                      <a:srgbClr val="D9D9D9"/>
                    </a:solidFill>
                  </a:tcPr>
                </a:tc>
                <a:tc>
                  <a:txBody>
                    <a:bodyPr/>
                    <a:lstStyle/>
                    <a:p>
                      <a:pPr algn="r" fontAlgn="b"/>
                      <a:r>
                        <a:rPr lang="fr-FR" sz="1050" b="0" i="0" u="none" strike="noStrike">
                          <a:solidFill>
                            <a:srgbClr val="000000"/>
                          </a:solidFill>
                          <a:effectLst/>
                          <a:latin typeface="Segoe UI" panose="020B0502040204020203" pitchFamily="34" charset="0"/>
                        </a:rPr>
                        <a:t>16,4</a:t>
                      </a:r>
                    </a:p>
                  </a:txBody>
                  <a:tcPr marL="3422" marR="3422" marT="3422" marB="0" anchor="b">
                    <a:lnL>
                      <a:noFill/>
                    </a:lnL>
                    <a:lnR>
                      <a:noFill/>
                    </a:lnR>
                    <a:lnT>
                      <a:noFill/>
                    </a:lnT>
                    <a:lnB>
                      <a:noFill/>
                    </a:lnB>
                    <a:solidFill>
                      <a:srgbClr val="D9D9D9"/>
                    </a:solidFill>
                  </a:tcPr>
                </a:tc>
                <a:extLst>
                  <a:ext uri="{0D108BD9-81ED-4DB2-BD59-A6C34878D82A}">
                    <a16:rowId xmlns:a16="http://schemas.microsoft.com/office/drawing/2014/main" xmlns="" val="2487330164"/>
                  </a:ext>
                </a:extLst>
              </a:tr>
              <a:tr h="154346">
                <a:tc>
                  <a:txBody>
                    <a:bodyPr/>
                    <a:lstStyle/>
                    <a:p>
                      <a:pPr algn="l" fontAlgn="b"/>
                      <a:r>
                        <a:rPr lang="fr-FR" sz="1050" b="0" i="0" u="none" strike="noStrike">
                          <a:solidFill>
                            <a:srgbClr val="000000"/>
                          </a:solidFill>
                          <a:effectLst/>
                          <a:latin typeface="Segoe UI" panose="020B0502040204020203" pitchFamily="34" charset="0"/>
                        </a:rPr>
                        <a:t>Bas-Rhin</a:t>
                      </a:r>
                    </a:p>
                  </a:txBody>
                  <a:tcPr marL="3422" marR="3422" marT="3422" marB="0" anchor="b">
                    <a:lnL>
                      <a:noFill/>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145</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134</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118</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104</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219</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0000"/>
                          </a:solidFill>
                          <a:effectLst/>
                          <a:latin typeface="Segoe UI" panose="020B0502040204020203" pitchFamily="34" charset="0"/>
                        </a:rPr>
                        <a:t>219</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fr-FR" sz="1050" b="0" i="0" u="none" strike="noStrike">
                          <a:solidFill>
                            <a:srgbClr val="0085B9"/>
                          </a:solidFill>
                          <a:effectLst/>
                          <a:latin typeface="Segoe UI" panose="020B0502040204020203" pitchFamily="34" charset="0"/>
                        </a:rPr>
                        <a:t>482</a:t>
                      </a:r>
                    </a:p>
                  </a:txBody>
                  <a:tcPr marL="3422" marR="3422" marT="3422" marB="0" anchor="b">
                    <a:lnL w="6350" cap="flat" cmpd="sng" algn="ctr">
                      <a:solidFill>
                        <a:srgbClr val="000000"/>
                      </a:solidFill>
                      <a:prstDash val="dot"/>
                      <a:round/>
                      <a:headEnd type="none" w="med" len="med"/>
                      <a:tailEnd type="none" w="med" len="med"/>
                    </a:lnL>
                    <a:lnR>
                      <a:noFill/>
                    </a:lnR>
                    <a:lnT>
                      <a:noFill/>
                    </a:lnT>
                    <a:lnB>
                      <a:noFill/>
                    </a:lnB>
                  </a:tcPr>
                </a:tc>
                <a:tc>
                  <a:txBody>
                    <a:bodyPr/>
                    <a:lstStyle/>
                    <a:p>
                      <a:pPr algn="r" fontAlgn="b"/>
                      <a:r>
                        <a:rPr lang="fr-FR" sz="1050" b="0" i="0" u="none" strike="noStrike">
                          <a:solidFill>
                            <a:srgbClr val="0085B9"/>
                          </a:solidFill>
                          <a:effectLst/>
                          <a:latin typeface="Segoe UI" panose="020B0502040204020203" pitchFamily="34" charset="0"/>
                        </a:rPr>
                        <a:t>457</a:t>
                      </a:r>
                    </a:p>
                  </a:txBody>
                  <a:tcPr marL="3422" marR="3422" marT="3422" marB="0" anchor="b">
                    <a:lnL>
                      <a:noFill/>
                    </a:lnL>
                    <a:lnR>
                      <a:noFill/>
                    </a:lnR>
                    <a:lnT>
                      <a:noFill/>
                    </a:lnT>
                    <a:lnB>
                      <a:noFill/>
                    </a:lnB>
                  </a:tcPr>
                </a:tc>
                <a:tc>
                  <a:txBody>
                    <a:bodyPr/>
                    <a:lstStyle/>
                    <a:p>
                      <a:pPr algn="r" fontAlgn="b"/>
                      <a:r>
                        <a:rPr lang="fr-FR" sz="1050" b="0" i="0" u="none" strike="noStrike" dirty="0">
                          <a:solidFill>
                            <a:srgbClr val="000000"/>
                          </a:solidFill>
                          <a:effectLst/>
                          <a:latin typeface="Segoe UI" panose="020B0502040204020203" pitchFamily="34" charset="0"/>
                        </a:rPr>
                        <a:t>- 5,2 %</a:t>
                      </a:r>
                    </a:p>
                  </a:txBody>
                  <a:tcPr marL="3422" marR="3422" marT="3422" marB="0" anchor="b">
                    <a:lnL>
                      <a:noFill/>
                    </a:lnL>
                    <a:lnR>
                      <a:noFill/>
                    </a:lnR>
                    <a:lnT>
                      <a:noFill/>
                    </a:lnT>
                    <a:lnB>
                      <a:noFill/>
                    </a:lnB>
                    <a:solidFill>
                      <a:srgbClr val="D9D9D9"/>
                    </a:solidFill>
                  </a:tcPr>
                </a:tc>
                <a:tc>
                  <a:txBody>
                    <a:bodyPr/>
                    <a:lstStyle/>
                    <a:p>
                      <a:pPr algn="r" fontAlgn="b"/>
                      <a:r>
                        <a:rPr lang="fr-FR" sz="1050" b="0" i="0" u="none" strike="noStrike">
                          <a:solidFill>
                            <a:srgbClr val="000000"/>
                          </a:solidFill>
                          <a:effectLst/>
                          <a:latin typeface="Segoe UI" panose="020B0502040204020203" pitchFamily="34" charset="0"/>
                        </a:rPr>
                        <a:t>40,3</a:t>
                      </a:r>
                    </a:p>
                  </a:txBody>
                  <a:tcPr marL="3422" marR="3422" marT="3422" marB="0" anchor="b">
                    <a:lnL>
                      <a:noFill/>
                    </a:lnL>
                    <a:lnR>
                      <a:noFill/>
                    </a:lnR>
                    <a:lnT>
                      <a:noFill/>
                    </a:lnT>
                    <a:lnB>
                      <a:noFill/>
                    </a:lnB>
                    <a:solidFill>
                      <a:srgbClr val="D9D9D9"/>
                    </a:solidFill>
                  </a:tcPr>
                </a:tc>
                <a:extLst>
                  <a:ext uri="{0D108BD9-81ED-4DB2-BD59-A6C34878D82A}">
                    <a16:rowId xmlns:a16="http://schemas.microsoft.com/office/drawing/2014/main" xmlns="" val="3110564815"/>
                  </a:ext>
                </a:extLst>
              </a:tr>
              <a:tr h="154346">
                <a:tc>
                  <a:txBody>
                    <a:bodyPr/>
                    <a:lstStyle/>
                    <a:p>
                      <a:pPr algn="l" fontAlgn="b"/>
                      <a:r>
                        <a:rPr lang="fr-FR" sz="1050" b="0" i="0" u="none" strike="noStrike">
                          <a:solidFill>
                            <a:srgbClr val="000000"/>
                          </a:solidFill>
                          <a:effectLst/>
                          <a:latin typeface="Segoe UI" panose="020B0502040204020203" pitchFamily="34" charset="0"/>
                        </a:rPr>
                        <a:t>Haut-Rhin</a:t>
                      </a:r>
                    </a:p>
                  </a:txBody>
                  <a:tcPr marL="3422" marR="3422" marT="3422" marB="0" anchor="b">
                    <a:lnL>
                      <a:noFill/>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1050" b="0" i="0" u="none" strike="noStrike">
                          <a:solidFill>
                            <a:srgbClr val="000000"/>
                          </a:solidFill>
                          <a:effectLst/>
                          <a:latin typeface="Segoe UI" panose="020B0502040204020203" pitchFamily="34" charset="0"/>
                        </a:rPr>
                        <a:t>74</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1050" b="0" i="0" u="none" strike="noStrike">
                          <a:solidFill>
                            <a:srgbClr val="000000"/>
                          </a:solidFill>
                          <a:effectLst/>
                          <a:latin typeface="Segoe UI" panose="020B0502040204020203" pitchFamily="34" charset="0"/>
                        </a:rPr>
                        <a:t>70</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1050" b="0" i="0" u="none" strike="noStrike">
                          <a:solidFill>
                            <a:srgbClr val="000000"/>
                          </a:solidFill>
                          <a:effectLst/>
                          <a:latin typeface="Segoe UI" panose="020B0502040204020203" pitchFamily="34" charset="0"/>
                        </a:rPr>
                        <a:t>68</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1050" b="0" i="0" u="none" strike="noStrike">
                          <a:solidFill>
                            <a:srgbClr val="000000"/>
                          </a:solidFill>
                          <a:effectLst/>
                          <a:latin typeface="Segoe UI" panose="020B0502040204020203" pitchFamily="34" charset="0"/>
                        </a:rPr>
                        <a:t>68</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1050" b="0" i="0" u="none" strike="noStrike">
                          <a:solidFill>
                            <a:srgbClr val="000000"/>
                          </a:solidFill>
                          <a:effectLst/>
                          <a:latin typeface="Segoe UI" panose="020B0502040204020203" pitchFamily="34" charset="0"/>
                        </a:rPr>
                        <a:t>108</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1050" b="0" i="0" u="none" strike="noStrike">
                          <a:solidFill>
                            <a:srgbClr val="000000"/>
                          </a:solidFill>
                          <a:effectLst/>
                          <a:latin typeface="Segoe UI" panose="020B0502040204020203" pitchFamily="34" charset="0"/>
                        </a:rPr>
                        <a:t>112</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1050" b="0" i="0" u="none" strike="noStrike">
                          <a:solidFill>
                            <a:srgbClr val="0085B9"/>
                          </a:solidFill>
                          <a:effectLst/>
                          <a:latin typeface="Segoe UI" panose="020B0502040204020203" pitchFamily="34" charset="0"/>
                        </a:rPr>
                        <a:t>250</a:t>
                      </a:r>
                    </a:p>
                  </a:txBody>
                  <a:tcPr marL="3422" marR="3422" marT="3422" marB="0" anchor="b">
                    <a:lnL w="6350" cap="flat" cmpd="sng" algn="ctr">
                      <a:solidFill>
                        <a:srgbClr val="000000"/>
                      </a:solidFill>
                      <a:prstDash val="dot"/>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fr-FR" sz="1050" b="0" i="0" u="none" strike="noStrike">
                          <a:solidFill>
                            <a:srgbClr val="0085B9"/>
                          </a:solidFill>
                          <a:effectLst/>
                          <a:latin typeface="Segoe UI" panose="020B0502040204020203" pitchFamily="34" charset="0"/>
                        </a:rPr>
                        <a:t>250</a:t>
                      </a:r>
                    </a:p>
                  </a:txBody>
                  <a:tcPr marL="3422" marR="3422" marT="342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fr-FR" sz="1050" b="0" i="0" u="none" strike="noStrike" dirty="0">
                          <a:solidFill>
                            <a:srgbClr val="000000"/>
                          </a:solidFill>
                          <a:effectLst/>
                          <a:latin typeface="Segoe UI" panose="020B0502040204020203" pitchFamily="34" charset="0"/>
                        </a:rPr>
                        <a:t>+ 0,0 %</a:t>
                      </a:r>
                    </a:p>
                  </a:txBody>
                  <a:tcPr marL="3422" marR="3422" marT="3422"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050" b="0" i="0" u="none" strike="noStrike">
                          <a:solidFill>
                            <a:srgbClr val="000000"/>
                          </a:solidFill>
                          <a:effectLst/>
                          <a:latin typeface="Segoe UI" panose="020B0502040204020203" pitchFamily="34" charset="0"/>
                        </a:rPr>
                        <a:t>32,8</a:t>
                      </a:r>
                    </a:p>
                  </a:txBody>
                  <a:tcPr marL="3422" marR="3422" marT="3422"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873143289"/>
                  </a:ext>
                </a:extLst>
              </a:tr>
              <a:tr h="154346">
                <a:tc>
                  <a:txBody>
                    <a:bodyPr/>
                    <a:lstStyle/>
                    <a:p>
                      <a:pPr algn="l" fontAlgn="b"/>
                      <a:r>
                        <a:rPr lang="fr-FR" sz="1050" b="1" i="0" u="none" strike="noStrike">
                          <a:solidFill>
                            <a:srgbClr val="000000"/>
                          </a:solidFill>
                          <a:effectLst/>
                          <a:latin typeface="Segoe UI" panose="020B0502040204020203" pitchFamily="34" charset="0"/>
                        </a:rPr>
                        <a:t>Grand Est</a:t>
                      </a:r>
                    </a:p>
                  </a:txBody>
                  <a:tcPr marL="3422" marR="3422" marT="3422"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0000"/>
                          </a:solidFill>
                          <a:effectLst/>
                          <a:latin typeface="Segoe UI" panose="020B0502040204020203" pitchFamily="34" charset="0"/>
                        </a:rPr>
                        <a:t>534</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0000"/>
                          </a:solidFill>
                          <a:effectLst/>
                          <a:latin typeface="Segoe UI" panose="020B0502040204020203" pitchFamily="34" charset="0"/>
                        </a:rPr>
                        <a:t>495</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0000"/>
                          </a:solidFill>
                          <a:effectLst/>
                          <a:latin typeface="Segoe UI" panose="020B0502040204020203" pitchFamily="34" charset="0"/>
                        </a:rPr>
                        <a:t>429</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0000"/>
                          </a:solidFill>
                          <a:effectLst/>
                          <a:latin typeface="Segoe UI" panose="020B0502040204020203" pitchFamily="34" charset="0"/>
                        </a:rPr>
                        <a:t>420</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0000"/>
                          </a:solidFill>
                          <a:effectLst/>
                          <a:latin typeface="Segoe UI" panose="020B0502040204020203" pitchFamily="34" charset="0"/>
                        </a:rPr>
                        <a:t>803</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0000"/>
                          </a:solidFill>
                          <a:effectLst/>
                          <a:latin typeface="Segoe UI" panose="020B0502040204020203" pitchFamily="34" charset="0"/>
                        </a:rPr>
                        <a:t>792</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85B9"/>
                          </a:solidFill>
                          <a:effectLst/>
                          <a:latin typeface="Segoe UI" panose="020B0502040204020203" pitchFamily="34" charset="0"/>
                        </a:rPr>
                        <a:t>1 766</a:t>
                      </a:r>
                    </a:p>
                  </a:txBody>
                  <a:tcPr marL="3422" marR="3422" marT="3422"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85B9"/>
                          </a:solidFill>
                          <a:effectLst/>
                          <a:latin typeface="Segoe UI" panose="020B0502040204020203" pitchFamily="34" charset="0"/>
                        </a:rPr>
                        <a:t>1 707</a:t>
                      </a:r>
                    </a:p>
                  </a:txBody>
                  <a:tcPr marL="3422" marR="3422" marT="342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dirty="0">
                          <a:solidFill>
                            <a:srgbClr val="000000"/>
                          </a:solidFill>
                          <a:effectLst/>
                          <a:latin typeface="Segoe UI" panose="020B0502040204020203" pitchFamily="34" charset="0"/>
                        </a:rPr>
                        <a:t>- 3,3 %</a:t>
                      </a:r>
                    </a:p>
                  </a:txBody>
                  <a:tcPr marL="3422" marR="3422" marT="342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050" b="1" i="0" u="none" strike="noStrike">
                          <a:solidFill>
                            <a:srgbClr val="000000"/>
                          </a:solidFill>
                          <a:effectLst/>
                          <a:latin typeface="Segoe UI" panose="020B0502040204020203" pitchFamily="34" charset="0"/>
                        </a:rPr>
                        <a:t>31,0</a:t>
                      </a:r>
                    </a:p>
                  </a:txBody>
                  <a:tcPr marL="3422" marR="3422" marT="342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3347664507"/>
                  </a:ext>
                </a:extLst>
              </a:tr>
              <a:tr h="154346">
                <a:tc>
                  <a:txBody>
                    <a:bodyPr/>
                    <a:lstStyle/>
                    <a:p>
                      <a:pPr algn="l" fontAlgn="b"/>
                      <a:r>
                        <a:rPr lang="fr-FR" sz="1050" b="1" i="0" u="none" strike="noStrike">
                          <a:solidFill>
                            <a:srgbClr val="000000"/>
                          </a:solidFill>
                          <a:effectLst/>
                          <a:latin typeface="Segoe UI" panose="020B0502040204020203" pitchFamily="34" charset="0"/>
                        </a:rPr>
                        <a:t>France entière</a:t>
                      </a:r>
                    </a:p>
                  </a:txBody>
                  <a:tcPr marL="3422" marR="3422" marT="3422"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0000"/>
                          </a:solidFill>
                          <a:effectLst/>
                          <a:latin typeface="Segoe UI" panose="020B0502040204020203" pitchFamily="34" charset="0"/>
                        </a:rPr>
                        <a:t>5 334</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0000"/>
                          </a:solidFill>
                          <a:effectLst/>
                          <a:latin typeface="Segoe UI" panose="020B0502040204020203" pitchFamily="34" charset="0"/>
                        </a:rPr>
                        <a:t>5 432</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0000"/>
                          </a:solidFill>
                          <a:effectLst/>
                          <a:latin typeface="Segoe UI" panose="020B0502040204020203" pitchFamily="34" charset="0"/>
                        </a:rPr>
                        <a:t>5 390</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0000"/>
                          </a:solidFill>
                          <a:effectLst/>
                          <a:latin typeface="Segoe UI" panose="020B0502040204020203" pitchFamily="34" charset="0"/>
                        </a:rPr>
                        <a:t>5 832</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0000"/>
                          </a:solidFill>
                          <a:effectLst/>
                          <a:latin typeface="Segoe UI" panose="020B0502040204020203" pitchFamily="34" charset="0"/>
                        </a:rPr>
                        <a:t>7 531</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0000"/>
                          </a:solidFill>
                          <a:effectLst/>
                          <a:latin typeface="Segoe UI" panose="020B0502040204020203" pitchFamily="34" charset="0"/>
                        </a:rPr>
                        <a:t>8 062</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85B9"/>
                          </a:solidFill>
                          <a:effectLst/>
                          <a:latin typeface="Segoe UI" panose="020B0502040204020203" pitchFamily="34" charset="0"/>
                        </a:rPr>
                        <a:t>18 255</a:t>
                      </a:r>
                    </a:p>
                  </a:txBody>
                  <a:tcPr marL="3422" marR="3422" marT="3422"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85B9"/>
                          </a:solidFill>
                          <a:effectLst/>
                          <a:latin typeface="Segoe UI" panose="020B0502040204020203" pitchFamily="34" charset="0"/>
                        </a:rPr>
                        <a:t>19 326</a:t>
                      </a:r>
                    </a:p>
                  </a:txBody>
                  <a:tcPr marL="3422" marR="3422" marT="342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dirty="0">
                          <a:solidFill>
                            <a:srgbClr val="000000"/>
                          </a:solidFill>
                          <a:effectLst/>
                          <a:latin typeface="Segoe UI" panose="020B0502040204020203" pitchFamily="34" charset="0"/>
                        </a:rPr>
                        <a:t>+ 5,9 %</a:t>
                      </a:r>
                    </a:p>
                  </a:txBody>
                  <a:tcPr marL="3422" marR="3422" marT="342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050" b="1" i="0" u="none" strike="noStrike">
                          <a:solidFill>
                            <a:srgbClr val="000000"/>
                          </a:solidFill>
                          <a:effectLst/>
                          <a:latin typeface="Segoe UI" panose="020B0502040204020203" pitchFamily="34" charset="0"/>
                        </a:rPr>
                        <a:t>28,8</a:t>
                      </a:r>
                    </a:p>
                  </a:txBody>
                  <a:tcPr marL="3422" marR="3422" marT="342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749352906"/>
                  </a:ext>
                </a:extLst>
              </a:tr>
              <a:tr h="154346">
                <a:tc>
                  <a:txBody>
                    <a:bodyPr/>
                    <a:lstStyle/>
                    <a:p>
                      <a:pPr algn="l" fontAlgn="b"/>
                      <a:r>
                        <a:rPr lang="fr-FR" sz="1050" b="1" i="0" u="none" strike="noStrike">
                          <a:solidFill>
                            <a:srgbClr val="000000"/>
                          </a:solidFill>
                          <a:effectLst/>
                          <a:latin typeface="Segoe UI" panose="020B0502040204020203" pitchFamily="34" charset="0"/>
                        </a:rPr>
                        <a:t>France métropolitaine</a:t>
                      </a:r>
                    </a:p>
                  </a:txBody>
                  <a:tcPr marL="3422" marR="3422" marT="3422"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0000"/>
                          </a:solidFill>
                          <a:effectLst/>
                          <a:latin typeface="Segoe UI" panose="020B0502040204020203" pitchFamily="34" charset="0"/>
                        </a:rPr>
                        <a:t>5 221</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0000"/>
                          </a:solidFill>
                          <a:effectLst/>
                          <a:latin typeface="Segoe UI" panose="020B0502040204020203" pitchFamily="34" charset="0"/>
                        </a:rPr>
                        <a:t>5 290</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0000"/>
                          </a:solidFill>
                          <a:effectLst/>
                          <a:latin typeface="Segoe UI" panose="020B0502040204020203" pitchFamily="34" charset="0"/>
                        </a:rPr>
                        <a:t>5 284</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0000"/>
                          </a:solidFill>
                          <a:effectLst/>
                          <a:latin typeface="Segoe UI" panose="020B0502040204020203" pitchFamily="34" charset="0"/>
                        </a:rPr>
                        <a:t>5 686</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0000"/>
                          </a:solidFill>
                          <a:effectLst/>
                          <a:latin typeface="Segoe UI" panose="020B0502040204020203" pitchFamily="34" charset="0"/>
                        </a:rPr>
                        <a:t>7 449</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0000"/>
                          </a:solidFill>
                          <a:effectLst/>
                          <a:latin typeface="Segoe UI" panose="020B0502040204020203" pitchFamily="34" charset="0"/>
                        </a:rPr>
                        <a:t>7 941</a:t>
                      </a:r>
                    </a:p>
                  </a:txBody>
                  <a:tcPr marL="3422" marR="3422" marT="342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85B9"/>
                          </a:solidFill>
                          <a:effectLst/>
                          <a:latin typeface="Segoe UI" panose="020B0502040204020203" pitchFamily="34" charset="0"/>
                        </a:rPr>
                        <a:t>17 954</a:t>
                      </a:r>
                    </a:p>
                  </a:txBody>
                  <a:tcPr marL="3422" marR="3422" marT="3422"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a:solidFill>
                            <a:srgbClr val="0085B9"/>
                          </a:solidFill>
                          <a:effectLst/>
                          <a:latin typeface="Segoe UI" panose="020B0502040204020203" pitchFamily="34" charset="0"/>
                        </a:rPr>
                        <a:t>18 917</a:t>
                      </a:r>
                    </a:p>
                  </a:txBody>
                  <a:tcPr marL="3422" marR="3422" marT="342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050" b="1" i="0" u="none" strike="noStrike" dirty="0">
                          <a:solidFill>
                            <a:srgbClr val="000000"/>
                          </a:solidFill>
                          <a:effectLst/>
                          <a:latin typeface="Segoe UI" panose="020B0502040204020203" pitchFamily="34" charset="0"/>
                        </a:rPr>
                        <a:t>+ 5,4 %</a:t>
                      </a:r>
                    </a:p>
                  </a:txBody>
                  <a:tcPr marL="3422" marR="3422" marT="342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050" b="1" i="0" u="none" strike="noStrike" dirty="0">
                          <a:solidFill>
                            <a:srgbClr val="000000"/>
                          </a:solidFill>
                          <a:effectLst/>
                          <a:latin typeface="Segoe UI" panose="020B0502040204020203" pitchFamily="34" charset="0"/>
                        </a:rPr>
                        <a:t>29,1</a:t>
                      </a:r>
                    </a:p>
                  </a:txBody>
                  <a:tcPr marL="3422" marR="3422" marT="342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70498788"/>
                  </a:ext>
                </a:extLst>
              </a:tr>
            </a:tbl>
          </a:graphicData>
        </a:graphic>
      </p:graphicFrame>
      <p:sp>
        <p:nvSpPr>
          <p:cNvPr id="7" name="Espace réservé du contenu 6">
            <a:extLst>
              <a:ext uri="{FF2B5EF4-FFF2-40B4-BE49-F238E27FC236}">
                <a16:creationId xmlns:a16="http://schemas.microsoft.com/office/drawing/2014/main" xmlns="" id="{852B7752-F1AC-4C37-AF45-8CFBB6E6281D}"/>
              </a:ext>
            </a:extLst>
          </p:cNvPr>
          <p:cNvSpPr>
            <a:spLocks noGrp="1"/>
          </p:cNvSpPr>
          <p:nvPr>
            <p:ph idx="22"/>
            <p:custDataLst>
              <p:tags r:id="rId4"/>
            </p:custDataLst>
          </p:nvPr>
        </p:nvSpPr>
        <p:spPr>
          <a:xfrm>
            <a:off x="137160" y="4250785"/>
            <a:ext cx="10287000" cy="2818170"/>
          </a:xfrm>
        </p:spPr>
        <p:txBody>
          <a:bodyPr/>
          <a:lstStyle/>
          <a:p>
            <a:pPr>
              <a:spcBef>
                <a:spcPts val="600"/>
              </a:spcBef>
            </a:pPr>
            <a:r>
              <a:rPr lang="fr-FR" sz="1500" b="1" dirty="0"/>
              <a:t>Dans la gradation des services hospitaliers, les services de réanimation sont adossés à deux autres types d’unités nécessitant elles aussi une mobilisation vingt-quatre heures sur vingt-quatre des soignants :</a:t>
            </a:r>
          </a:p>
          <a:p>
            <a:pPr lvl="1">
              <a:spcBef>
                <a:spcPts val="600"/>
              </a:spcBef>
            </a:pPr>
            <a:r>
              <a:rPr lang="fr-FR" sz="1300" b="1" dirty="0"/>
              <a:t>les services de soins intensifs</a:t>
            </a:r>
            <a:r>
              <a:rPr lang="fr-FR" sz="1300" dirty="0"/>
              <a:t>, quand la défaillance vitale est cantonnée à un seul type d’organe ;</a:t>
            </a:r>
          </a:p>
          <a:p>
            <a:pPr lvl="1">
              <a:spcBef>
                <a:spcPts val="600"/>
              </a:spcBef>
            </a:pPr>
            <a:r>
              <a:rPr lang="fr-FR" sz="1300" b="1" dirty="0"/>
              <a:t>et les services de surveillance continue</a:t>
            </a:r>
            <a:r>
              <a:rPr lang="fr-FR" sz="1300" dirty="0"/>
              <a:t>, qui constituent un niveau intermédiaire entre les unités de réanimation et les unités de soins classiques. Les services de surveillance continue accueillent notamment les patients n’ayant plus besoin d’assistance respiratoire, après un passage, réussi, en réanimation.</a:t>
            </a:r>
          </a:p>
          <a:p>
            <a:pPr lvl="0">
              <a:spcBef>
                <a:spcPts val="600"/>
              </a:spcBef>
            </a:pPr>
            <a:r>
              <a:rPr lang="fr-FR" sz="1500" b="1" dirty="0">
                <a:solidFill>
                  <a:prstClr val="black"/>
                </a:solidFill>
              </a:rPr>
              <a:t>Sur la période 2013 à 2018, le nombre de lits chauds dans le Grand Est a diminué d’un peu plus de 3 %, </a:t>
            </a:r>
            <a:r>
              <a:rPr lang="fr-FR" sz="1500" dirty="0">
                <a:solidFill>
                  <a:prstClr val="black"/>
                </a:solidFill>
              </a:rPr>
              <a:t>à l’inverse de ce que l’on peut constater au niveau du territoire français (plus de 5 %).</a:t>
            </a:r>
          </a:p>
          <a:p>
            <a:pPr lvl="0">
              <a:spcBef>
                <a:spcPts val="600"/>
              </a:spcBef>
            </a:pPr>
            <a:r>
              <a:rPr lang="fr-FR" sz="1500" b="1" dirty="0">
                <a:solidFill>
                  <a:prstClr val="black"/>
                </a:solidFill>
              </a:rPr>
              <a:t>Le taux d’équipement apparaît toutefois plus élevé dans le Grand Est </a:t>
            </a:r>
            <a:r>
              <a:rPr lang="fr-FR" sz="1500" dirty="0">
                <a:solidFill>
                  <a:prstClr val="black"/>
                </a:solidFill>
              </a:rPr>
              <a:t>(31 lits chauds pour 100 000 habitants comparativement à près de 29 au niveau national). En Allemagne, ce taux atteint 33 lits chauds pour 100 000 habitants (source : Deutsche </a:t>
            </a:r>
            <a:r>
              <a:rPr lang="fr-FR" sz="1500" dirty="0" err="1">
                <a:solidFill>
                  <a:prstClr val="black"/>
                </a:solidFill>
              </a:rPr>
              <a:t>Krankenhaus</a:t>
            </a:r>
            <a:r>
              <a:rPr lang="fr-FR" sz="1500" dirty="0">
                <a:solidFill>
                  <a:prstClr val="black"/>
                </a:solidFill>
              </a:rPr>
              <a:t> Gesellschaft). </a:t>
            </a:r>
            <a:endParaRPr lang="fr-FR" dirty="0"/>
          </a:p>
          <a:p>
            <a:pPr marL="72000" indent="0">
              <a:buNone/>
            </a:pPr>
            <a:endParaRPr lang="fr-FR" dirty="0"/>
          </a:p>
        </p:txBody>
      </p:sp>
      <p:sp>
        <p:nvSpPr>
          <p:cNvPr id="8" name="Espace réservé du pied de page 7">
            <a:extLst>
              <a:ext uri="{FF2B5EF4-FFF2-40B4-BE49-F238E27FC236}">
                <a16:creationId xmlns:a16="http://schemas.microsoft.com/office/drawing/2014/main" xmlns="" id="{A37D71DE-CCB5-4483-909C-F2D8F515F62A}"/>
              </a:ext>
            </a:extLst>
          </p:cNvPr>
          <p:cNvSpPr>
            <a:spLocks noGrp="1"/>
          </p:cNvSpPr>
          <p:nvPr>
            <p:ph type="ftr" sz="quarter" idx="3"/>
            <p:custDataLst>
              <p:tags r:id="rId5"/>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
        <p:nvSpPr>
          <p:cNvPr id="10" name="Rectangle 9">
            <a:extLst>
              <a:ext uri="{FF2B5EF4-FFF2-40B4-BE49-F238E27FC236}">
                <a16:creationId xmlns:a16="http://schemas.microsoft.com/office/drawing/2014/main" xmlns="" id="{02F0F0AC-461D-4AD2-83BB-9FD8C31FA0B2}"/>
              </a:ext>
            </a:extLst>
          </p:cNvPr>
          <p:cNvSpPr/>
          <p:nvPr>
            <p:custDataLst>
              <p:tags r:id="rId6"/>
            </p:custDataLst>
          </p:nvPr>
        </p:nvSpPr>
        <p:spPr>
          <a:xfrm>
            <a:off x="347471" y="3971653"/>
            <a:ext cx="9898253" cy="215444"/>
          </a:xfrm>
          <a:prstGeom prst="rect">
            <a:avLst/>
          </a:prstGeom>
        </p:spPr>
        <p:txBody>
          <a:bodyPr wrap="square">
            <a:spAutoFit/>
          </a:bodyPr>
          <a:lstStyle/>
          <a:p>
            <a:pPr marL="72000" marR="0" lvl="0" indent="0" algn="just"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800" b="0" i="1" u="none" strike="noStrike" kern="0" cap="none" spc="0" normalizeH="0" baseline="0" noProof="0" dirty="0">
                <a:ln>
                  <a:noFill/>
                </a:ln>
                <a:solidFill>
                  <a:prstClr val="black"/>
                </a:solidFill>
                <a:effectLst/>
                <a:uLnTx/>
                <a:uFillTx/>
                <a:latin typeface="Segoe UI" panose="020B0502040204020203" pitchFamily="34" charset="0"/>
                <a:ea typeface="ＭＳ Ｐゴシック" pitchFamily="34" charset="-128"/>
                <a:cs typeface="Segoe UI" panose="020B0502040204020203" pitchFamily="34" charset="0"/>
              </a:rPr>
              <a:t>Champ: établissements de santé autorisés en réanimation, y compris SSA. Source: DREES, SAE 2013 et 2018.</a:t>
            </a:r>
          </a:p>
        </p:txBody>
      </p:sp>
      <p:sp>
        <p:nvSpPr>
          <p:cNvPr id="3" name="Rectangle 2">
            <a:extLst>
              <a:ext uri="{FF2B5EF4-FFF2-40B4-BE49-F238E27FC236}">
                <a16:creationId xmlns:a16="http://schemas.microsoft.com/office/drawing/2014/main" xmlns="" id="{1F8C3EBD-E5E5-408F-A0DC-048632449CBE}"/>
              </a:ext>
            </a:extLst>
          </p:cNvPr>
          <p:cNvSpPr/>
          <p:nvPr>
            <p:custDataLst>
              <p:tags r:id="rId7"/>
            </p:custDataLst>
          </p:nvPr>
        </p:nvSpPr>
        <p:spPr>
          <a:xfrm>
            <a:off x="7967681" y="1184369"/>
            <a:ext cx="2606040" cy="2069797"/>
          </a:xfrm>
          <a:prstGeom prst="rect">
            <a:avLst/>
          </a:prstGeom>
        </p:spPr>
        <p:txBody>
          <a:bodyPr wrap="square">
            <a:spAutoFit/>
          </a:bodyPr>
          <a:lstStyle/>
          <a:p>
            <a:pPr marL="792000" lvl="1" indent="-216000" algn="just" defTabSz="1054452">
              <a:spcBef>
                <a:spcPts val="300"/>
              </a:spcBef>
              <a:buClr>
                <a:srgbClr val="80003B"/>
              </a:buClr>
              <a:buSzPct val="80000"/>
              <a:buBlip>
                <a:blip r:embed="rId12"/>
              </a:buBlip>
            </a:pPr>
            <a:r>
              <a:rPr lang="fr-FR" sz="1050" b="1" kern="0" dirty="0">
                <a:solidFill>
                  <a:prstClr val="black"/>
                </a:solidFill>
                <a:latin typeface="Segoe UI" panose="020B0502040204020203" pitchFamily="34" charset="0"/>
                <a:cs typeface="Segoe UI" panose="020B0502040204020203" pitchFamily="34" charset="0"/>
              </a:rPr>
              <a:t>Les Ardennes, la Meuse et les Vosges </a:t>
            </a:r>
            <a:r>
              <a:rPr lang="fr-FR" sz="1050" kern="0" dirty="0">
                <a:solidFill>
                  <a:prstClr val="black"/>
                </a:solidFill>
                <a:latin typeface="Segoe UI" panose="020B0502040204020203" pitchFamily="34" charset="0"/>
                <a:cs typeface="Segoe UI" panose="020B0502040204020203" pitchFamily="34" charset="0"/>
              </a:rPr>
              <a:t>affichent ainsi des </a:t>
            </a:r>
            <a:r>
              <a:rPr lang="fr-FR" sz="1050" b="1" kern="0" dirty="0">
                <a:solidFill>
                  <a:prstClr val="black"/>
                </a:solidFill>
                <a:latin typeface="Segoe UI" panose="020B0502040204020203" pitchFamily="34" charset="0"/>
                <a:cs typeface="Segoe UI" panose="020B0502040204020203" pitchFamily="34" charset="0"/>
              </a:rPr>
              <a:t>taux d’équipements inférieurs à 20 lits chauds </a:t>
            </a:r>
            <a:r>
              <a:rPr lang="fr-FR" sz="1050" kern="0" dirty="0">
                <a:solidFill>
                  <a:prstClr val="black"/>
                </a:solidFill>
                <a:latin typeface="Segoe UI" panose="020B0502040204020203" pitchFamily="34" charset="0"/>
                <a:cs typeface="Segoe UI" panose="020B0502040204020203" pitchFamily="34" charset="0"/>
              </a:rPr>
              <a:t>pour 100 000 habitants.</a:t>
            </a:r>
          </a:p>
          <a:p>
            <a:pPr marL="792000" lvl="1" indent="-216000" algn="just" defTabSz="1054452">
              <a:spcBef>
                <a:spcPts val="300"/>
              </a:spcBef>
              <a:buClr>
                <a:srgbClr val="80003B"/>
              </a:buClr>
              <a:buSzPct val="80000"/>
              <a:buBlip>
                <a:blip r:embed="rId12"/>
              </a:buBlip>
            </a:pPr>
            <a:r>
              <a:rPr lang="fr-FR" sz="1050" kern="0" dirty="0">
                <a:solidFill>
                  <a:prstClr val="black"/>
                </a:solidFill>
                <a:latin typeface="Segoe UI" panose="020B0502040204020203" pitchFamily="34" charset="0"/>
                <a:cs typeface="Segoe UI" panose="020B0502040204020203" pitchFamily="34" charset="0"/>
              </a:rPr>
              <a:t>Alors qu’à l’inverse, </a:t>
            </a:r>
            <a:r>
              <a:rPr lang="fr-FR" sz="1050" b="1" kern="0" dirty="0">
                <a:solidFill>
                  <a:prstClr val="black"/>
                </a:solidFill>
                <a:latin typeface="Segoe UI" panose="020B0502040204020203" pitchFamily="34" charset="0"/>
                <a:cs typeface="Segoe UI" panose="020B0502040204020203" pitchFamily="34" charset="0"/>
              </a:rPr>
              <a:t>la Meurthe-et-Moselle et le Bas-Rhin</a:t>
            </a:r>
            <a:r>
              <a:rPr lang="fr-FR" sz="1050" kern="0" dirty="0">
                <a:solidFill>
                  <a:prstClr val="black"/>
                </a:solidFill>
                <a:latin typeface="Segoe UI" panose="020B0502040204020203" pitchFamily="34" charset="0"/>
                <a:cs typeface="Segoe UI" panose="020B0502040204020203" pitchFamily="34" charset="0"/>
              </a:rPr>
              <a:t> affichent des </a:t>
            </a:r>
            <a:r>
              <a:rPr lang="fr-FR" sz="1050" b="1" kern="0" dirty="0">
                <a:solidFill>
                  <a:prstClr val="black"/>
                </a:solidFill>
                <a:latin typeface="Segoe UI" panose="020B0502040204020203" pitchFamily="34" charset="0"/>
                <a:cs typeface="Segoe UI" panose="020B0502040204020203" pitchFamily="34" charset="0"/>
              </a:rPr>
              <a:t>taux d’équipements supérieurs à 40 lits chauds </a:t>
            </a:r>
            <a:r>
              <a:rPr lang="fr-FR" sz="1050" kern="0" dirty="0">
                <a:solidFill>
                  <a:prstClr val="black"/>
                </a:solidFill>
                <a:latin typeface="Segoe UI" panose="020B0502040204020203" pitchFamily="34" charset="0"/>
                <a:cs typeface="Segoe UI" panose="020B0502040204020203" pitchFamily="34" charset="0"/>
              </a:rPr>
              <a:t>pour 100 000 habitants. </a:t>
            </a:r>
          </a:p>
        </p:txBody>
      </p:sp>
      <p:sp>
        <p:nvSpPr>
          <p:cNvPr id="4" name="Rectangle 3">
            <a:extLst>
              <a:ext uri="{FF2B5EF4-FFF2-40B4-BE49-F238E27FC236}">
                <a16:creationId xmlns:a16="http://schemas.microsoft.com/office/drawing/2014/main" xmlns="" id="{FB24499B-212C-465E-A869-5DCFC93C0F0D}"/>
              </a:ext>
            </a:extLst>
          </p:cNvPr>
          <p:cNvSpPr/>
          <p:nvPr>
            <p:custDataLst>
              <p:tags r:id="rId8"/>
            </p:custDataLst>
          </p:nvPr>
        </p:nvSpPr>
        <p:spPr bwMode="auto">
          <a:xfrm>
            <a:off x="1871003" y="1178931"/>
            <a:ext cx="1378634" cy="2736550"/>
          </a:xfrm>
          <a:prstGeom prst="rect">
            <a:avLst/>
          </a:prstGeom>
          <a:solidFill>
            <a:srgbClr val="FF0000">
              <a:alpha val="10000"/>
            </a:srgbClr>
          </a:solidFill>
          <a:ln w="15875">
            <a:solidFill>
              <a:srgbClr val="FF0000"/>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endParaRPr lang="fr-FR" sz="1200" b="0" i="0" dirty="0" err="1">
              <a:solidFill>
                <a:schemeClr val="tx1"/>
              </a:solidFill>
              <a:latin typeface="+mj-lt"/>
            </a:endParaRPr>
          </a:p>
        </p:txBody>
      </p:sp>
      <p:sp>
        <p:nvSpPr>
          <p:cNvPr id="11" name="Rectangle 10">
            <a:extLst>
              <a:ext uri="{FF2B5EF4-FFF2-40B4-BE49-F238E27FC236}">
                <a16:creationId xmlns:a16="http://schemas.microsoft.com/office/drawing/2014/main" xmlns="" id="{4E0DEC96-0E87-40FF-B0DA-1A7FC2D035A3}"/>
              </a:ext>
            </a:extLst>
          </p:cNvPr>
          <p:cNvSpPr/>
          <p:nvPr>
            <p:custDataLst>
              <p:tags r:id="rId9"/>
            </p:custDataLst>
          </p:nvPr>
        </p:nvSpPr>
        <p:spPr bwMode="auto">
          <a:xfrm>
            <a:off x="3271835" y="1187868"/>
            <a:ext cx="1343978" cy="2736550"/>
          </a:xfrm>
          <a:prstGeom prst="rect">
            <a:avLst/>
          </a:prstGeom>
          <a:solidFill>
            <a:srgbClr val="FF0000">
              <a:alpha val="5000"/>
            </a:srgbClr>
          </a:solidFill>
          <a:ln w="15875">
            <a:solidFill>
              <a:srgbClr val="FF0000">
                <a:alpha val="30000"/>
              </a:srgbClr>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endParaRPr lang="fr-FR" sz="1200" b="0" i="0" dirty="0" err="1">
              <a:solidFill>
                <a:schemeClr val="tx1"/>
              </a:solidFill>
              <a:latin typeface="+mj-lt"/>
            </a:endParaRPr>
          </a:p>
        </p:txBody>
      </p:sp>
      <p:sp>
        <p:nvSpPr>
          <p:cNvPr id="12" name="Rectangle 11">
            <a:extLst>
              <a:ext uri="{FF2B5EF4-FFF2-40B4-BE49-F238E27FC236}">
                <a16:creationId xmlns:a16="http://schemas.microsoft.com/office/drawing/2014/main" xmlns="" id="{DFB1FFB1-7E64-4BE2-8850-5C7C7E82F0A5}"/>
              </a:ext>
            </a:extLst>
          </p:cNvPr>
          <p:cNvSpPr/>
          <p:nvPr>
            <p:custDataLst>
              <p:tags r:id="rId10"/>
            </p:custDataLst>
          </p:nvPr>
        </p:nvSpPr>
        <p:spPr bwMode="auto">
          <a:xfrm>
            <a:off x="4635231" y="1187868"/>
            <a:ext cx="1343978" cy="2736550"/>
          </a:xfrm>
          <a:prstGeom prst="rect">
            <a:avLst/>
          </a:prstGeom>
          <a:noFill/>
          <a:ln w="15875">
            <a:solidFill>
              <a:schemeClr val="tx1">
                <a:lumMod val="50000"/>
                <a:lumOff val="50000"/>
              </a:schemeClr>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endParaRPr lang="fr-FR" sz="1200" b="0" i="0" dirty="0" err="1">
              <a:solidFill>
                <a:schemeClr val="tx1"/>
              </a:solidFill>
              <a:latin typeface="+mj-lt"/>
            </a:endParaRPr>
          </a:p>
        </p:txBody>
      </p:sp>
    </p:spTree>
    <p:extLst>
      <p:ext uri="{BB962C8B-B14F-4D97-AF65-F5344CB8AC3E}">
        <p14:creationId xmlns:p14="http://schemas.microsoft.com/office/powerpoint/2010/main" val="40510529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1"/>
            <p:custDataLst>
              <p:tags r:id="rId1"/>
            </p:custDataLst>
          </p:nvPr>
        </p:nvSpPr>
        <p:spPr/>
        <p:txBody>
          <a:bodyPr>
            <a:normAutofit/>
          </a:bodyPr>
          <a:lstStyle/>
          <a:p>
            <a:r>
              <a:rPr lang="fr-FR" dirty="0"/>
              <a:t>Retour sur la sollicitation exceptionnelle des services de réanimation du Grand Est pendant la 1</a:t>
            </a:r>
            <a:r>
              <a:rPr lang="fr-FR" baseline="30000" dirty="0"/>
              <a:t>ère</a:t>
            </a:r>
            <a:r>
              <a:rPr lang="fr-FR" dirty="0"/>
              <a:t> période de confinement</a:t>
            </a:r>
          </a:p>
        </p:txBody>
      </p:sp>
      <p:sp>
        <p:nvSpPr>
          <p:cNvPr id="3" name="Espace réservé du numéro de diapositive 2"/>
          <p:cNvSpPr>
            <a:spLocks noGrp="1"/>
          </p:cNvSpPr>
          <p:nvPr>
            <p:ph type="sldNum" sz="quarter" idx="14"/>
            <p:custDataLst>
              <p:tags r:id="rId2"/>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24</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4" name="Espace réservé du pied de page 3"/>
          <p:cNvSpPr>
            <a:spLocks noGrp="1"/>
          </p:cNvSpPr>
          <p:nvPr>
            <p:ph type="ftr" sz="quarter" idx="3"/>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Tree>
    <p:extLst>
      <p:ext uri="{BB962C8B-B14F-4D97-AF65-F5344CB8AC3E}">
        <p14:creationId xmlns:p14="http://schemas.microsoft.com/office/powerpoint/2010/main" val="26982004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DF8D1377-7E06-4A80-94AB-526A0D5D9456}"/>
              </a:ext>
            </a:extLst>
          </p:cNvPr>
          <p:cNvSpPr>
            <a:spLocks noGrp="1"/>
          </p:cNvSpPr>
          <p:nvPr>
            <p:ph type="title"/>
            <p:custDataLst>
              <p:tags r:id="rId1"/>
            </p:custDataLst>
          </p:nvPr>
        </p:nvSpPr>
        <p:spPr/>
        <p:txBody>
          <a:bodyPr/>
          <a:lstStyle/>
          <a:p>
            <a:r>
              <a:rPr lang="fr-FR" dirty="0"/>
              <a:t>Des ouvertures de lits nombreuses pour endiguer la vague épidémique*</a:t>
            </a:r>
          </a:p>
        </p:txBody>
      </p:sp>
      <p:pic>
        <p:nvPicPr>
          <p:cNvPr id="7" name="Espace réservé du contenu 6">
            <a:extLst>
              <a:ext uri="{FF2B5EF4-FFF2-40B4-BE49-F238E27FC236}">
                <a16:creationId xmlns:a16="http://schemas.microsoft.com/office/drawing/2014/main" xmlns="" id="{A1A36E7D-265D-46BE-8D4E-3A68716BB1E3}"/>
              </a:ext>
            </a:extLst>
          </p:cNvPr>
          <p:cNvPicPr>
            <a:picLocks noGrp="1" noChangeAspect="1"/>
          </p:cNvPicPr>
          <p:nvPr>
            <p:ph idx="1"/>
            <p:custDataLst>
              <p:tags r:id="rId2"/>
            </p:custDataLst>
          </p:nvPr>
        </p:nvPicPr>
        <p:blipFill>
          <a:blip r:embed="rId10"/>
          <a:stretch>
            <a:fillRect/>
          </a:stretch>
        </p:blipFill>
        <p:spPr>
          <a:xfrm>
            <a:off x="195506" y="1765240"/>
            <a:ext cx="6296025" cy="3600450"/>
          </a:xfrm>
          <a:prstGeom prst="rect">
            <a:avLst/>
          </a:prstGeom>
        </p:spPr>
      </p:pic>
      <p:sp>
        <p:nvSpPr>
          <p:cNvPr id="4" name="Espace réservé du contenu 3">
            <a:extLst>
              <a:ext uri="{FF2B5EF4-FFF2-40B4-BE49-F238E27FC236}">
                <a16:creationId xmlns:a16="http://schemas.microsoft.com/office/drawing/2014/main" xmlns="" id="{562D1AF8-80F4-4A62-8FAA-D775E777863F}"/>
              </a:ext>
            </a:extLst>
          </p:cNvPr>
          <p:cNvSpPr>
            <a:spLocks noGrp="1"/>
          </p:cNvSpPr>
          <p:nvPr>
            <p:ph idx="15"/>
            <p:custDataLst>
              <p:tags r:id="rId3"/>
            </p:custDataLst>
          </p:nvPr>
        </p:nvSpPr>
        <p:spPr>
          <a:xfrm>
            <a:off x="6386734" y="1138643"/>
            <a:ext cx="4032930" cy="5527136"/>
          </a:xfrm>
          <a:noFill/>
        </p:spPr>
        <p:txBody>
          <a:bodyPr/>
          <a:lstStyle/>
          <a:p>
            <a:pPr>
              <a:spcBef>
                <a:spcPts val="600"/>
              </a:spcBef>
            </a:pPr>
            <a:r>
              <a:rPr lang="fr-FR" b="1" i="1" dirty="0"/>
              <a:t>« Dès le 20 mars, 350 patients atteints du coronavirus sont soignés en réanimation dans le Grand Est</a:t>
            </a:r>
            <a:r>
              <a:rPr lang="fr-FR" i="1" dirty="0"/>
              <a:t>.</a:t>
            </a:r>
          </a:p>
          <a:p>
            <a:pPr>
              <a:spcBef>
                <a:spcPts val="600"/>
              </a:spcBef>
            </a:pPr>
            <a:r>
              <a:rPr lang="fr-FR" i="1" dirty="0"/>
              <a:t>Au total, </a:t>
            </a:r>
            <a:r>
              <a:rPr lang="fr-FR" b="1" i="1" dirty="0"/>
              <a:t>les services de réanimation </a:t>
            </a:r>
            <a:r>
              <a:rPr lang="fr-FR" i="1" dirty="0"/>
              <a:t>de la région accueillent plus de </a:t>
            </a:r>
            <a:r>
              <a:rPr lang="fr-FR" b="1" i="1" dirty="0"/>
              <a:t>560 patients</a:t>
            </a:r>
            <a:r>
              <a:rPr lang="fr-FR" i="1" dirty="0"/>
              <a:t>, </a:t>
            </a:r>
            <a:r>
              <a:rPr lang="fr-FR" b="1" i="1" dirty="0"/>
              <a:t>tous types de pathologies confondues</a:t>
            </a:r>
            <a:r>
              <a:rPr lang="fr-FR" i="1" dirty="0"/>
              <a:t>. </a:t>
            </a:r>
          </a:p>
          <a:p>
            <a:pPr>
              <a:spcBef>
                <a:spcPts val="600"/>
              </a:spcBef>
            </a:pPr>
            <a:r>
              <a:rPr lang="fr-FR" i="1" dirty="0"/>
              <a:t>Le nombre de patients </a:t>
            </a:r>
            <a:r>
              <a:rPr lang="fr-FR" b="1" i="1" dirty="0"/>
              <a:t>dépasse déjà largement les 470 lits de réanimation opérationnels</a:t>
            </a:r>
            <a:r>
              <a:rPr lang="fr-FR" i="1" dirty="0"/>
              <a:t> en début d’année 2020.</a:t>
            </a:r>
          </a:p>
          <a:p>
            <a:pPr>
              <a:spcBef>
                <a:spcPts val="600"/>
              </a:spcBef>
            </a:pPr>
            <a:r>
              <a:rPr lang="fr-FR" i="1" dirty="0"/>
              <a:t>Face à la croissance exponentielle de l’épidémie, les capacités en lits de réanimation ont été considérablement accrues.</a:t>
            </a:r>
          </a:p>
          <a:p>
            <a:pPr lvl="1">
              <a:spcBef>
                <a:spcPts val="300"/>
              </a:spcBef>
            </a:pPr>
            <a:r>
              <a:rPr lang="fr-FR" i="1" dirty="0"/>
              <a:t>Le </a:t>
            </a:r>
            <a:r>
              <a:rPr lang="fr-FR" b="1" i="1" dirty="0"/>
              <a:t>20 mars, ce nombre de lits s’élève à 800</a:t>
            </a:r>
            <a:r>
              <a:rPr lang="fr-FR" i="1" dirty="0"/>
              <a:t>, soit 70 % de plus que la capacité habituelle.</a:t>
            </a:r>
          </a:p>
          <a:p>
            <a:pPr lvl="1">
              <a:spcBef>
                <a:spcPts val="300"/>
              </a:spcBef>
            </a:pPr>
            <a:r>
              <a:rPr lang="fr-FR" i="1" dirty="0"/>
              <a:t>Il est </a:t>
            </a:r>
            <a:r>
              <a:rPr lang="fr-FR" b="1" i="1" dirty="0"/>
              <a:t>porté à plus de 1 200 au plus fort de la crise</a:t>
            </a:r>
            <a:r>
              <a:rPr lang="fr-FR" i="1" dirty="0"/>
              <a:t>.</a:t>
            </a:r>
          </a:p>
          <a:p>
            <a:pPr lvl="1">
              <a:spcBef>
                <a:spcPts val="300"/>
              </a:spcBef>
            </a:pPr>
            <a:r>
              <a:rPr lang="fr-FR" i="1" dirty="0"/>
              <a:t>L’ensemble des services de réanimation de la région accueillent alors </a:t>
            </a:r>
            <a:r>
              <a:rPr lang="fr-FR" b="1" i="1" dirty="0"/>
              <a:t>900 patients Covid-19 et un total de 1 030 patients »</a:t>
            </a:r>
            <a:r>
              <a:rPr lang="fr-FR" i="1" dirty="0"/>
              <a:t>.</a:t>
            </a:r>
          </a:p>
        </p:txBody>
      </p:sp>
      <p:sp>
        <p:nvSpPr>
          <p:cNvPr id="5" name="Espace réservé du numéro de diapositive 4">
            <a:extLst>
              <a:ext uri="{FF2B5EF4-FFF2-40B4-BE49-F238E27FC236}">
                <a16:creationId xmlns:a16="http://schemas.microsoft.com/office/drawing/2014/main" xmlns="" id="{4C7DF363-0AFC-4DD5-89B0-3ABEA939731A}"/>
              </a:ext>
            </a:extLst>
          </p:cNvPr>
          <p:cNvSpPr>
            <a:spLocks noGrp="1"/>
          </p:cNvSpPr>
          <p:nvPr>
            <p:ph type="sldNum" sz="quarter" idx="17"/>
            <p:custDataLst>
              <p:tags r:id="rId4"/>
            </p:custDataLst>
          </p:nvPr>
        </p:nvSpPr>
        <p:spPr/>
        <p:txBody>
          <a:bodyPr/>
          <a:lstStyle/>
          <a:p>
            <a:fld id="{FD495AF3-2BE3-4F2F-A3F0-65C3F202E4D2}" type="slidenum">
              <a:rPr lang="fr-FR" altLang="fr-FR" smtClean="0"/>
              <a:pPr/>
              <a:t>25</a:t>
            </a:fld>
            <a:endParaRPr lang="fr-FR" altLang="fr-FR" dirty="0"/>
          </a:p>
        </p:txBody>
      </p:sp>
      <p:sp>
        <p:nvSpPr>
          <p:cNvPr id="6" name="Espace réservé du pied de page 5">
            <a:extLst>
              <a:ext uri="{FF2B5EF4-FFF2-40B4-BE49-F238E27FC236}">
                <a16:creationId xmlns:a16="http://schemas.microsoft.com/office/drawing/2014/main" xmlns="" id="{A390D68C-F188-4067-927E-9CFF7A20B08D}"/>
              </a:ext>
            </a:extLst>
          </p:cNvPr>
          <p:cNvSpPr>
            <a:spLocks noGrp="1"/>
          </p:cNvSpPr>
          <p:nvPr>
            <p:ph type="ftr" sz="quarter" idx="3"/>
            <p:custDataLst>
              <p:tags r:id="rId5"/>
            </p:custDataLst>
          </p:nvPr>
        </p:nvSpPr>
        <p:spPr/>
        <p:txBody>
          <a:bodyPr/>
          <a:lstStyle/>
          <a:p>
            <a:r>
              <a:rPr lang="fr-FR">
                <a:cs typeface="Segoe UI Light" pitchFamily="34" charset="0"/>
              </a:rPr>
              <a:t>Journée d'étude Santé Protection Sociale - CGT Grand Est - 20 novembre 2020</a:t>
            </a:r>
            <a:endParaRPr lang="fr-FR" dirty="0">
              <a:cs typeface="Segoe UI Light" pitchFamily="34" charset="0"/>
            </a:endParaRPr>
          </a:p>
        </p:txBody>
      </p:sp>
      <p:sp>
        <p:nvSpPr>
          <p:cNvPr id="8" name="Espace réservé du contenu 3">
            <a:extLst>
              <a:ext uri="{FF2B5EF4-FFF2-40B4-BE49-F238E27FC236}">
                <a16:creationId xmlns:a16="http://schemas.microsoft.com/office/drawing/2014/main" xmlns="" id="{8449752F-83C3-4CCB-AA2D-1E13F1BC9BB7}"/>
              </a:ext>
            </a:extLst>
          </p:cNvPr>
          <p:cNvSpPr txBox="1">
            <a:spLocks/>
          </p:cNvSpPr>
          <p:nvPr>
            <p:custDataLst>
              <p:tags r:id="rId6"/>
            </p:custDataLst>
          </p:nvPr>
        </p:nvSpPr>
        <p:spPr bwMode="auto">
          <a:xfrm>
            <a:off x="195506" y="5480930"/>
            <a:ext cx="6296024" cy="848023"/>
          </a:xfrm>
          <a:prstGeom prst="rect">
            <a:avLst/>
          </a:prstGeom>
          <a:noFill/>
          <a:ln w="25400" cap="flat" cmpd="sng" algn="ctr">
            <a:noFill/>
            <a:prstDash val="solid"/>
          </a:ln>
          <a:effec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11"/>
              </a:buBlip>
              <a:defRPr lang="fr-FR" sz="1500" b="0">
                <a:solidFill>
                  <a:schemeClr val="tx1"/>
                </a:solidFill>
                <a:latin typeface="+mj-lt"/>
                <a:ea typeface="+mn-ea"/>
                <a:cs typeface="Segoe UI Semilight"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2"/>
              </a:buBlip>
              <a:defRPr lang="fr-FR" sz="1500">
                <a:solidFill>
                  <a:schemeClr val="tx1"/>
                </a:solidFill>
                <a:latin typeface="+mj-lt"/>
                <a:cs typeface="Segoe UI Semilight"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3"/>
              </a:buBlip>
              <a:defRPr lang="fr-FR" sz="1500">
                <a:solidFill>
                  <a:schemeClr val="tx1"/>
                </a:solidFill>
                <a:latin typeface="+mj-lt"/>
                <a:cs typeface="Segoe UI Semilight"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500">
                <a:solidFill>
                  <a:schemeClr val="tx1"/>
                </a:solidFill>
                <a:latin typeface="+mj-lt"/>
                <a:cs typeface="Segoe UI Semilight"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rgbClr val="004070"/>
                </a:solidFill>
                <a:latin typeface="Segoe UI Semilight" pitchFamily="34" charset="0"/>
                <a:cs typeface="Segoe UI Semilight"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indent="0">
              <a:buNone/>
            </a:pPr>
            <a:r>
              <a:rPr lang="fr-FR" sz="1200" b="1" kern="0" dirty="0"/>
              <a:t>Note :</a:t>
            </a:r>
            <a:r>
              <a:rPr lang="fr-FR" sz="1200" kern="0" dirty="0"/>
              <a:t> le 1er avril, 1 030 patients sont soignés dans les services de réanimation du Grand Est, dont 900 sont atteints du Covid-19. Ce jour-là, 1 170 lits de réanimation sont ouverts. </a:t>
            </a:r>
          </a:p>
          <a:p>
            <a:pPr marL="72000" indent="0">
              <a:buNone/>
            </a:pPr>
            <a:r>
              <a:rPr lang="fr-FR" sz="800" i="1" kern="0" dirty="0"/>
              <a:t>Source : ARS, enquête quotidienne auprès des services de réanimation, redressements Insee.</a:t>
            </a:r>
          </a:p>
        </p:txBody>
      </p:sp>
      <p:sp>
        <p:nvSpPr>
          <p:cNvPr id="9" name="Espace réservé du contenu 3">
            <a:extLst>
              <a:ext uri="{FF2B5EF4-FFF2-40B4-BE49-F238E27FC236}">
                <a16:creationId xmlns:a16="http://schemas.microsoft.com/office/drawing/2014/main" xmlns="" id="{5F2182EB-C7F2-4D17-85C0-C4C09307712F}"/>
              </a:ext>
            </a:extLst>
          </p:cNvPr>
          <p:cNvSpPr txBox="1">
            <a:spLocks/>
          </p:cNvSpPr>
          <p:nvPr>
            <p:custDataLst>
              <p:tags r:id="rId7"/>
            </p:custDataLst>
          </p:nvPr>
        </p:nvSpPr>
        <p:spPr bwMode="auto">
          <a:xfrm>
            <a:off x="469827" y="1232310"/>
            <a:ext cx="5572245" cy="597977"/>
          </a:xfrm>
          <a:prstGeom prst="rect">
            <a:avLst/>
          </a:prstGeom>
          <a:noFill/>
          <a:ln w="25400" cap="flat" cmpd="sng" algn="ctr">
            <a:noFill/>
            <a:prstDash val="solid"/>
          </a:ln>
          <a:effec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11"/>
              </a:buBlip>
              <a:defRPr lang="fr-FR" sz="1500" b="0">
                <a:solidFill>
                  <a:schemeClr val="tx1"/>
                </a:solidFill>
                <a:latin typeface="+mj-lt"/>
                <a:ea typeface="+mn-ea"/>
                <a:cs typeface="Segoe UI Semilight"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2"/>
              </a:buBlip>
              <a:defRPr lang="fr-FR" sz="1500">
                <a:solidFill>
                  <a:schemeClr val="tx1"/>
                </a:solidFill>
                <a:latin typeface="+mj-lt"/>
                <a:cs typeface="Segoe UI Semilight"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3"/>
              </a:buBlip>
              <a:defRPr lang="fr-FR" sz="1500">
                <a:solidFill>
                  <a:schemeClr val="tx1"/>
                </a:solidFill>
                <a:latin typeface="+mj-lt"/>
                <a:cs typeface="Segoe UI Semilight"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500">
                <a:solidFill>
                  <a:schemeClr val="tx1"/>
                </a:solidFill>
                <a:latin typeface="+mj-lt"/>
                <a:cs typeface="Segoe UI Semilight"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rgbClr val="004070"/>
                </a:solidFill>
                <a:latin typeface="Segoe UI Semilight" pitchFamily="34" charset="0"/>
                <a:cs typeface="Segoe UI Semilight"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indent="0">
              <a:buNone/>
            </a:pPr>
            <a:r>
              <a:rPr lang="fr-FR" sz="1200" b="1" kern="0" dirty="0"/>
              <a:t>Patients atteints du coronavirus soignés en réanimation dans le Grand Est</a:t>
            </a:r>
            <a:r>
              <a:rPr lang="fr-FR" sz="1200" b="1" i="1" kern="0" dirty="0"/>
              <a:t> </a:t>
            </a:r>
            <a:r>
              <a:rPr lang="fr-FR" sz="1000" i="1" kern="0" dirty="0"/>
              <a:t>– Période du 20 mars au 6 mai</a:t>
            </a:r>
            <a:endParaRPr lang="fr-FR" sz="1400" kern="0" dirty="0"/>
          </a:p>
        </p:txBody>
      </p:sp>
      <p:sp>
        <p:nvSpPr>
          <p:cNvPr id="10" name="Espace réservé du contenu 3">
            <a:extLst>
              <a:ext uri="{FF2B5EF4-FFF2-40B4-BE49-F238E27FC236}">
                <a16:creationId xmlns:a16="http://schemas.microsoft.com/office/drawing/2014/main" xmlns="" id="{6D5415EB-2B7F-4606-9540-F7C6436DEC1A}"/>
              </a:ext>
            </a:extLst>
          </p:cNvPr>
          <p:cNvSpPr txBox="1">
            <a:spLocks/>
          </p:cNvSpPr>
          <p:nvPr>
            <p:custDataLst>
              <p:tags r:id="rId8"/>
            </p:custDataLst>
          </p:nvPr>
        </p:nvSpPr>
        <p:spPr bwMode="auto">
          <a:xfrm>
            <a:off x="6836192" y="6837289"/>
            <a:ext cx="3499064" cy="271619"/>
          </a:xfrm>
          <a:prstGeom prst="rect">
            <a:avLst/>
          </a:prstGeom>
          <a:noFill/>
          <a:ln w="25400" cap="flat" cmpd="sng" algn="ctr">
            <a:noFill/>
            <a:prstDash val="solid"/>
          </a:ln>
          <a:effec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11"/>
              </a:buBlip>
              <a:defRPr lang="fr-FR" sz="1500" b="0">
                <a:solidFill>
                  <a:schemeClr val="tx1"/>
                </a:solidFill>
                <a:latin typeface="+mj-lt"/>
                <a:ea typeface="+mn-ea"/>
                <a:cs typeface="Segoe UI Semilight"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2"/>
              </a:buBlip>
              <a:defRPr lang="fr-FR" sz="1500">
                <a:solidFill>
                  <a:schemeClr val="tx1"/>
                </a:solidFill>
                <a:latin typeface="+mj-lt"/>
                <a:cs typeface="Segoe UI Semilight"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3"/>
              </a:buBlip>
              <a:defRPr lang="fr-FR" sz="1500">
                <a:solidFill>
                  <a:schemeClr val="tx1"/>
                </a:solidFill>
                <a:latin typeface="+mj-lt"/>
                <a:cs typeface="Segoe UI Semilight"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500">
                <a:solidFill>
                  <a:schemeClr val="tx1"/>
                </a:solidFill>
                <a:latin typeface="+mj-lt"/>
                <a:cs typeface="Segoe UI Semilight"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rgbClr val="004070"/>
                </a:solidFill>
                <a:latin typeface="Segoe UI Semilight" pitchFamily="34" charset="0"/>
                <a:cs typeface="Segoe UI Semilight"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indent="0">
              <a:buNone/>
            </a:pPr>
            <a:r>
              <a:rPr lang="fr-FR" sz="800" i="1" kern="0" dirty="0"/>
              <a:t>*Source : INSEE Analyses N°117 – juillet 2020</a:t>
            </a:r>
          </a:p>
        </p:txBody>
      </p:sp>
    </p:spTree>
    <p:extLst>
      <p:ext uri="{BB962C8B-B14F-4D97-AF65-F5344CB8AC3E}">
        <p14:creationId xmlns:p14="http://schemas.microsoft.com/office/powerpoint/2010/main" val="9269874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B95C74F3-3209-4416-BE2B-5B9DD1B6A5A4}"/>
              </a:ext>
            </a:extLst>
          </p:cNvPr>
          <p:cNvSpPr>
            <a:spLocks noGrp="1"/>
          </p:cNvSpPr>
          <p:nvPr>
            <p:ph type="title"/>
            <p:custDataLst>
              <p:tags r:id="rId1"/>
            </p:custDataLst>
          </p:nvPr>
        </p:nvSpPr>
        <p:spPr/>
        <p:txBody>
          <a:bodyPr/>
          <a:lstStyle/>
          <a:p>
            <a:r>
              <a:rPr lang="fr-FR" dirty="0"/>
              <a:t>Tous les départements ont plus que doublé </a:t>
            </a:r>
            <a:br>
              <a:rPr lang="fr-FR" dirty="0"/>
            </a:br>
            <a:r>
              <a:rPr lang="fr-FR" dirty="0"/>
              <a:t>leur capacité habituelle en lits de réanimation</a:t>
            </a:r>
          </a:p>
        </p:txBody>
      </p:sp>
      <p:sp>
        <p:nvSpPr>
          <p:cNvPr id="3" name="Espace réservé du contenu 2">
            <a:extLst>
              <a:ext uri="{FF2B5EF4-FFF2-40B4-BE49-F238E27FC236}">
                <a16:creationId xmlns:a16="http://schemas.microsoft.com/office/drawing/2014/main" xmlns="" id="{F2E4C66B-B8DC-405D-9494-EAC79256F535}"/>
              </a:ext>
            </a:extLst>
          </p:cNvPr>
          <p:cNvSpPr>
            <a:spLocks noGrp="1"/>
          </p:cNvSpPr>
          <p:nvPr>
            <p:ph idx="1"/>
            <p:custDataLst>
              <p:tags r:id="rId2"/>
            </p:custDataLst>
          </p:nvPr>
        </p:nvSpPr>
        <p:spPr>
          <a:xfrm>
            <a:off x="5868366" y="1215802"/>
            <a:ext cx="4765282" cy="5449977"/>
          </a:xfrm>
        </p:spPr>
        <p:txBody>
          <a:bodyPr/>
          <a:lstStyle/>
          <a:p>
            <a:r>
              <a:rPr lang="fr-FR" sz="1500" dirty="0"/>
              <a:t>L’afflux de patients en réanimation est plus intense dans les départements de l’est de la région.</a:t>
            </a:r>
          </a:p>
          <a:p>
            <a:pPr lvl="1">
              <a:spcBef>
                <a:spcPts val="300"/>
              </a:spcBef>
            </a:pPr>
            <a:r>
              <a:rPr lang="fr-FR" sz="1300" dirty="0"/>
              <a:t>Dès le 20 mars, le </a:t>
            </a:r>
            <a:r>
              <a:rPr lang="fr-FR" sz="1300" b="1" dirty="0"/>
              <a:t>Bas-Rhin, le Haut-Rhin, la Moselle, la Meurthe-et-Moselle et les Vosges </a:t>
            </a:r>
            <a:r>
              <a:rPr lang="fr-FR" sz="1300" dirty="0"/>
              <a:t>comptent tous </a:t>
            </a:r>
            <a:r>
              <a:rPr lang="fr-FR" sz="1300" b="1" dirty="0"/>
              <a:t>plus de patients en réanimation que le nombre de lits habituellement autorisé</a:t>
            </a:r>
            <a:r>
              <a:rPr lang="fr-FR" sz="1300" dirty="0"/>
              <a:t>. </a:t>
            </a:r>
          </a:p>
          <a:p>
            <a:pPr lvl="1">
              <a:spcBef>
                <a:spcPts val="300"/>
              </a:spcBef>
            </a:pPr>
            <a:r>
              <a:rPr lang="fr-FR" sz="1300" dirty="0"/>
              <a:t>La situation est particulièrement </a:t>
            </a:r>
            <a:r>
              <a:rPr lang="fr-FR" sz="1300" b="1" dirty="0"/>
              <a:t>tendue dans le Haut-Rhin </a:t>
            </a:r>
            <a:r>
              <a:rPr lang="fr-FR" sz="1300" dirty="0"/>
              <a:t>avec déjà 100 patients en réanimation, soit un </a:t>
            </a:r>
            <a:r>
              <a:rPr lang="fr-FR" sz="1300" b="1" dirty="0"/>
              <a:t>excédent de 46 % par rapport à la capacité habituelle.</a:t>
            </a:r>
          </a:p>
          <a:p>
            <a:pPr lvl="1">
              <a:spcBef>
                <a:spcPts val="300"/>
              </a:spcBef>
            </a:pPr>
            <a:r>
              <a:rPr lang="fr-FR" sz="1300" dirty="0"/>
              <a:t>Le </a:t>
            </a:r>
            <a:r>
              <a:rPr lang="fr-FR" sz="1300" b="1" dirty="0"/>
              <a:t>problème est également aigu dans les Vosges, </a:t>
            </a:r>
            <a:r>
              <a:rPr lang="fr-FR" sz="1300" dirty="0"/>
              <a:t>où le nombre de lits de réanimation habituellement opérationnel est le plus faible de la région au regard de sa population.</a:t>
            </a:r>
          </a:p>
          <a:p>
            <a:pPr lvl="1">
              <a:spcBef>
                <a:spcPts val="300"/>
              </a:spcBef>
            </a:pPr>
            <a:r>
              <a:rPr lang="fr-FR" sz="1300" dirty="0"/>
              <a:t>Ce département compte deux fois moins de lits de réanimation que les départements les mieux dotés, la Meurthe-et-Moselle et le Bas-Rhin avec respectivement 30 et 28 lits de réanimation pour 100 000 habitants au plus fort de la crise. La Moselle en compte jusqu’à 22 pour 100 000 habitants.</a:t>
            </a:r>
          </a:p>
          <a:p>
            <a:pPr lvl="1">
              <a:spcBef>
                <a:spcPts val="300"/>
              </a:spcBef>
            </a:pPr>
            <a:r>
              <a:rPr lang="fr-FR" sz="1300" dirty="0"/>
              <a:t>Les cinq départements de la moitié ouest de la région ne disposent que de 17 lits de réanimation pour 100 000 habitants, avec une concentration plus élevée dans la Marne (21 lits).</a:t>
            </a:r>
          </a:p>
        </p:txBody>
      </p:sp>
      <p:pic>
        <p:nvPicPr>
          <p:cNvPr id="8" name="Espace réservé du contenu 7">
            <a:extLst>
              <a:ext uri="{FF2B5EF4-FFF2-40B4-BE49-F238E27FC236}">
                <a16:creationId xmlns:a16="http://schemas.microsoft.com/office/drawing/2014/main" xmlns="" id="{1E4A43C6-DCB5-4AE0-8163-31B23334FFAB}"/>
              </a:ext>
            </a:extLst>
          </p:cNvPr>
          <p:cNvPicPr>
            <a:picLocks noGrp="1" noChangeAspect="1"/>
          </p:cNvPicPr>
          <p:nvPr>
            <p:ph idx="17"/>
            <p:custDataLst>
              <p:tags r:id="rId3"/>
            </p:custDataLst>
          </p:nvPr>
        </p:nvPicPr>
        <p:blipFill>
          <a:blip r:embed="rId8"/>
          <a:stretch>
            <a:fillRect/>
          </a:stretch>
        </p:blipFill>
        <p:spPr>
          <a:xfrm>
            <a:off x="228041" y="1215802"/>
            <a:ext cx="5794629" cy="4939475"/>
          </a:xfrm>
          <a:prstGeom prst="rect">
            <a:avLst/>
          </a:prstGeom>
        </p:spPr>
      </p:pic>
      <p:sp>
        <p:nvSpPr>
          <p:cNvPr id="6" name="Espace réservé du numéro de diapositive 5">
            <a:extLst>
              <a:ext uri="{FF2B5EF4-FFF2-40B4-BE49-F238E27FC236}">
                <a16:creationId xmlns:a16="http://schemas.microsoft.com/office/drawing/2014/main" xmlns="" id="{F494D8D6-D563-44A6-B2B2-157FA1410DDD}"/>
              </a:ext>
            </a:extLst>
          </p:cNvPr>
          <p:cNvSpPr>
            <a:spLocks noGrp="1"/>
          </p:cNvSpPr>
          <p:nvPr>
            <p:ph type="sldNum" sz="quarter" idx="19"/>
            <p:custDataLst>
              <p:tags r:id="rId4"/>
            </p:custDataLst>
          </p:nvPr>
        </p:nvSpPr>
        <p:spPr/>
        <p:txBody>
          <a:bodyPr/>
          <a:lstStyle/>
          <a:p>
            <a:fld id="{FD495AF3-2BE3-4F2F-A3F0-65C3F202E4D2}" type="slidenum">
              <a:rPr lang="fr-FR" altLang="fr-FR" smtClean="0"/>
              <a:pPr/>
              <a:t>26</a:t>
            </a:fld>
            <a:endParaRPr lang="fr-FR" altLang="fr-FR" dirty="0"/>
          </a:p>
        </p:txBody>
      </p:sp>
      <p:sp>
        <p:nvSpPr>
          <p:cNvPr id="7" name="Espace réservé du pied de page 6">
            <a:extLst>
              <a:ext uri="{FF2B5EF4-FFF2-40B4-BE49-F238E27FC236}">
                <a16:creationId xmlns:a16="http://schemas.microsoft.com/office/drawing/2014/main" xmlns="" id="{05013E05-EB4F-499A-83C0-D8387664F1A9}"/>
              </a:ext>
            </a:extLst>
          </p:cNvPr>
          <p:cNvSpPr>
            <a:spLocks noGrp="1"/>
          </p:cNvSpPr>
          <p:nvPr>
            <p:ph type="ftr" sz="quarter" idx="3"/>
            <p:custDataLst>
              <p:tags r:id="rId5"/>
            </p:custDataLst>
          </p:nvPr>
        </p:nvSpPr>
        <p:spPr/>
        <p:txBody>
          <a:bodyPr/>
          <a:lstStyle/>
          <a:p>
            <a:r>
              <a:rPr lang="fr-FR">
                <a:cs typeface="Segoe UI Light" pitchFamily="34" charset="0"/>
              </a:rPr>
              <a:t>Journée d'étude Santé Protection Sociale - CGT Grand Est - 20 novembre 2020</a:t>
            </a:r>
            <a:endParaRPr lang="fr-FR" dirty="0">
              <a:cs typeface="Segoe UI Light" pitchFamily="34" charset="0"/>
            </a:endParaRPr>
          </a:p>
        </p:txBody>
      </p:sp>
      <p:sp>
        <p:nvSpPr>
          <p:cNvPr id="9" name="Espace réservé du contenu 2">
            <a:extLst>
              <a:ext uri="{FF2B5EF4-FFF2-40B4-BE49-F238E27FC236}">
                <a16:creationId xmlns:a16="http://schemas.microsoft.com/office/drawing/2014/main" xmlns="" id="{625ADB2D-D628-42A1-AEFC-96005BEF28EB}"/>
              </a:ext>
            </a:extLst>
          </p:cNvPr>
          <p:cNvSpPr txBox="1">
            <a:spLocks/>
          </p:cNvSpPr>
          <p:nvPr>
            <p:custDataLst>
              <p:tags r:id="rId6"/>
            </p:custDataLst>
          </p:nvPr>
        </p:nvSpPr>
        <p:spPr bwMode="auto">
          <a:xfrm>
            <a:off x="59753" y="6164260"/>
            <a:ext cx="6115964" cy="859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9"/>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0"/>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1"/>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indent="0">
              <a:buNone/>
            </a:pPr>
            <a:r>
              <a:rPr lang="fr-FR" sz="1200" b="1" kern="0" dirty="0"/>
              <a:t>Lecture :</a:t>
            </a:r>
            <a:r>
              <a:rPr lang="fr-FR" sz="1200" kern="0" dirty="0"/>
              <a:t> le Bas-Rhin dispose habituellement de 125 lits de réanimation. Il a bénéficié de 195 lits supplémentaires au plus fort de la crise, portant sa capacité à 28 lits pour 100 000 habitants.</a:t>
            </a:r>
          </a:p>
          <a:p>
            <a:pPr marL="72000" indent="0">
              <a:buNone/>
            </a:pPr>
            <a:r>
              <a:rPr lang="fr-FR" sz="800" i="1" kern="0" dirty="0"/>
              <a:t>Sources : ARS, enquête quotidienne auprès des services de réanimation, redressements Insee ; Insee, estimations de population 2020</a:t>
            </a:r>
          </a:p>
        </p:txBody>
      </p:sp>
    </p:spTree>
    <p:extLst>
      <p:ext uri="{BB962C8B-B14F-4D97-AF65-F5344CB8AC3E}">
        <p14:creationId xmlns:p14="http://schemas.microsoft.com/office/powerpoint/2010/main" val="1555043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D1197AD5-0BD4-4620-8A5E-FB5CD3CDFE8E}"/>
              </a:ext>
            </a:extLst>
          </p:cNvPr>
          <p:cNvSpPr>
            <a:spLocks noGrp="1"/>
          </p:cNvSpPr>
          <p:nvPr>
            <p:ph type="title"/>
            <p:custDataLst>
              <p:tags r:id="rId1"/>
            </p:custDataLst>
          </p:nvPr>
        </p:nvSpPr>
        <p:spPr/>
        <p:txBody>
          <a:bodyPr/>
          <a:lstStyle/>
          <a:p>
            <a:r>
              <a:rPr lang="fr-FR" dirty="0"/>
              <a:t>Sans transfert, les services de réanimation auraient dû accueillir</a:t>
            </a:r>
            <a:br>
              <a:rPr lang="fr-FR" dirty="0"/>
            </a:br>
            <a:r>
              <a:rPr lang="fr-FR" dirty="0"/>
              <a:t> plus de 1 100 patients Covid-19</a:t>
            </a:r>
          </a:p>
        </p:txBody>
      </p:sp>
      <p:sp>
        <p:nvSpPr>
          <p:cNvPr id="4" name="Espace réservé du contenu 3">
            <a:extLst>
              <a:ext uri="{FF2B5EF4-FFF2-40B4-BE49-F238E27FC236}">
                <a16:creationId xmlns:a16="http://schemas.microsoft.com/office/drawing/2014/main" xmlns="" id="{43BD30EF-BE6D-4479-B649-41FB0A8DD3A6}"/>
              </a:ext>
            </a:extLst>
          </p:cNvPr>
          <p:cNvSpPr>
            <a:spLocks noGrp="1"/>
          </p:cNvSpPr>
          <p:nvPr>
            <p:ph idx="15"/>
            <p:custDataLst>
              <p:tags r:id="rId2"/>
            </p:custDataLst>
          </p:nvPr>
        </p:nvSpPr>
        <p:spPr>
          <a:xfrm>
            <a:off x="6099858" y="1242391"/>
            <a:ext cx="4413105" cy="5747474"/>
          </a:xfrm>
        </p:spPr>
        <p:txBody>
          <a:bodyPr/>
          <a:lstStyle/>
          <a:p>
            <a:r>
              <a:rPr lang="fr-FR" sz="1500" b="1" dirty="0"/>
              <a:t>Les transferts ont été un levier essentiel de la gestion de crise </a:t>
            </a:r>
            <a:r>
              <a:rPr lang="fr-FR" sz="1500" dirty="0"/>
              <a:t>permettant d’éviter la submersion des établissements de santé.</a:t>
            </a:r>
            <a:endParaRPr lang="fr-FR" sz="1400" dirty="0"/>
          </a:p>
          <a:p>
            <a:pPr lvl="1"/>
            <a:r>
              <a:rPr lang="fr-FR" sz="1300" dirty="0"/>
              <a:t>Les </a:t>
            </a:r>
            <a:r>
              <a:rPr lang="fr-FR" sz="1300" b="1" dirty="0"/>
              <a:t>transferts de patients ne se sont pas cantonnés aux frontières régionales </a:t>
            </a:r>
            <a:r>
              <a:rPr lang="fr-FR" sz="1300" dirty="0"/>
              <a:t>et ont été quotidiens entre le 20 mars et le 5 avril.</a:t>
            </a:r>
          </a:p>
          <a:p>
            <a:pPr lvl="1"/>
            <a:r>
              <a:rPr lang="fr-FR" sz="1300" dirty="0"/>
              <a:t>En diminuant le flux de patients en réanimation, </a:t>
            </a:r>
            <a:r>
              <a:rPr lang="fr-FR" sz="1300" b="1" dirty="0"/>
              <a:t>les transferts ont permis une </a:t>
            </a:r>
            <a:br>
              <a:rPr lang="fr-FR" sz="1300" b="1" dirty="0"/>
            </a:br>
            <a:r>
              <a:rPr lang="fr-FR" sz="1300" b="1" dirty="0"/>
              <a:t>« vague de patients » moins haute et moins étalée</a:t>
            </a:r>
            <a:r>
              <a:rPr lang="fr-FR" sz="1300" dirty="0"/>
              <a:t>.</a:t>
            </a:r>
          </a:p>
          <a:p>
            <a:r>
              <a:rPr lang="fr-FR" sz="1500" dirty="0"/>
              <a:t>Ainsi, </a:t>
            </a:r>
            <a:r>
              <a:rPr lang="fr-FR" sz="1500" b="1" dirty="0"/>
              <a:t>sous l’hypothèse moyenne d’une durée de séjour en réanimation de 14 jours pour les patients transférés, le Grand Est aurait compté de l’ordre de 300 patients Covid-19 de plus le 5 avril</a:t>
            </a:r>
            <a:r>
              <a:rPr lang="fr-FR" sz="1500" dirty="0"/>
              <a:t> en l’absence de ces transferts en dehors de la région.</a:t>
            </a:r>
          </a:p>
          <a:p>
            <a:r>
              <a:rPr lang="fr-FR" sz="1500" dirty="0"/>
              <a:t>Le nombre total de patients en réanimation aurait ainsi nettement dépassé la capacité en lits à cette date. </a:t>
            </a:r>
            <a:r>
              <a:rPr lang="fr-FR" sz="1500" b="1" dirty="0"/>
              <a:t>Sur toute la première semaine d’avril, on peut estimer qu’il aurait manqué quotidiennement entre 50 et 100 lits de réanimation en l’absence de transferts.</a:t>
            </a:r>
          </a:p>
        </p:txBody>
      </p:sp>
      <p:sp>
        <p:nvSpPr>
          <p:cNvPr id="5" name="Espace réservé du numéro de diapositive 4">
            <a:extLst>
              <a:ext uri="{FF2B5EF4-FFF2-40B4-BE49-F238E27FC236}">
                <a16:creationId xmlns:a16="http://schemas.microsoft.com/office/drawing/2014/main" xmlns="" id="{B67E4B0F-A861-4AD0-B235-789C3CE87BDA}"/>
              </a:ext>
            </a:extLst>
          </p:cNvPr>
          <p:cNvSpPr>
            <a:spLocks noGrp="1"/>
          </p:cNvSpPr>
          <p:nvPr>
            <p:ph type="sldNum" sz="quarter" idx="17"/>
            <p:custDataLst>
              <p:tags r:id="rId3"/>
            </p:custDataLst>
          </p:nvPr>
        </p:nvSpPr>
        <p:spPr/>
        <p:txBody>
          <a:bodyPr/>
          <a:lstStyle/>
          <a:p>
            <a:fld id="{FD495AF3-2BE3-4F2F-A3F0-65C3F202E4D2}" type="slidenum">
              <a:rPr lang="fr-FR" altLang="fr-FR" smtClean="0"/>
              <a:pPr/>
              <a:t>27</a:t>
            </a:fld>
            <a:endParaRPr lang="fr-FR" altLang="fr-FR" dirty="0"/>
          </a:p>
        </p:txBody>
      </p:sp>
      <p:sp>
        <p:nvSpPr>
          <p:cNvPr id="6" name="Espace réservé du pied de page 5">
            <a:extLst>
              <a:ext uri="{FF2B5EF4-FFF2-40B4-BE49-F238E27FC236}">
                <a16:creationId xmlns:a16="http://schemas.microsoft.com/office/drawing/2014/main" xmlns="" id="{1D40A10E-701B-40FE-B0B6-4816F11FFFBF}"/>
              </a:ext>
            </a:extLst>
          </p:cNvPr>
          <p:cNvSpPr>
            <a:spLocks noGrp="1"/>
          </p:cNvSpPr>
          <p:nvPr>
            <p:ph type="ftr" sz="quarter" idx="3"/>
            <p:custDataLst>
              <p:tags r:id="rId4"/>
            </p:custDataLst>
          </p:nvPr>
        </p:nvSpPr>
        <p:spPr/>
        <p:txBody>
          <a:bodyPr/>
          <a:lstStyle/>
          <a:p>
            <a:r>
              <a:rPr lang="fr-FR">
                <a:cs typeface="Segoe UI Light" pitchFamily="34" charset="0"/>
              </a:rPr>
              <a:t>Journée d'étude Santé Protection Sociale - CGT Grand Est - 20 novembre 2020</a:t>
            </a:r>
            <a:endParaRPr lang="fr-FR" dirty="0">
              <a:cs typeface="Segoe UI Light" pitchFamily="34" charset="0"/>
            </a:endParaRPr>
          </a:p>
        </p:txBody>
      </p:sp>
      <p:pic>
        <p:nvPicPr>
          <p:cNvPr id="10" name="Espace réservé du contenu 9">
            <a:extLst>
              <a:ext uri="{FF2B5EF4-FFF2-40B4-BE49-F238E27FC236}">
                <a16:creationId xmlns:a16="http://schemas.microsoft.com/office/drawing/2014/main" xmlns="" id="{C37D3848-B5F5-4307-A726-E247FE073A06}"/>
              </a:ext>
            </a:extLst>
          </p:cNvPr>
          <p:cNvPicPr>
            <a:picLocks noGrp="1" noChangeAspect="1"/>
          </p:cNvPicPr>
          <p:nvPr>
            <p:ph idx="1"/>
            <p:custDataLst>
              <p:tags r:id="rId5"/>
            </p:custDataLst>
          </p:nvPr>
        </p:nvPicPr>
        <p:blipFill>
          <a:blip r:embed="rId8"/>
          <a:stretch>
            <a:fillRect/>
          </a:stretch>
        </p:blipFill>
        <p:spPr>
          <a:xfrm>
            <a:off x="119772" y="1362825"/>
            <a:ext cx="6045200" cy="4353574"/>
          </a:xfrm>
          <a:prstGeom prst="rect">
            <a:avLst/>
          </a:prstGeom>
        </p:spPr>
      </p:pic>
      <p:sp>
        <p:nvSpPr>
          <p:cNvPr id="11" name="Espace réservé du contenu 3">
            <a:extLst>
              <a:ext uri="{FF2B5EF4-FFF2-40B4-BE49-F238E27FC236}">
                <a16:creationId xmlns:a16="http://schemas.microsoft.com/office/drawing/2014/main" xmlns="" id="{42CA41AB-A505-4D84-B557-1A12A85A53E7}"/>
              </a:ext>
            </a:extLst>
          </p:cNvPr>
          <p:cNvSpPr txBox="1">
            <a:spLocks/>
          </p:cNvSpPr>
          <p:nvPr>
            <p:custDataLst>
              <p:tags r:id="rId6"/>
            </p:custDataLst>
          </p:nvPr>
        </p:nvSpPr>
        <p:spPr bwMode="auto">
          <a:xfrm>
            <a:off x="119771" y="5716399"/>
            <a:ext cx="5973889" cy="1307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9"/>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0"/>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1"/>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indent="0">
              <a:buNone/>
            </a:pPr>
            <a:r>
              <a:rPr lang="fr-FR" sz="1200" b="1" kern="0" dirty="0"/>
              <a:t>Lecture :</a:t>
            </a:r>
            <a:r>
              <a:rPr lang="fr-FR" sz="1200" kern="0" dirty="0"/>
              <a:t> le 1er avril, 900 patients Covid-19 sont soignés dans les services de réanimation du Grand Est. Sans transfert en dehors de la région, ils auraient été 1 070 sous l’hypothèse d’une durée de séjour en réanimation de 7 jours (hypothèse 1) ou </a:t>
            </a:r>
            <a:br>
              <a:rPr lang="fr-FR" sz="1200" kern="0" dirty="0"/>
            </a:br>
            <a:r>
              <a:rPr lang="fr-FR" sz="1200" kern="0" dirty="0"/>
              <a:t>1 130 sous l’hypothèse d’un séjour en réanimation de 14 jours (hypothèse 2).</a:t>
            </a:r>
          </a:p>
          <a:p>
            <a:pPr marL="72000" indent="0">
              <a:buNone/>
            </a:pPr>
            <a:r>
              <a:rPr lang="fr-FR" sz="800" i="1" kern="0" dirty="0"/>
              <a:t>Source : ARS, enquête quotidienne auprès des services de réanimation, redressements Insee</a:t>
            </a:r>
          </a:p>
        </p:txBody>
      </p:sp>
    </p:spTree>
    <p:extLst>
      <p:ext uri="{BB962C8B-B14F-4D97-AF65-F5344CB8AC3E}">
        <p14:creationId xmlns:p14="http://schemas.microsoft.com/office/powerpoint/2010/main" val="10918791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1"/>
            <p:custDataLst>
              <p:tags r:id="rId1"/>
            </p:custDataLst>
          </p:nvPr>
        </p:nvSpPr>
        <p:spPr/>
        <p:txBody>
          <a:bodyPr/>
          <a:lstStyle/>
          <a:p>
            <a:r>
              <a:rPr lang="fr-FR" dirty="0"/>
              <a:t>PLFSS 2021 et Ségur de la Santé</a:t>
            </a:r>
          </a:p>
        </p:txBody>
      </p:sp>
      <p:sp>
        <p:nvSpPr>
          <p:cNvPr id="3" name="Espace réservé du numéro de diapositive 2"/>
          <p:cNvSpPr>
            <a:spLocks noGrp="1"/>
          </p:cNvSpPr>
          <p:nvPr>
            <p:ph type="sldNum" sz="quarter" idx="14"/>
            <p:custDataLst>
              <p:tags r:id="rId2"/>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28</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4" name="Espace réservé du pied de page 3"/>
          <p:cNvSpPr>
            <a:spLocks noGrp="1"/>
          </p:cNvSpPr>
          <p:nvPr>
            <p:ph type="ftr" sz="quarter" idx="3"/>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Tree>
    <p:extLst>
      <p:ext uri="{BB962C8B-B14F-4D97-AF65-F5344CB8AC3E}">
        <p14:creationId xmlns:p14="http://schemas.microsoft.com/office/powerpoint/2010/main" val="41373045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C63EC459-0B61-4B59-BCFC-6CD1E014B330}"/>
              </a:ext>
            </a:extLst>
          </p:cNvPr>
          <p:cNvSpPr>
            <a:spLocks noGrp="1"/>
          </p:cNvSpPr>
          <p:nvPr>
            <p:ph type="title"/>
            <p:custDataLst>
              <p:tags r:id="rId1"/>
            </p:custDataLst>
          </p:nvPr>
        </p:nvSpPr>
        <p:spPr/>
        <p:txBody>
          <a:bodyPr/>
          <a:lstStyle/>
          <a:p>
            <a:r>
              <a:rPr lang="fr-FR" dirty="0"/>
              <a:t>En 2020, l’ONDAM est projeté à +7,6 % en intégrant les mesures </a:t>
            </a:r>
            <a:r>
              <a:rPr lang="fr-FR" dirty="0" err="1"/>
              <a:t>Covid</a:t>
            </a:r>
            <a:r>
              <a:rPr lang="fr-FR" dirty="0"/>
              <a:t/>
            </a:r>
            <a:br>
              <a:rPr lang="fr-FR" dirty="0"/>
            </a:br>
            <a:r>
              <a:rPr lang="fr-FR" dirty="0"/>
              <a:t> (+3,2 % sans ces dispositions)</a:t>
            </a:r>
          </a:p>
        </p:txBody>
      </p:sp>
      <p:sp>
        <p:nvSpPr>
          <p:cNvPr id="3" name="Espace réservé du contenu 2">
            <a:extLst>
              <a:ext uri="{FF2B5EF4-FFF2-40B4-BE49-F238E27FC236}">
                <a16:creationId xmlns:a16="http://schemas.microsoft.com/office/drawing/2014/main" xmlns="" id="{AE2045D7-8922-4A5E-8F1A-95DD3DA08F9E}"/>
              </a:ext>
            </a:extLst>
          </p:cNvPr>
          <p:cNvSpPr>
            <a:spLocks noGrp="1"/>
          </p:cNvSpPr>
          <p:nvPr>
            <p:ph idx="15"/>
            <p:custDataLst>
              <p:tags r:id="rId2"/>
            </p:custDataLst>
          </p:nvPr>
        </p:nvSpPr>
        <p:spPr>
          <a:xfrm>
            <a:off x="6184852" y="3454138"/>
            <a:ext cx="4413092" cy="3459663"/>
          </a:xfrm>
        </p:spPr>
        <p:txBody>
          <a:bodyPr/>
          <a:lstStyle/>
          <a:p>
            <a:r>
              <a:rPr lang="fr-FR" sz="1500" dirty="0"/>
              <a:t>Les dépenses d’assurance maladie dans le champ de l’ONDAM ont été fixées à</a:t>
            </a:r>
            <a:br>
              <a:rPr lang="fr-FR" sz="1500" dirty="0"/>
            </a:br>
            <a:r>
              <a:rPr lang="fr-FR" sz="1500" b="1" dirty="0"/>
              <a:t>205,6 Md€ par la LFSS pour 2020, soit une progression de 2,45 % par rapport à 2019 </a:t>
            </a:r>
            <a:r>
              <a:rPr lang="fr-FR" sz="1500" dirty="0"/>
              <a:t>(+5 Md€).</a:t>
            </a:r>
          </a:p>
          <a:p>
            <a:r>
              <a:rPr lang="fr-FR" sz="1500" dirty="0"/>
              <a:t>La crise sanitaire a bouleversé la construction initiale de l’ONDAM par des effets contraires :</a:t>
            </a:r>
          </a:p>
          <a:p>
            <a:pPr lvl="1"/>
            <a:r>
              <a:rPr lang="fr-FR" sz="1300" dirty="0"/>
              <a:t>d’une part, des </a:t>
            </a:r>
            <a:r>
              <a:rPr lang="fr-FR" sz="1300" b="1" dirty="0"/>
              <a:t>mesures de dépenses exceptionnelles</a:t>
            </a:r>
            <a:r>
              <a:rPr lang="fr-FR" sz="1300" dirty="0"/>
              <a:t> ont été décidées pour faire face à la crise sanitaire et revaloriser entre autres le personnel soignant,</a:t>
            </a:r>
          </a:p>
          <a:p>
            <a:pPr lvl="1"/>
            <a:r>
              <a:rPr lang="fr-FR" sz="1300" dirty="0"/>
              <a:t>mais, en sens inverse, les mesures de confinement ont entraîné une </a:t>
            </a:r>
            <a:r>
              <a:rPr lang="fr-FR" sz="1300" b="1" dirty="0"/>
              <a:t>chute des remboursements de soins de ville</a:t>
            </a:r>
            <a:r>
              <a:rPr lang="fr-FR" sz="1300" dirty="0"/>
              <a:t>.</a:t>
            </a:r>
          </a:p>
        </p:txBody>
      </p:sp>
      <p:sp>
        <p:nvSpPr>
          <p:cNvPr id="5" name="Espace réservé du numéro de diapositive 4">
            <a:extLst>
              <a:ext uri="{FF2B5EF4-FFF2-40B4-BE49-F238E27FC236}">
                <a16:creationId xmlns:a16="http://schemas.microsoft.com/office/drawing/2014/main" xmlns="" id="{C5CE17CB-822E-48B3-91CF-44FE566F373B}"/>
              </a:ext>
            </a:extLst>
          </p:cNvPr>
          <p:cNvSpPr>
            <a:spLocks noGrp="1"/>
          </p:cNvSpPr>
          <p:nvPr>
            <p:ph type="sldNum" sz="quarter" idx="19"/>
            <p:custDataLst>
              <p:tags r:id="rId3"/>
            </p:custDataLst>
          </p:nvPr>
        </p:nvSpPr>
        <p:spPr/>
        <p:txBody>
          <a:bodyPr/>
          <a:lstStyle/>
          <a:p>
            <a:fld id="{FD495AF3-2BE3-4F2F-A3F0-65C3F202E4D2}" type="slidenum">
              <a:rPr lang="fr-FR" altLang="fr-FR" smtClean="0"/>
              <a:pPr/>
              <a:t>29</a:t>
            </a:fld>
            <a:endParaRPr lang="fr-FR" altLang="fr-FR" dirty="0"/>
          </a:p>
        </p:txBody>
      </p:sp>
      <p:pic>
        <p:nvPicPr>
          <p:cNvPr id="10" name="Espace réservé du contenu 9">
            <a:extLst>
              <a:ext uri="{FF2B5EF4-FFF2-40B4-BE49-F238E27FC236}">
                <a16:creationId xmlns:a16="http://schemas.microsoft.com/office/drawing/2014/main" xmlns="" id="{1207DDAB-6A70-479E-A8D9-32C2B94413B6}"/>
              </a:ext>
            </a:extLst>
          </p:cNvPr>
          <p:cNvPicPr>
            <a:picLocks noGrp="1" noChangeAspect="1"/>
          </p:cNvPicPr>
          <p:nvPr>
            <p:ph idx="21"/>
            <p:custDataLst>
              <p:tags r:id="rId4"/>
            </p:custDataLst>
          </p:nvPr>
        </p:nvPicPr>
        <p:blipFill>
          <a:blip r:embed="rId16"/>
          <a:stretch>
            <a:fillRect/>
          </a:stretch>
        </p:blipFill>
        <p:spPr>
          <a:xfrm>
            <a:off x="273503" y="1379537"/>
            <a:ext cx="5122069" cy="3014663"/>
          </a:xfrm>
          <a:prstGeom prst="rect">
            <a:avLst/>
          </a:prstGeom>
        </p:spPr>
      </p:pic>
      <p:graphicFrame>
        <p:nvGraphicFramePr>
          <p:cNvPr id="9" name="Espace réservé du contenu 8">
            <a:extLst>
              <a:ext uri="{FF2B5EF4-FFF2-40B4-BE49-F238E27FC236}">
                <a16:creationId xmlns:a16="http://schemas.microsoft.com/office/drawing/2014/main" xmlns="" id="{526D7D7C-A41D-4E70-A1C6-398044708E61}"/>
              </a:ext>
            </a:extLst>
          </p:cNvPr>
          <p:cNvGraphicFramePr>
            <a:graphicFrameLocks noGrp="1"/>
          </p:cNvGraphicFramePr>
          <p:nvPr>
            <p:ph idx="22"/>
            <p:custDataLst>
              <p:tags r:id="rId5"/>
            </p:custDataLst>
            <p:extLst>
              <p:ext uri="{D42A27DB-BD31-4B8C-83A1-F6EECF244321}">
                <p14:modId xmlns:p14="http://schemas.microsoft.com/office/powerpoint/2010/main" val="3493958075"/>
              </p:ext>
            </p:extLst>
          </p:nvPr>
        </p:nvGraphicFramePr>
        <p:xfrm>
          <a:off x="121104" y="4657274"/>
          <a:ext cx="6025696" cy="2282010"/>
        </p:xfrm>
        <a:graphic>
          <a:graphicData uri="http://schemas.openxmlformats.org/drawingml/2006/table">
            <a:tbl>
              <a:tblPr/>
              <a:tblGrid>
                <a:gridCol w="2493761">
                  <a:extLst>
                    <a:ext uri="{9D8B030D-6E8A-4147-A177-3AD203B41FA5}">
                      <a16:colId xmlns:a16="http://schemas.microsoft.com/office/drawing/2014/main" xmlns="" val="1519619571"/>
                    </a:ext>
                  </a:extLst>
                </a:gridCol>
                <a:gridCol w="706387">
                  <a:extLst>
                    <a:ext uri="{9D8B030D-6E8A-4147-A177-3AD203B41FA5}">
                      <a16:colId xmlns:a16="http://schemas.microsoft.com/office/drawing/2014/main" xmlns="" val="4248011438"/>
                    </a:ext>
                  </a:extLst>
                </a:gridCol>
                <a:gridCol w="706387">
                  <a:extLst>
                    <a:ext uri="{9D8B030D-6E8A-4147-A177-3AD203B41FA5}">
                      <a16:colId xmlns:a16="http://schemas.microsoft.com/office/drawing/2014/main" xmlns="" val="210887949"/>
                    </a:ext>
                  </a:extLst>
                </a:gridCol>
                <a:gridCol w="706387">
                  <a:extLst>
                    <a:ext uri="{9D8B030D-6E8A-4147-A177-3AD203B41FA5}">
                      <a16:colId xmlns:a16="http://schemas.microsoft.com/office/drawing/2014/main" xmlns="" val="3087459958"/>
                    </a:ext>
                  </a:extLst>
                </a:gridCol>
                <a:gridCol w="706387">
                  <a:extLst>
                    <a:ext uri="{9D8B030D-6E8A-4147-A177-3AD203B41FA5}">
                      <a16:colId xmlns:a16="http://schemas.microsoft.com/office/drawing/2014/main" xmlns="" val="3519762897"/>
                    </a:ext>
                  </a:extLst>
                </a:gridCol>
                <a:gridCol w="706387">
                  <a:extLst>
                    <a:ext uri="{9D8B030D-6E8A-4147-A177-3AD203B41FA5}">
                      <a16:colId xmlns:a16="http://schemas.microsoft.com/office/drawing/2014/main" xmlns="" val="2202554826"/>
                    </a:ext>
                  </a:extLst>
                </a:gridCol>
              </a:tblGrid>
              <a:tr h="487376">
                <a:tc>
                  <a:txBody>
                    <a:bodyPr/>
                    <a:lstStyle/>
                    <a:p>
                      <a:pPr algn="ctr" fontAlgn="b"/>
                      <a:r>
                        <a:rPr lang="fr-FR" sz="1000" b="1" i="0" u="none" strike="noStrike" dirty="0">
                          <a:solidFill>
                            <a:srgbClr val="000000"/>
                          </a:solidFill>
                          <a:effectLst/>
                          <a:latin typeface="Segoe UI" panose="020B0502040204020203" pitchFamily="34" charset="0"/>
                        </a:rPr>
                        <a:t>Montants en Md€*</a:t>
                      </a:r>
                    </a:p>
                  </a:txBody>
                  <a:tcPr marL="6330" marR="6330" marT="633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fr-FR" sz="1000" b="1" i="0" u="none" strike="noStrike">
                          <a:solidFill>
                            <a:srgbClr val="000000"/>
                          </a:solidFill>
                          <a:effectLst/>
                          <a:latin typeface="Segoe UI" panose="020B0502040204020203" pitchFamily="34" charset="0"/>
                        </a:rPr>
                        <a:t>Base 2020 (1)</a:t>
                      </a:r>
                    </a:p>
                  </a:txBody>
                  <a:tcPr marL="6330" marR="6330" marT="633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fr-FR" sz="1000" b="1" i="0" u="none" strike="noStrike" dirty="0">
                          <a:solidFill>
                            <a:srgbClr val="000000"/>
                          </a:solidFill>
                          <a:effectLst/>
                          <a:latin typeface="Segoe UI" panose="020B0502040204020203" pitchFamily="34" charset="0"/>
                        </a:rPr>
                        <a:t>Objectifs 2020</a:t>
                      </a:r>
                    </a:p>
                  </a:txBody>
                  <a:tcPr marL="6330" marR="6330" marT="6330" marB="0" anchor="b">
                    <a:lnL>
                      <a:noFill/>
                    </a:lnL>
                    <a:lnR w="12700" cap="flat" cmpd="sng" algn="ctr">
                      <a:solidFill>
                        <a:srgbClr val="B10057"/>
                      </a:solidFill>
                      <a:prstDash val="dash"/>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fr-FR" sz="1000" b="1" i="0" u="none" strike="noStrike">
                          <a:solidFill>
                            <a:srgbClr val="000000"/>
                          </a:solidFill>
                          <a:effectLst/>
                          <a:latin typeface="Segoe UI" panose="020B0502040204020203" pitchFamily="34" charset="0"/>
                        </a:rPr>
                        <a:t>Prévisions 2020 (2)</a:t>
                      </a:r>
                    </a:p>
                  </a:txBody>
                  <a:tcPr marL="6330" marR="6330" marT="6330" marB="0" anchor="b">
                    <a:lnL w="12700" cap="flat" cmpd="sng" algn="ctr">
                      <a:solidFill>
                        <a:srgbClr val="B10057"/>
                      </a:solidFill>
                      <a:prstDash val="dash"/>
                      <a:round/>
                      <a:headEnd type="none" w="med" len="med"/>
                      <a:tailEnd type="none" w="med" len="med"/>
                    </a:lnL>
                    <a:lnR w="12700" cap="flat" cmpd="sng" algn="ctr">
                      <a:solidFill>
                        <a:srgbClr val="B10057"/>
                      </a:solidFill>
                      <a:prstDash val="dash"/>
                      <a:round/>
                      <a:headEnd type="none" w="med" len="med"/>
                      <a:tailEnd type="none" w="med" len="med"/>
                    </a:lnR>
                    <a:lnT w="12700" cap="flat" cmpd="sng" algn="ctr">
                      <a:solidFill>
                        <a:srgbClr val="B10057"/>
                      </a:solidFill>
                      <a:prstDash val="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1000" b="1" i="0" u="none" strike="noStrike">
                          <a:solidFill>
                            <a:srgbClr val="000000"/>
                          </a:solidFill>
                          <a:effectLst/>
                          <a:latin typeface="Segoe UI" panose="020B0502040204020203" pitchFamily="34" charset="0"/>
                        </a:rPr>
                        <a:t>Taux d'évolution (2)/ (1)</a:t>
                      </a:r>
                    </a:p>
                  </a:txBody>
                  <a:tcPr marL="6330" marR="6330" marT="6330" marB="0" anchor="b">
                    <a:lnL w="12700" cap="flat" cmpd="sng" algn="ctr">
                      <a:solidFill>
                        <a:srgbClr val="B10057"/>
                      </a:solidFill>
                      <a:prstDash val="dash"/>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fr-FR" sz="1000" b="1" i="0" u="none" strike="noStrike">
                          <a:solidFill>
                            <a:srgbClr val="000000"/>
                          </a:solidFill>
                          <a:effectLst/>
                          <a:latin typeface="Segoe UI" panose="020B0502040204020203" pitchFamily="34" charset="0"/>
                        </a:rPr>
                        <a:t>Ecart à l'objectif arrêté en LFSS 2020</a:t>
                      </a:r>
                    </a:p>
                  </a:txBody>
                  <a:tcPr marL="6330" marR="6330" marT="633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5950593"/>
                  </a:ext>
                </a:extLst>
              </a:tr>
              <a:tr h="139250">
                <a:tc>
                  <a:txBody>
                    <a:bodyPr/>
                    <a:lstStyle/>
                    <a:p>
                      <a:pPr algn="l" fontAlgn="ctr"/>
                      <a:r>
                        <a:rPr lang="fr-FR" sz="1000" b="0" i="0" u="none" strike="noStrike">
                          <a:solidFill>
                            <a:srgbClr val="004070"/>
                          </a:solidFill>
                          <a:effectLst/>
                          <a:latin typeface="Segoe UI" panose="020B0502040204020203" pitchFamily="34" charset="0"/>
                        </a:rPr>
                        <a:t>Soins de ville</a:t>
                      </a:r>
                    </a:p>
                  </a:txBody>
                  <a:tcPr marL="6330" marR="6330" marT="633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fr-FR" sz="1000" b="0" i="0" u="none" strike="noStrike">
                          <a:solidFill>
                            <a:srgbClr val="004070"/>
                          </a:solidFill>
                          <a:effectLst/>
                          <a:latin typeface="Segoe UI" panose="020B0502040204020203" pitchFamily="34" charset="0"/>
                        </a:rPr>
                        <a:t>91,3</a:t>
                      </a:r>
                    </a:p>
                  </a:txBody>
                  <a:tcPr marL="6330" marR="6330" marT="633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fr-FR" sz="1000" b="0" i="0" u="none" strike="noStrike">
                          <a:solidFill>
                            <a:srgbClr val="004070"/>
                          </a:solidFill>
                          <a:effectLst/>
                          <a:latin typeface="Segoe UI" panose="020B0502040204020203" pitchFamily="34" charset="0"/>
                        </a:rPr>
                        <a:t>93,6</a:t>
                      </a:r>
                    </a:p>
                  </a:txBody>
                  <a:tcPr marL="6330" marR="6330" marT="6330" marB="0" anchor="ctr">
                    <a:lnL>
                      <a:noFill/>
                    </a:lnL>
                    <a:lnR w="12700" cap="flat" cmpd="sng" algn="ctr">
                      <a:solidFill>
                        <a:srgbClr val="B10057"/>
                      </a:solidFill>
                      <a:prstDash val="dash"/>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fr-FR" sz="1000" b="0" i="0" u="none" strike="noStrike">
                          <a:solidFill>
                            <a:srgbClr val="004070"/>
                          </a:solidFill>
                          <a:effectLst/>
                          <a:latin typeface="Segoe UI" panose="020B0502040204020203" pitchFamily="34" charset="0"/>
                        </a:rPr>
                        <a:t>93,5</a:t>
                      </a:r>
                    </a:p>
                  </a:txBody>
                  <a:tcPr marL="6330" marR="6330" marT="6330" marB="0" anchor="ctr">
                    <a:lnL w="12700" cap="flat" cmpd="sng" algn="ctr">
                      <a:solidFill>
                        <a:srgbClr val="B10057"/>
                      </a:solidFill>
                      <a:prstDash val="dash"/>
                      <a:round/>
                      <a:headEnd type="none" w="med" len="med"/>
                      <a:tailEnd type="none" w="med" len="med"/>
                    </a:lnL>
                    <a:lnR w="12700" cap="flat" cmpd="sng" algn="ctr">
                      <a:solidFill>
                        <a:srgbClr val="B10057"/>
                      </a:solidFill>
                      <a:prstDash val="dash"/>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fr-FR" sz="1000" b="0" i="0" u="none" strike="noStrike" dirty="0">
                          <a:solidFill>
                            <a:srgbClr val="004070"/>
                          </a:solidFill>
                          <a:effectLst/>
                          <a:latin typeface="Segoe UI" panose="020B0502040204020203" pitchFamily="34" charset="0"/>
                        </a:rPr>
                        <a:t>+ 2,4 %</a:t>
                      </a:r>
                    </a:p>
                  </a:txBody>
                  <a:tcPr marL="6330" marR="6330" marT="6330" marB="0" anchor="ctr">
                    <a:lnL w="12700" cap="flat" cmpd="sng" algn="ctr">
                      <a:solidFill>
                        <a:srgbClr val="B10057"/>
                      </a:solidFill>
                      <a:prstDash val="dash"/>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fr-FR" sz="1000" b="0" i="0" u="none" strike="noStrike">
                          <a:solidFill>
                            <a:srgbClr val="004070"/>
                          </a:solidFill>
                          <a:effectLst/>
                          <a:latin typeface="Segoe UI" panose="020B0502040204020203" pitchFamily="34" charset="0"/>
                        </a:rPr>
                        <a:t>+ 0,0</a:t>
                      </a:r>
                    </a:p>
                  </a:txBody>
                  <a:tcPr marL="6330" marR="6330" marT="633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2576160416"/>
                  </a:ext>
                </a:extLst>
              </a:tr>
              <a:tr h="139250">
                <a:tc>
                  <a:txBody>
                    <a:bodyPr/>
                    <a:lstStyle/>
                    <a:p>
                      <a:pPr algn="l" fontAlgn="ctr"/>
                      <a:r>
                        <a:rPr lang="fr-FR" sz="1000" b="0" i="0" u="none" strike="noStrike">
                          <a:solidFill>
                            <a:srgbClr val="004070"/>
                          </a:solidFill>
                          <a:effectLst/>
                          <a:latin typeface="Segoe UI" panose="020B0502040204020203" pitchFamily="34" charset="0"/>
                        </a:rPr>
                        <a:t>Etablissements de santé</a:t>
                      </a:r>
                    </a:p>
                  </a:txBody>
                  <a:tcPr marL="6330" marR="6330" marT="6330" marB="0" anchor="ctr">
                    <a:lnL>
                      <a:noFill/>
                    </a:lnL>
                    <a:lnR>
                      <a:noFill/>
                    </a:lnR>
                    <a:lnT>
                      <a:noFill/>
                    </a:lnT>
                    <a:lnB>
                      <a:noFill/>
                    </a:lnB>
                  </a:tcPr>
                </a:tc>
                <a:tc>
                  <a:txBody>
                    <a:bodyPr/>
                    <a:lstStyle/>
                    <a:p>
                      <a:pPr algn="ctr" fontAlgn="ctr"/>
                      <a:r>
                        <a:rPr lang="fr-FR" sz="1000" b="0" i="0" u="none" strike="noStrike">
                          <a:solidFill>
                            <a:srgbClr val="004070"/>
                          </a:solidFill>
                          <a:effectLst/>
                          <a:latin typeface="Segoe UI" panose="020B0502040204020203" pitchFamily="34" charset="0"/>
                        </a:rPr>
                        <a:t>82,4</a:t>
                      </a:r>
                    </a:p>
                  </a:txBody>
                  <a:tcPr marL="6330" marR="6330" marT="6330" marB="0" anchor="ctr">
                    <a:lnL>
                      <a:noFill/>
                    </a:lnL>
                    <a:lnR>
                      <a:noFill/>
                    </a:lnR>
                    <a:lnT>
                      <a:noFill/>
                    </a:lnT>
                    <a:lnB>
                      <a:noFill/>
                    </a:lnB>
                  </a:tcPr>
                </a:tc>
                <a:tc>
                  <a:txBody>
                    <a:bodyPr/>
                    <a:lstStyle/>
                    <a:p>
                      <a:pPr algn="ctr" fontAlgn="ctr"/>
                      <a:r>
                        <a:rPr lang="fr-FR" sz="1000" b="0" i="0" u="none" strike="noStrike">
                          <a:solidFill>
                            <a:srgbClr val="004070"/>
                          </a:solidFill>
                          <a:effectLst/>
                          <a:latin typeface="Segoe UI" panose="020B0502040204020203" pitchFamily="34" charset="0"/>
                        </a:rPr>
                        <a:t>84,4</a:t>
                      </a:r>
                    </a:p>
                  </a:txBody>
                  <a:tcPr marL="6330" marR="6330" marT="6330" marB="0" anchor="ctr">
                    <a:lnL>
                      <a:noFill/>
                    </a:lnL>
                    <a:lnR w="12700" cap="flat" cmpd="sng" algn="ctr">
                      <a:solidFill>
                        <a:srgbClr val="B10057"/>
                      </a:solidFill>
                      <a:prstDash val="dash"/>
                      <a:round/>
                      <a:headEnd type="none" w="med" len="med"/>
                      <a:tailEnd type="none" w="med" len="med"/>
                    </a:lnR>
                    <a:lnT>
                      <a:noFill/>
                    </a:lnT>
                    <a:lnB>
                      <a:noFill/>
                    </a:lnB>
                  </a:tcPr>
                </a:tc>
                <a:tc>
                  <a:txBody>
                    <a:bodyPr/>
                    <a:lstStyle/>
                    <a:p>
                      <a:pPr algn="ctr" fontAlgn="ctr"/>
                      <a:r>
                        <a:rPr lang="fr-FR" sz="1000" b="0" i="0" u="none" strike="noStrike">
                          <a:solidFill>
                            <a:srgbClr val="004070"/>
                          </a:solidFill>
                          <a:effectLst/>
                          <a:latin typeface="Segoe UI" panose="020B0502040204020203" pitchFamily="34" charset="0"/>
                        </a:rPr>
                        <a:t>87,7</a:t>
                      </a:r>
                    </a:p>
                  </a:txBody>
                  <a:tcPr marL="6330" marR="6330" marT="6330" marB="0" anchor="ctr">
                    <a:lnL w="12700" cap="flat" cmpd="sng" algn="ctr">
                      <a:solidFill>
                        <a:srgbClr val="B10057"/>
                      </a:solidFill>
                      <a:prstDash val="dash"/>
                      <a:round/>
                      <a:headEnd type="none" w="med" len="med"/>
                      <a:tailEnd type="none" w="med" len="med"/>
                    </a:lnL>
                    <a:lnR w="12700" cap="flat" cmpd="sng" algn="ctr">
                      <a:solidFill>
                        <a:srgbClr val="B10057"/>
                      </a:solidFill>
                      <a:prstDash val="dash"/>
                      <a:round/>
                      <a:headEnd type="none" w="med" len="med"/>
                      <a:tailEnd type="none" w="med" len="med"/>
                    </a:lnR>
                    <a:lnT>
                      <a:noFill/>
                    </a:lnT>
                    <a:lnB>
                      <a:noFill/>
                    </a:lnB>
                  </a:tcPr>
                </a:tc>
                <a:tc>
                  <a:txBody>
                    <a:bodyPr/>
                    <a:lstStyle/>
                    <a:p>
                      <a:pPr algn="ctr" fontAlgn="ctr"/>
                      <a:r>
                        <a:rPr lang="fr-FR" sz="1000" b="0" i="0" u="none" strike="noStrike" dirty="0">
                          <a:solidFill>
                            <a:srgbClr val="004070"/>
                          </a:solidFill>
                          <a:effectLst/>
                          <a:latin typeface="Segoe UI" panose="020B0502040204020203" pitchFamily="34" charset="0"/>
                        </a:rPr>
                        <a:t>+ 6,4 %</a:t>
                      </a:r>
                    </a:p>
                  </a:txBody>
                  <a:tcPr marL="6330" marR="6330" marT="6330" marB="0" anchor="ctr">
                    <a:lnL w="12700" cap="flat" cmpd="sng" algn="ctr">
                      <a:solidFill>
                        <a:srgbClr val="B10057"/>
                      </a:solidFill>
                      <a:prstDash val="dash"/>
                      <a:round/>
                      <a:headEnd type="none" w="med" len="med"/>
                      <a:tailEnd type="none" w="med" len="med"/>
                    </a:lnL>
                    <a:lnR>
                      <a:noFill/>
                    </a:lnR>
                    <a:lnT>
                      <a:noFill/>
                    </a:lnT>
                    <a:lnB>
                      <a:noFill/>
                    </a:lnB>
                  </a:tcPr>
                </a:tc>
                <a:tc>
                  <a:txBody>
                    <a:bodyPr/>
                    <a:lstStyle/>
                    <a:p>
                      <a:pPr algn="ctr" fontAlgn="ctr"/>
                      <a:r>
                        <a:rPr lang="fr-FR" sz="1000" b="0" i="0" u="none" strike="noStrike">
                          <a:solidFill>
                            <a:srgbClr val="004070"/>
                          </a:solidFill>
                          <a:effectLst/>
                          <a:latin typeface="Segoe UI" panose="020B0502040204020203" pitchFamily="34" charset="0"/>
                        </a:rPr>
                        <a:t>+ 3,3</a:t>
                      </a:r>
                    </a:p>
                  </a:txBody>
                  <a:tcPr marL="6330" marR="6330" marT="6330" marB="0" anchor="ctr">
                    <a:lnL>
                      <a:noFill/>
                    </a:lnL>
                    <a:lnR>
                      <a:noFill/>
                    </a:lnR>
                    <a:lnT>
                      <a:noFill/>
                    </a:lnT>
                    <a:lnB>
                      <a:noFill/>
                    </a:lnB>
                  </a:tcPr>
                </a:tc>
                <a:extLst>
                  <a:ext uri="{0D108BD9-81ED-4DB2-BD59-A6C34878D82A}">
                    <a16:rowId xmlns:a16="http://schemas.microsoft.com/office/drawing/2014/main" xmlns="" val="3923162966"/>
                  </a:ext>
                </a:extLst>
              </a:tr>
              <a:tr h="139250">
                <a:tc>
                  <a:txBody>
                    <a:bodyPr/>
                    <a:lstStyle/>
                    <a:p>
                      <a:pPr algn="l" fontAlgn="ctr"/>
                      <a:r>
                        <a:rPr lang="fr-FR" sz="1000" b="0" i="0" u="none" strike="noStrike" dirty="0">
                          <a:solidFill>
                            <a:srgbClr val="004070"/>
                          </a:solidFill>
                          <a:effectLst/>
                          <a:latin typeface="Segoe UI" panose="020B0502040204020203" pitchFamily="34" charset="0"/>
                        </a:rPr>
                        <a:t>Etablissements et services médico-sociaux</a:t>
                      </a:r>
                    </a:p>
                  </a:txBody>
                  <a:tcPr marL="6330" marR="6330" marT="6330" marB="0" anchor="ctr">
                    <a:lnL>
                      <a:noFill/>
                    </a:lnL>
                    <a:lnR>
                      <a:noFill/>
                    </a:lnR>
                    <a:lnT>
                      <a:noFill/>
                    </a:lnT>
                    <a:lnB>
                      <a:noFill/>
                    </a:lnB>
                  </a:tcPr>
                </a:tc>
                <a:tc>
                  <a:txBody>
                    <a:bodyPr/>
                    <a:lstStyle/>
                    <a:p>
                      <a:pPr algn="ctr" fontAlgn="ctr"/>
                      <a:r>
                        <a:rPr lang="fr-FR" sz="1000" b="0" i="0" u="none" strike="noStrike">
                          <a:solidFill>
                            <a:srgbClr val="004070"/>
                          </a:solidFill>
                          <a:effectLst/>
                          <a:latin typeface="Segoe UI" panose="020B0502040204020203" pitchFamily="34" charset="0"/>
                        </a:rPr>
                        <a:t>21,0</a:t>
                      </a:r>
                    </a:p>
                  </a:txBody>
                  <a:tcPr marL="6330" marR="6330" marT="6330" marB="0" anchor="ctr">
                    <a:lnL>
                      <a:noFill/>
                    </a:lnL>
                    <a:lnR>
                      <a:noFill/>
                    </a:lnR>
                    <a:lnT>
                      <a:noFill/>
                    </a:lnT>
                    <a:lnB>
                      <a:noFill/>
                    </a:lnB>
                  </a:tcPr>
                </a:tc>
                <a:tc>
                  <a:txBody>
                    <a:bodyPr/>
                    <a:lstStyle/>
                    <a:p>
                      <a:pPr algn="ctr" fontAlgn="ctr"/>
                      <a:r>
                        <a:rPr lang="fr-FR" sz="1000" b="0" i="0" u="none" strike="noStrike">
                          <a:solidFill>
                            <a:srgbClr val="004070"/>
                          </a:solidFill>
                          <a:effectLst/>
                          <a:latin typeface="Segoe UI" panose="020B0502040204020203" pitchFamily="34" charset="0"/>
                        </a:rPr>
                        <a:t>21,6</a:t>
                      </a:r>
                    </a:p>
                  </a:txBody>
                  <a:tcPr marL="6330" marR="6330" marT="6330" marB="0" anchor="ctr">
                    <a:lnL>
                      <a:noFill/>
                    </a:lnL>
                    <a:lnR w="12700" cap="flat" cmpd="sng" algn="ctr">
                      <a:solidFill>
                        <a:srgbClr val="B10057"/>
                      </a:solidFill>
                      <a:prstDash val="dash"/>
                      <a:round/>
                      <a:headEnd type="none" w="med" len="med"/>
                      <a:tailEnd type="none" w="med" len="med"/>
                    </a:lnR>
                    <a:lnT>
                      <a:noFill/>
                    </a:lnT>
                    <a:lnB>
                      <a:noFill/>
                    </a:lnB>
                  </a:tcPr>
                </a:tc>
                <a:tc>
                  <a:txBody>
                    <a:bodyPr/>
                    <a:lstStyle/>
                    <a:p>
                      <a:pPr algn="ctr" fontAlgn="ctr"/>
                      <a:r>
                        <a:rPr lang="fr-FR" sz="1000" b="0" i="0" u="none" strike="noStrike">
                          <a:solidFill>
                            <a:srgbClr val="004070"/>
                          </a:solidFill>
                          <a:effectLst/>
                          <a:latin typeface="Segoe UI" panose="020B0502040204020203" pitchFamily="34" charset="0"/>
                        </a:rPr>
                        <a:t>23,5</a:t>
                      </a:r>
                    </a:p>
                  </a:txBody>
                  <a:tcPr marL="6330" marR="6330" marT="6330" marB="0" anchor="ctr">
                    <a:lnL w="12700" cap="flat" cmpd="sng" algn="ctr">
                      <a:solidFill>
                        <a:srgbClr val="B10057"/>
                      </a:solidFill>
                      <a:prstDash val="dash"/>
                      <a:round/>
                      <a:headEnd type="none" w="med" len="med"/>
                      <a:tailEnd type="none" w="med" len="med"/>
                    </a:lnL>
                    <a:lnR w="12700" cap="flat" cmpd="sng" algn="ctr">
                      <a:solidFill>
                        <a:srgbClr val="B10057"/>
                      </a:solidFill>
                      <a:prstDash val="dash"/>
                      <a:round/>
                      <a:headEnd type="none" w="med" len="med"/>
                      <a:tailEnd type="none" w="med" len="med"/>
                    </a:lnR>
                    <a:lnT>
                      <a:noFill/>
                    </a:lnT>
                    <a:lnB>
                      <a:noFill/>
                    </a:lnB>
                  </a:tcPr>
                </a:tc>
                <a:tc>
                  <a:txBody>
                    <a:bodyPr/>
                    <a:lstStyle/>
                    <a:p>
                      <a:pPr algn="ctr" fontAlgn="ctr"/>
                      <a:r>
                        <a:rPr lang="fr-FR" sz="1000" b="0" i="0" u="none" strike="noStrike" dirty="0">
                          <a:solidFill>
                            <a:srgbClr val="004070"/>
                          </a:solidFill>
                          <a:effectLst/>
                          <a:latin typeface="Segoe UI" panose="020B0502040204020203" pitchFamily="34" charset="0"/>
                        </a:rPr>
                        <a:t>+ 12,1 %</a:t>
                      </a:r>
                    </a:p>
                  </a:txBody>
                  <a:tcPr marL="6330" marR="6330" marT="6330" marB="0" anchor="ctr">
                    <a:lnL w="12700" cap="flat" cmpd="sng" algn="ctr">
                      <a:solidFill>
                        <a:srgbClr val="B10057"/>
                      </a:solidFill>
                      <a:prstDash val="dash"/>
                      <a:round/>
                      <a:headEnd type="none" w="med" len="med"/>
                      <a:tailEnd type="none" w="med" len="med"/>
                    </a:lnL>
                    <a:lnR>
                      <a:noFill/>
                    </a:lnR>
                    <a:lnT>
                      <a:noFill/>
                    </a:lnT>
                    <a:lnB>
                      <a:noFill/>
                    </a:lnB>
                  </a:tcPr>
                </a:tc>
                <a:tc>
                  <a:txBody>
                    <a:bodyPr/>
                    <a:lstStyle/>
                    <a:p>
                      <a:pPr algn="ctr" fontAlgn="ctr"/>
                      <a:r>
                        <a:rPr lang="fr-FR" sz="1000" b="0" i="0" u="none" strike="noStrike">
                          <a:solidFill>
                            <a:srgbClr val="004070"/>
                          </a:solidFill>
                          <a:effectLst/>
                          <a:latin typeface="Segoe UI" panose="020B0502040204020203" pitchFamily="34" charset="0"/>
                        </a:rPr>
                        <a:t>+ 1,9</a:t>
                      </a:r>
                    </a:p>
                  </a:txBody>
                  <a:tcPr marL="6330" marR="6330" marT="6330" marB="0" anchor="ctr">
                    <a:lnL>
                      <a:noFill/>
                    </a:lnL>
                    <a:lnR>
                      <a:noFill/>
                    </a:lnR>
                    <a:lnT>
                      <a:noFill/>
                    </a:lnT>
                    <a:lnB>
                      <a:noFill/>
                    </a:lnB>
                  </a:tcPr>
                </a:tc>
                <a:extLst>
                  <a:ext uri="{0D108BD9-81ED-4DB2-BD59-A6C34878D82A}">
                    <a16:rowId xmlns:a16="http://schemas.microsoft.com/office/drawing/2014/main" xmlns="" val="3823574792"/>
                  </a:ext>
                </a:extLst>
              </a:tr>
              <a:tr h="202546">
                <a:tc>
                  <a:txBody>
                    <a:bodyPr/>
                    <a:lstStyle/>
                    <a:p>
                      <a:pPr algn="l" fontAlgn="ctr"/>
                      <a:r>
                        <a:rPr lang="fr-FR" sz="900" b="0" i="0" u="none" strike="noStrike">
                          <a:solidFill>
                            <a:srgbClr val="000000"/>
                          </a:solidFill>
                          <a:effectLst/>
                          <a:latin typeface="Segoe UI" panose="020B0502040204020203" pitchFamily="34" charset="0"/>
                        </a:rPr>
                        <a:t>Dépenses relatives aux établissements et services pour personnes âgées</a:t>
                      </a:r>
                    </a:p>
                  </a:txBody>
                  <a:tcPr marL="151909" marR="6330" marT="6330" marB="0" anchor="ctr">
                    <a:lnL>
                      <a:noFill/>
                    </a:lnL>
                    <a:lnR>
                      <a:noFill/>
                    </a:lnR>
                    <a:lnT>
                      <a:noFill/>
                    </a:lnT>
                    <a:lnB>
                      <a:noFill/>
                    </a:lnB>
                  </a:tcPr>
                </a:tc>
                <a:tc>
                  <a:txBody>
                    <a:bodyPr/>
                    <a:lstStyle/>
                    <a:p>
                      <a:pPr algn="ctr" fontAlgn="ctr"/>
                      <a:r>
                        <a:rPr lang="fr-FR" sz="900" b="0" i="0" u="none" strike="noStrike" dirty="0">
                          <a:solidFill>
                            <a:srgbClr val="000000"/>
                          </a:solidFill>
                          <a:effectLst/>
                          <a:latin typeface="Segoe UI" panose="020B0502040204020203" pitchFamily="34" charset="0"/>
                        </a:rPr>
                        <a:t>9,6</a:t>
                      </a:r>
                    </a:p>
                  </a:txBody>
                  <a:tcPr marL="6330" marR="6330" marT="6330" marB="0" anchor="ctr">
                    <a:lnL>
                      <a:noFill/>
                    </a:lnL>
                    <a:lnR>
                      <a:noFill/>
                    </a:lnR>
                    <a:lnT>
                      <a:noFill/>
                    </a:lnT>
                    <a:lnB>
                      <a:noFill/>
                    </a:lnB>
                  </a:tcPr>
                </a:tc>
                <a:tc>
                  <a:txBody>
                    <a:bodyPr/>
                    <a:lstStyle/>
                    <a:p>
                      <a:pPr algn="ctr" fontAlgn="ctr"/>
                      <a:r>
                        <a:rPr lang="fr-FR" sz="900" b="0" i="0" u="none" strike="noStrike">
                          <a:solidFill>
                            <a:srgbClr val="000000"/>
                          </a:solidFill>
                          <a:effectLst/>
                          <a:latin typeface="Segoe UI" panose="020B0502040204020203" pitchFamily="34" charset="0"/>
                        </a:rPr>
                        <a:t>10</a:t>
                      </a:r>
                    </a:p>
                  </a:txBody>
                  <a:tcPr marL="6330" marR="6330" marT="6330" marB="0" anchor="ctr">
                    <a:lnL>
                      <a:noFill/>
                    </a:lnL>
                    <a:lnR w="12700" cap="flat" cmpd="sng" algn="ctr">
                      <a:solidFill>
                        <a:srgbClr val="B10057"/>
                      </a:solidFill>
                      <a:prstDash val="dash"/>
                      <a:round/>
                      <a:headEnd type="none" w="med" len="med"/>
                      <a:tailEnd type="none" w="med" len="med"/>
                    </a:lnR>
                    <a:lnT>
                      <a:noFill/>
                    </a:lnT>
                    <a:lnB>
                      <a:noFill/>
                    </a:lnB>
                  </a:tcPr>
                </a:tc>
                <a:tc>
                  <a:txBody>
                    <a:bodyPr/>
                    <a:lstStyle/>
                    <a:p>
                      <a:pPr algn="ctr" fontAlgn="ctr"/>
                      <a:r>
                        <a:rPr lang="fr-FR" sz="900" b="0" i="0" u="none" strike="noStrike">
                          <a:solidFill>
                            <a:srgbClr val="000000"/>
                          </a:solidFill>
                          <a:effectLst/>
                          <a:latin typeface="Segoe UI" panose="020B0502040204020203" pitchFamily="34" charset="0"/>
                        </a:rPr>
                        <a:t>11,5</a:t>
                      </a:r>
                    </a:p>
                  </a:txBody>
                  <a:tcPr marL="6330" marR="6330" marT="6330" marB="0" anchor="ctr">
                    <a:lnL w="12700" cap="flat" cmpd="sng" algn="ctr">
                      <a:solidFill>
                        <a:srgbClr val="B10057"/>
                      </a:solidFill>
                      <a:prstDash val="dash"/>
                      <a:round/>
                      <a:headEnd type="none" w="med" len="med"/>
                      <a:tailEnd type="none" w="med" len="med"/>
                    </a:lnL>
                    <a:lnR w="12700" cap="flat" cmpd="sng" algn="ctr">
                      <a:solidFill>
                        <a:srgbClr val="B10057"/>
                      </a:solidFill>
                      <a:prstDash val="dash"/>
                      <a:round/>
                      <a:headEnd type="none" w="med" len="med"/>
                      <a:tailEnd type="none" w="med" len="med"/>
                    </a:lnR>
                    <a:lnT>
                      <a:noFill/>
                    </a:lnT>
                    <a:lnB>
                      <a:noFill/>
                    </a:lnB>
                  </a:tcPr>
                </a:tc>
                <a:tc>
                  <a:txBody>
                    <a:bodyPr/>
                    <a:lstStyle/>
                    <a:p>
                      <a:pPr algn="ctr" fontAlgn="ctr"/>
                      <a:r>
                        <a:rPr lang="fr-FR" sz="900" b="0" i="0" u="none" strike="noStrike" dirty="0">
                          <a:solidFill>
                            <a:srgbClr val="000000"/>
                          </a:solidFill>
                          <a:effectLst/>
                          <a:latin typeface="Segoe UI" panose="020B0502040204020203" pitchFamily="34" charset="0"/>
                        </a:rPr>
                        <a:t>+ 19,9 %</a:t>
                      </a:r>
                    </a:p>
                  </a:txBody>
                  <a:tcPr marL="6330" marR="6330" marT="6330" marB="0" anchor="ctr">
                    <a:lnL w="12700" cap="flat" cmpd="sng" algn="ctr">
                      <a:solidFill>
                        <a:srgbClr val="B10057"/>
                      </a:solidFill>
                      <a:prstDash val="dash"/>
                      <a:round/>
                      <a:headEnd type="none" w="med" len="med"/>
                      <a:tailEnd type="none" w="med" len="med"/>
                    </a:lnL>
                    <a:lnR>
                      <a:noFill/>
                    </a:lnR>
                    <a:lnT>
                      <a:noFill/>
                    </a:lnT>
                    <a:lnB>
                      <a:noFill/>
                    </a:lnB>
                  </a:tcPr>
                </a:tc>
                <a:tc>
                  <a:txBody>
                    <a:bodyPr/>
                    <a:lstStyle/>
                    <a:p>
                      <a:pPr algn="ctr" fontAlgn="ctr"/>
                      <a:r>
                        <a:rPr lang="fr-FR" sz="900" b="0" i="0" u="none" strike="noStrike">
                          <a:solidFill>
                            <a:srgbClr val="000000"/>
                          </a:solidFill>
                          <a:effectLst/>
                          <a:latin typeface="Segoe UI" panose="020B0502040204020203" pitchFamily="34" charset="0"/>
                        </a:rPr>
                        <a:t>+ 1,5</a:t>
                      </a:r>
                    </a:p>
                  </a:txBody>
                  <a:tcPr marL="6330" marR="6330" marT="6330" marB="0" anchor="ctr">
                    <a:lnL>
                      <a:noFill/>
                    </a:lnL>
                    <a:lnR>
                      <a:noFill/>
                    </a:lnR>
                    <a:lnT>
                      <a:noFill/>
                    </a:lnT>
                    <a:lnB>
                      <a:noFill/>
                    </a:lnB>
                  </a:tcPr>
                </a:tc>
                <a:extLst>
                  <a:ext uri="{0D108BD9-81ED-4DB2-BD59-A6C34878D82A}">
                    <a16:rowId xmlns:a16="http://schemas.microsoft.com/office/drawing/2014/main" xmlns="" val="145255909"/>
                  </a:ext>
                </a:extLst>
              </a:tr>
              <a:tr h="202546">
                <a:tc>
                  <a:txBody>
                    <a:bodyPr/>
                    <a:lstStyle/>
                    <a:p>
                      <a:pPr algn="l" fontAlgn="ctr"/>
                      <a:r>
                        <a:rPr lang="fr-FR" sz="900" b="0" i="0" u="none" strike="noStrike">
                          <a:solidFill>
                            <a:srgbClr val="000000"/>
                          </a:solidFill>
                          <a:effectLst/>
                          <a:latin typeface="Segoe UI" panose="020B0502040204020203" pitchFamily="34" charset="0"/>
                        </a:rPr>
                        <a:t>Dépenses relatives aux établissements et services pour personnes handicapées</a:t>
                      </a:r>
                    </a:p>
                  </a:txBody>
                  <a:tcPr marL="151909" marR="6330" marT="6330" marB="0" anchor="ctr">
                    <a:lnL>
                      <a:noFill/>
                    </a:lnL>
                    <a:lnR>
                      <a:noFill/>
                    </a:lnR>
                    <a:lnT>
                      <a:noFill/>
                    </a:lnT>
                    <a:lnB>
                      <a:noFill/>
                    </a:lnB>
                  </a:tcPr>
                </a:tc>
                <a:tc>
                  <a:txBody>
                    <a:bodyPr/>
                    <a:lstStyle/>
                    <a:p>
                      <a:pPr algn="ctr" fontAlgn="ctr"/>
                      <a:r>
                        <a:rPr lang="fr-FR" sz="900" b="0" i="0" u="none" strike="noStrike">
                          <a:solidFill>
                            <a:srgbClr val="000000"/>
                          </a:solidFill>
                          <a:effectLst/>
                          <a:latin typeface="Segoe UI" panose="020B0502040204020203" pitchFamily="34" charset="0"/>
                        </a:rPr>
                        <a:t>11,4</a:t>
                      </a:r>
                    </a:p>
                  </a:txBody>
                  <a:tcPr marL="6330" marR="6330" marT="6330" marB="0" anchor="ctr">
                    <a:lnL>
                      <a:noFill/>
                    </a:lnL>
                    <a:lnR>
                      <a:noFill/>
                    </a:lnR>
                    <a:lnT>
                      <a:noFill/>
                    </a:lnT>
                    <a:lnB>
                      <a:noFill/>
                    </a:lnB>
                  </a:tcPr>
                </a:tc>
                <a:tc>
                  <a:txBody>
                    <a:bodyPr/>
                    <a:lstStyle/>
                    <a:p>
                      <a:pPr algn="ctr" fontAlgn="ctr"/>
                      <a:r>
                        <a:rPr lang="fr-FR" sz="900" b="0" i="0" u="none" strike="noStrike">
                          <a:solidFill>
                            <a:srgbClr val="000000"/>
                          </a:solidFill>
                          <a:effectLst/>
                          <a:latin typeface="Segoe UI" panose="020B0502040204020203" pitchFamily="34" charset="0"/>
                        </a:rPr>
                        <a:t>11,7</a:t>
                      </a:r>
                    </a:p>
                  </a:txBody>
                  <a:tcPr marL="6330" marR="6330" marT="6330" marB="0" anchor="ctr">
                    <a:lnL>
                      <a:noFill/>
                    </a:lnL>
                    <a:lnR w="12700" cap="flat" cmpd="sng" algn="ctr">
                      <a:solidFill>
                        <a:srgbClr val="B10057"/>
                      </a:solidFill>
                      <a:prstDash val="dash"/>
                      <a:round/>
                      <a:headEnd type="none" w="med" len="med"/>
                      <a:tailEnd type="none" w="med" len="med"/>
                    </a:lnR>
                    <a:lnT>
                      <a:noFill/>
                    </a:lnT>
                    <a:lnB>
                      <a:noFill/>
                    </a:lnB>
                  </a:tcPr>
                </a:tc>
                <a:tc>
                  <a:txBody>
                    <a:bodyPr/>
                    <a:lstStyle/>
                    <a:p>
                      <a:pPr algn="ctr" fontAlgn="ctr"/>
                      <a:r>
                        <a:rPr lang="fr-FR" sz="900" b="0" i="0" u="none" strike="noStrike">
                          <a:solidFill>
                            <a:srgbClr val="000000"/>
                          </a:solidFill>
                          <a:effectLst/>
                          <a:latin typeface="Segoe UI" panose="020B0502040204020203" pitchFamily="34" charset="0"/>
                        </a:rPr>
                        <a:t>12</a:t>
                      </a:r>
                    </a:p>
                  </a:txBody>
                  <a:tcPr marL="6330" marR="6330" marT="6330" marB="0" anchor="ctr">
                    <a:lnL w="12700" cap="flat" cmpd="sng" algn="ctr">
                      <a:solidFill>
                        <a:srgbClr val="B10057"/>
                      </a:solidFill>
                      <a:prstDash val="dash"/>
                      <a:round/>
                      <a:headEnd type="none" w="med" len="med"/>
                      <a:tailEnd type="none" w="med" len="med"/>
                    </a:lnL>
                    <a:lnR w="12700" cap="flat" cmpd="sng" algn="ctr">
                      <a:solidFill>
                        <a:srgbClr val="B10057"/>
                      </a:solidFill>
                      <a:prstDash val="dash"/>
                      <a:round/>
                      <a:headEnd type="none" w="med" len="med"/>
                      <a:tailEnd type="none" w="med" len="med"/>
                    </a:lnR>
                    <a:lnT>
                      <a:noFill/>
                    </a:lnT>
                    <a:lnB>
                      <a:noFill/>
                    </a:lnB>
                  </a:tcPr>
                </a:tc>
                <a:tc>
                  <a:txBody>
                    <a:bodyPr/>
                    <a:lstStyle/>
                    <a:p>
                      <a:pPr algn="ctr" fontAlgn="ctr"/>
                      <a:r>
                        <a:rPr lang="fr-FR" sz="900" b="0" i="0" u="none" strike="noStrike" dirty="0">
                          <a:solidFill>
                            <a:srgbClr val="000000"/>
                          </a:solidFill>
                          <a:effectLst/>
                          <a:latin typeface="Segoe UI" panose="020B0502040204020203" pitchFamily="34" charset="0"/>
                        </a:rPr>
                        <a:t>+ 5,6 %</a:t>
                      </a:r>
                    </a:p>
                  </a:txBody>
                  <a:tcPr marL="6330" marR="6330" marT="6330" marB="0" anchor="ctr">
                    <a:lnL w="12700" cap="flat" cmpd="sng" algn="ctr">
                      <a:solidFill>
                        <a:srgbClr val="B10057"/>
                      </a:solidFill>
                      <a:prstDash val="dash"/>
                      <a:round/>
                      <a:headEnd type="none" w="med" len="med"/>
                      <a:tailEnd type="none" w="med" len="med"/>
                    </a:lnL>
                    <a:lnR>
                      <a:noFill/>
                    </a:lnR>
                    <a:lnT>
                      <a:noFill/>
                    </a:lnT>
                    <a:lnB>
                      <a:noFill/>
                    </a:lnB>
                  </a:tcPr>
                </a:tc>
                <a:tc>
                  <a:txBody>
                    <a:bodyPr/>
                    <a:lstStyle/>
                    <a:p>
                      <a:pPr algn="ctr" fontAlgn="ctr"/>
                      <a:r>
                        <a:rPr lang="fr-FR" sz="900" b="0" i="0" u="none" strike="noStrike">
                          <a:solidFill>
                            <a:srgbClr val="000000"/>
                          </a:solidFill>
                          <a:effectLst/>
                          <a:latin typeface="Segoe UI" panose="020B0502040204020203" pitchFamily="34" charset="0"/>
                        </a:rPr>
                        <a:t>+ 0,3</a:t>
                      </a:r>
                    </a:p>
                  </a:txBody>
                  <a:tcPr marL="6330" marR="6330" marT="6330" marB="0" anchor="ctr">
                    <a:lnL>
                      <a:noFill/>
                    </a:lnL>
                    <a:lnR>
                      <a:noFill/>
                    </a:lnR>
                    <a:lnT>
                      <a:noFill/>
                    </a:lnT>
                    <a:lnB>
                      <a:noFill/>
                    </a:lnB>
                  </a:tcPr>
                </a:tc>
                <a:extLst>
                  <a:ext uri="{0D108BD9-81ED-4DB2-BD59-A6C34878D82A}">
                    <a16:rowId xmlns:a16="http://schemas.microsoft.com/office/drawing/2014/main" xmlns="" val="3687385304"/>
                  </a:ext>
                </a:extLst>
              </a:tr>
              <a:tr h="139250">
                <a:tc>
                  <a:txBody>
                    <a:bodyPr/>
                    <a:lstStyle/>
                    <a:p>
                      <a:pPr algn="l" fontAlgn="ctr"/>
                      <a:r>
                        <a:rPr lang="fr-FR" sz="1000" b="0" i="0" u="none" strike="noStrike">
                          <a:solidFill>
                            <a:srgbClr val="004070"/>
                          </a:solidFill>
                          <a:effectLst/>
                          <a:latin typeface="Segoe UI" panose="020B0502040204020203" pitchFamily="34" charset="0"/>
                        </a:rPr>
                        <a:t>Dépenses relatives au Fonds d'intervention régional</a:t>
                      </a:r>
                    </a:p>
                  </a:txBody>
                  <a:tcPr marL="6330" marR="6330" marT="6330" marB="0" anchor="ctr">
                    <a:lnL>
                      <a:noFill/>
                    </a:lnL>
                    <a:lnR>
                      <a:noFill/>
                    </a:lnR>
                    <a:lnT>
                      <a:noFill/>
                    </a:lnT>
                    <a:lnB>
                      <a:noFill/>
                    </a:lnB>
                  </a:tcPr>
                </a:tc>
                <a:tc>
                  <a:txBody>
                    <a:bodyPr/>
                    <a:lstStyle/>
                    <a:p>
                      <a:pPr algn="ctr" fontAlgn="ctr"/>
                      <a:r>
                        <a:rPr lang="fr-FR" sz="1000" b="0" i="0" u="none" strike="noStrike">
                          <a:solidFill>
                            <a:srgbClr val="004070"/>
                          </a:solidFill>
                          <a:effectLst/>
                          <a:latin typeface="Segoe UI" panose="020B0502040204020203" pitchFamily="34" charset="0"/>
                        </a:rPr>
                        <a:t>3,5</a:t>
                      </a:r>
                    </a:p>
                  </a:txBody>
                  <a:tcPr marL="6330" marR="6330" marT="6330" marB="0" anchor="ctr">
                    <a:lnL>
                      <a:noFill/>
                    </a:lnL>
                    <a:lnR>
                      <a:noFill/>
                    </a:lnR>
                    <a:lnT>
                      <a:noFill/>
                    </a:lnT>
                    <a:lnB>
                      <a:noFill/>
                    </a:lnB>
                  </a:tcPr>
                </a:tc>
                <a:tc>
                  <a:txBody>
                    <a:bodyPr/>
                    <a:lstStyle/>
                    <a:p>
                      <a:pPr algn="ctr" fontAlgn="ctr"/>
                      <a:r>
                        <a:rPr lang="fr-FR" sz="1000" b="0" i="0" u="none" strike="noStrike">
                          <a:solidFill>
                            <a:srgbClr val="004070"/>
                          </a:solidFill>
                          <a:effectLst/>
                          <a:latin typeface="Segoe UI" panose="020B0502040204020203" pitchFamily="34" charset="0"/>
                        </a:rPr>
                        <a:t>3,6</a:t>
                      </a:r>
                    </a:p>
                  </a:txBody>
                  <a:tcPr marL="6330" marR="6330" marT="6330" marB="0" anchor="ctr">
                    <a:lnL>
                      <a:noFill/>
                    </a:lnL>
                    <a:lnR w="12700" cap="flat" cmpd="sng" algn="ctr">
                      <a:solidFill>
                        <a:srgbClr val="B10057"/>
                      </a:solidFill>
                      <a:prstDash val="dash"/>
                      <a:round/>
                      <a:headEnd type="none" w="med" len="med"/>
                      <a:tailEnd type="none" w="med" len="med"/>
                    </a:lnR>
                    <a:lnT>
                      <a:noFill/>
                    </a:lnT>
                    <a:lnB>
                      <a:noFill/>
                    </a:lnB>
                  </a:tcPr>
                </a:tc>
                <a:tc>
                  <a:txBody>
                    <a:bodyPr/>
                    <a:lstStyle/>
                    <a:p>
                      <a:pPr algn="ctr" fontAlgn="ctr"/>
                      <a:r>
                        <a:rPr lang="fr-FR" sz="1000" b="0" i="0" u="none" strike="noStrike">
                          <a:solidFill>
                            <a:srgbClr val="004070"/>
                          </a:solidFill>
                          <a:effectLst/>
                          <a:latin typeface="Segoe UI" panose="020B0502040204020203" pitchFamily="34" charset="0"/>
                        </a:rPr>
                        <a:t>3,8</a:t>
                      </a:r>
                    </a:p>
                  </a:txBody>
                  <a:tcPr marL="6330" marR="6330" marT="6330" marB="0" anchor="ctr">
                    <a:lnL w="12700" cap="flat" cmpd="sng" algn="ctr">
                      <a:solidFill>
                        <a:srgbClr val="B10057"/>
                      </a:solidFill>
                      <a:prstDash val="dash"/>
                      <a:round/>
                      <a:headEnd type="none" w="med" len="med"/>
                      <a:tailEnd type="none" w="med" len="med"/>
                    </a:lnL>
                    <a:lnR w="12700" cap="flat" cmpd="sng" algn="ctr">
                      <a:solidFill>
                        <a:srgbClr val="B10057"/>
                      </a:solidFill>
                      <a:prstDash val="dash"/>
                      <a:round/>
                      <a:headEnd type="none" w="med" len="med"/>
                      <a:tailEnd type="none" w="med" len="med"/>
                    </a:lnR>
                    <a:lnT>
                      <a:noFill/>
                    </a:lnT>
                    <a:lnB>
                      <a:noFill/>
                    </a:lnB>
                  </a:tcPr>
                </a:tc>
                <a:tc>
                  <a:txBody>
                    <a:bodyPr/>
                    <a:lstStyle/>
                    <a:p>
                      <a:pPr algn="ctr" fontAlgn="ctr"/>
                      <a:r>
                        <a:rPr lang="fr-FR" sz="1000" b="0" i="0" u="none" strike="noStrike" dirty="0">
                          <a:solidFill>
                            <a:srgbClr val="004070"/>
                          </a:solidFill>
                          <a:effectLst/>
                          <a:latin typeface="Segoe UI" panose="020B0502040204020203" pitchFamily="34" charset="0"/>
                        </a:rPr>
                        <a:t>+ 6,4 %</a:t>
                      </a:r>
                    </a:p>
                  </a:txBody>
                  <a:tcPr marL="6330" marR="6330" marT="6330" marB="0" anchor="ctr">
                    <a:lnL w="12700" cap="flat" cmpd="sng" algn="ctr">
                      <a:solidFill>
                        <a:srgbClr val="B10057"/>
                      </a:solidFill>
                      <a:prstDash val="dash"/>
                      <a:round/>
                      <a:headEnd type="none" w="med" len="med"/>
                      <a:tailEnd type="none" w="med" len="med"/>
                    </a:lnL>
                    <a:lnR>
                      <a:noFill/>
                    </a:lnR>
                    <a:lnT>
                      <a:noFill/>
                    </a:lnT>
                    <a:lnB>
                      <a:noFill/>
                    </a:lnB>
                  </a:tcPr>
                </a:tc>
                <a:tc>
                  <a:txBody>
                    <a:bodyPr/>
                    <a:lstStyle/>
                    <a:p>
                      <a:pPr algn="ctr" fontAlgn="ctr"/>
                      <a:r>
                        <a:rPr lang="fr-FR" sz="1000" b="0" i="0" u="none" strike="noStrike">
                          <a:solidFill>
                            <a:srgbClr val="004070"/>
                          </a:solidFill>
                          <a:effectLst/>
                          <a:latin typeface="Segoe UI" panose="020B0502040204020203" pitchFamily="34" charset="0"/>
                        </a:rPr>
                        <a:t>+ 0,2</a:t>
                      </a:r>
                    </a:p>
                  </a:txBody>
                  <a:tcPr marL="6330" marR="6330" marT="6330" marB="0" anchor="ctr">
                    <a:lnL>
                      <a:noFill/>
                    </a:lnL>
                    <a:lnR>
                      <a:noFill/>
                    </a:lnR>
                    <a:lnT>
                      <a:noFill/>
                    </a:lnT>
                    <a:lnB>
                      <a:noFill/>
                    </a:lnB>
                  </a:tcPr>
                </a:tc>
                <a:extLst>
                  <a:ext uri="{0D108BD9-81ED-4DB2-BD59-A6C34878D82A}">
                    <a16:rowId xmlns:a16="http://schemas.microsoft.com/office/drawing/2014/main" xmlns="" val="994468016"/>
                  </a:ext>
                </a:extLst>
              </a:tr>
              <a:tr h="139250">
                <a:tc>
                  <a:txBody>
                    <a:bodyPr/>
                    <a:lstStyle/>
                    <a:p>
                      <a:pPr algn="l" fontAlgn="ctr"/>
                      <a:r>
                        <a:rPr lang="fr-FR" sz="1000" b="0" i="0" u="none" strike="noStrike">
                          <a:solidFill>
                            <a:srgbClr val="004070"/>
                          </a:solidFill>
                          <a:effectLst/>
                          <a:latin typeface="Segoe UI" panose="020B0502040204020203" pitchFamily="34" charset="0"/>
                        </a:rPr>
                        <a:t>Autres prises en charges</a:t>
                      </a:r>
                    </a:p>
                  </a:txBody>
                  <a:tcPr marL="6330" marR="6330" marT="633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fr-FR" sz="1000" b="0" i="0" u="none" strike="noStrike">
                          <a:solidFill>
                            <a:srgbClr val="004070"/>
                          </a:solidFill>
                          <a:effectLst/>
                          <a:latin typeface="Segoe UI" panose="020B0502040204020203" pitchFamily="34" charset="0"/>
                        </a:rPr>
                        <a:t>2,3</a:t>
                      </a:r>
                    </a:p>
                  </a:txBody>
                  <a:tcPr marL="6330" marR="6330" marT="633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fr-FR" sz="1000" b="0" i="0" u="none" strike="noStrike">
                          <a:solidFill>
                            <a:srgbClr val="004070"/>
                          </a:solidFill>
                          <a:effectLst/>
                          <a:latin typeface="Segoe UI" panose="020B0502040204020203" pitchFamily="34" charset="0"/>
                        </a:rPr>
                        <a:t>2,4</a:t>
                      </a:r>
                    </a:p>
                  </a:txBody>
                  <a:tcPr marL="6330" marR="6330" marT="6330" marB="0" anchor="ctr">
                    <a:lnL>
                      <a:noFill/>
                    </a:lnL>
                    <a:lnR w="12700" cap="flat" cmpd="sng" algn="ctr">
                      <a:solidFill>
                        <a:srgbClr val="B10057"/>
                      </a:solidFill>
                      <a:prstDash val="dash"/>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fr-FR" sz="1000" b="0" i="0" u="none" strike="noStrike">
                          <a:solidFill>
                            <a:srgbClr val="004070"/>
                          </a:solidFill>
                          <a:effectLst/>
                          <a:latin typeface="Segoe UI" panose="020B0502040204020203" pitchFamily="34" charset="0"/>
                        </a:rPr>
                        <a:t>7,2</a:t>
                      </a:r>
                    </a:p>
                  </a:txBody>
                  <a:tcPr marL="6330" marR="6330" marT="6330" marB="0" anchor="ctr">
                    <a:lnL w="12700" cap="flat" cmpd="sng" algn="ctr">
                      <a:solidFill>
                        <a:srgbClr val="B10057"/>
                      </a:solidFill>
                      <a:prstDash val="dash"/>
                      <a:round/>
                      <a:headEnd type="none" w="med" len="med"/>
                      <a:tailEnd type="none" w="med" len="med"/>
                    </a:lnL>
                    <a:lnR w="12700" cap="flat" cmpd="sng" algn="ctr">
                      <a:solidFill>
                        <a:srgbClr val="B10057"/>
                      </a:solidFill>
                      <a:prstDash val="dash"/>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fr-FR" sz="1000" b="0" i="0" u="none" strike="noStrike" dirty="0">
                          <a:solidFill>
                            <a:srgbClr val="004070"/>
                          </a:solidFill>
                          <a:effectLst/>
                          <a:latin typeface="Segoe UI" panose="020B0502040204020203" pitchFamily="34" charset="0"/>
                        </a:rPr>
                        <a:t>+ 219,5 %</a:t>
                      </a:r>
                    </a:p>
                  </a:txBody>
                  <a:tcPr marL="6330" marR="6330" marT="6330" marB="0" anchor="ctr">
                    <a:lnL w="12700" cap="flat" cmpd="sng" algn="ctr">
                      <a:solidFill>
                        <a:srgbClr val="B10057"/>
                      </a:solidFill>
                      <a:prstDash val="dash"/>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fr-FR" sz="1000" b="0" i="0" u="none" strike="noStrike">
                          <a:solidFill>
                            <a:srgbClr val="004070"/>
                          </a:solidFill>
                          <a:effectLst/>
                          <a:latin typeface="Segoe UI" panose="020B0502040204020203" pitchFamily="34" charset="0"/>
                        </a:rPr>
                        <a:t>+ 4,8</a:t>
                      </a:r>
                    </a:p>
                  </a:txBody>
                  <a:tcPr marL="6330" marR="6330" marT="633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330415581"/>
                  </a:ext>
                </a:extLst>
              </a:tr>
              <a:tr h="145580">
                <a:tc>
                  <a:txBody>
                    <a:bodyPr/>
                    <a:lstStyle/>
                    <a:p>
                      <a:pPr algn="l" fontAlgn="ctr"/>
                      <a:r>
                        <a:rPr lang="fr-FR" sz="1000" b="1" i="0" u="none" strike="noStrike" dirty="0">
                          <a:solidFill>
                            <a:srgbClr val="FFFFFF"/>
                          </a:solidFill>
                          <a:effectLst/>
                          <a:latin typeface="Segoe UI" panose="020B0502040204020203" pitchFamily="34" charset="0"/>
                        </a:rPr>
                        <a:t>ONDAM TOTAL</a:t>
                      </a:r>
                    </a:p>
                  </a:txBody>
                  <a:tcPr marL="6330" marR="6330" marT="633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5B9"/>
                    </a:solidFill>
                  </a:tcPr>
                </a:tc>
                <a:tc>
                  <a:txBody>
                    <a:bodyPr/>
                    <a:lstStyle/>
                    <a:p>
                      <a:pPr algn="ctr" fontAlgn="ctr"/>
                      <a:r>
                        <a:rPr lang="fr-FR" sz="1000" b="1" i="0" u="none" strike="noStrike">
                          <a:solidFill>
                            <a:srgbClr val="FFFFFF"/>
                          </a:solidFill>
                          <a:effectLst/>
                          <a:latin typeface="Segoe UI" panose="020B0502040204020203" pitchFamily="34" charset="0"/>
                        </a:rPr>
                        <a:t>200,5</a:t>
                      </a:r>
                    </a:p>
                  </a:txBody>
                  <a:tcPr marL="6330" marR="6330" marT="633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5B9"/>
                    </a:solidFill>
                  </a:tcPr>
                </a:tc>
                <a:tc>
                  <a:txBody>
                    <a:bodyPr/>
                    <a:lstStyle/>
                    <a:p>
                      <a:pPr algn="ctr" fontAlgn="ctr"/>
                      <a:r>
                        <a:rPr lang="fr-FR" sz="1000" b="1" i="0" u="none" strike="noStrike">
                          <a:solidFill>
                            <a:srgbClr val="FFFFFF"/>
                          </a:solidFill>
                          <a:effectLst/>
                          <a:latin typeface="Segoe UI" panose="020B0502040204020203" pitchFamily="34" charset="0"/>
                        </a:rPr>
                        <a:t>205,6</a:t>
                      </a:r>
                    </a:p>
                  </a:txBody>
                  <a:tcPr marL="6330" marR="6330" marT="6330" marB="0" anchor="ctr">
                    <a:lnL>
                      <a:noFill/>
                    </a:lnL>
                    <a:lnR w="12700" cap="flat" cmpd="sng" algn="ctr">
                      <a:solidFill>
                        <a:srgbClr val="B10057"/>
                      </a:solidFill>
                      <a:prstDash val="dash"/>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5B9"/>
                    </a:solidFill>
                  </a:tcPr>
                </a:tc>
                <a:tc>
                  <a:txBody>
                    <a:bodyPr/>
                    <a:lstStyle/>
                    <a:p>
                      <a:pPr algn="ctr" fontAlgn="ctr"/>
                      <a:r>
                        <a:rPr lang="fr-FR" sz="1000" b="1" i="0" u="none" strike="noStrike">
                          <a:solidFill>
                            <a:srgbClr val="FFFFFF"/>
                          </a:solidFill>
                          <a:effectLst/>
                          <a:latin typeface="Segoe UI" panose="020B0502040204020203" pitchFamily="34" charset="0"/>
                        </a:rPr>
                        <a:t>215,7</a:t>
                      </a:r>
                    </a:p>
                  </a:txBody>
                  <a:tcPr marL="6330" marR="6330" marT="6330" marB="0" anchor="ctr">
                    <a:lnL w="12700" cap="flat" cmpd="sng" algn="ctr">
                      <a:solidFill>
                        <a:srgbClr val="B10057"/>
                      </a:solidFill>
                      <a:prstDash val="dash"/>
                      <a:round/>
                      <a:headEnd type="none" w="med" len="med"/>
                      <a:tailEnd type="none" w="med" len="med"/>
                    </a:lnL>
                    <a:lnR w="12700" cap="flat" cmpd="sng" algn="ctr">
                      <a:solidFill>
                        <a:srgbClr val="B10057"/>
                      </a:solidFill>
                      <a:prstDash val="dash"/>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B10057"/>
                      </a:solidFill>
                      <a:prstDash val="dash"/>
                      <a:round/>
                      <a:headEnd type="none" w="med" len="med"/>
                      <a:tailEnd type="none" w="med" len="med"/>
                    </a:lnB>
                    <a:solidFill>
                      <a:srgbClr val="0085B9"/>
                    </a:solidFill>
                  </a:tcPr>
                </a:tc>
                <a:tc>
                  <a:txBody>
                    <a:bodyPr/>
                    <a:lstStyle/>
                    <a:p>
                      <a:pPr algn="ctr" fontAlgn="ctr"/>
                      <a:r>
                        <a:rPr lang="fr-FR" sz="1000" b="1" i="0" u="none" strike="noStrike" dirty="0">
                          <a:solidFill>
                            <a:srgbClr val="FFFFFF"/>
                          </a:solidFill>
                          <a:effectLst/>
                          <a:latin typeface="Segoe UI" panose="020B0502040204020203" pitchFamily="34" charset="0"/>
                        </a:rPr>
                        <a:t>+ 7,6 %</a:t>
                      </a:r>
                    </a:p>
                  </a:txBody>
                  <a:tcPr marL="6330" marR="6330" marT="6330" marB="0" anchor="ctr">
                    <a:lnL w="12700" cap="flat" cmpd="sng" algn="ctr">
                      <a:solidFill>
                        <a:srgbClr val="B10057"/>
                      </a:solidFill>
                      <a:prstDash val="dash"/>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5B9"/>
                    </a:solidFill>
                  </a:tcPr>
                </a:tc>
                <a:tc>
                  <a:txBody>
                    <a:bodyPr/>
                    <a:lstStyle/>
                    <a:p>
                      <a:pPr algn="ctr" fontAlgn="ctr"/>
                      <a:r>
                        <a:rPr lang="fr-FR" sz="1000" b="1" i="0" u="none" strike="noStrike" dirty="0">
                          <a:solidFill>
                            <a:srgbClr val="FFFFFF"/>
                          </a:solidFill>
                          <a:effectLst/>
                          <a:latin typeface="Segoe UI" panose="020B0502040204020203" pitchFamily="34" charset="0"/>
                        </a:rPr>
                        <a:t>+ 10,1</a:t>
                      </a:r>
                    </a:p>
                  </a:txBody>
                  <a:tcPr marL="6330" marR="6330" marT="633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5B9"/>
                    </a:solidFill>
                  </a:tcPr>
                </a:tc>
                <a:extLst>
                  <a:ext uri="{0D108BD9-81ED-4DB2-BD59-A6C34878D82A}">
                    <a16:rowId xmlns:a16="http://schemas.microsoft.com/office/drawing/2014/main" xmlns="" val="2053909799"/>
                  </a:ext>
                </a:extLst>
              </a:tr>
            </a:tbl>
          </a:graphicData>
        </a:graphic>
      </p:graphicFrame>
      <p:sp>
        <p:nvSpPr>
          <p:cNvPr id="8" name="Espace réservé du pied de page 7">
            <a:extLst>
              <a:ext uri="{FF2B5EF4-FFF2-40B4-BE49-F238E27FC236}">
                <a16:creationId xmlns:a16="http://schemas.microsoft.com/office/drawing/2014/main" xmlns="" id="{A28C2DAB-7098-4ED4-B3FB-8963B602DE62}"/>
              </a:ext>
            </a:extLst>
          </p:cNvPr>
          <p:cNvSpPr>
            <a:spLocks noGrp="1"/>
          </p:cNvSpPr>
          <p:nvPr>
            <p:ph type="ftr" sz="quarter" idx="3"/>
            <p:custDataLst>
              <p:tags r:id="rId6"/>
            </p:custDataLst>
          </p:nvPr>
        </p:nvSpPr>
        <p:spPr/>
        <p:txBody>
          <a:bodyPr/>
          <a:lstStyle/>
          <a:p>
            <a:r>
              <a:rPr lang="fr-FR">
                <a:cs typeface="Segoe UI Light" pitchFamily="34" charset="0"/>
              </a:rPr>
              <a:t>Journée d'étude Santé Protection Sociale - CGT Grand Est - 20 novembre 2020</a:t>
            </a:r>
            <a:endParaRPr lang="fr-FR" dirty="0">
              <a:cs typeface="Segoe UI Light" pitchFamily="34" charset="0"/>
            </a:endParaRPr>
          </a:p>
        </p:txBody>
      </p:sp>
      <p:sp>
        <p:nvSpPr>
          <p:cNvPr id="11" name="cercle_focus">
            <a:extLst>
              <a:ext uri="{FF2B5EF4-FFF2-40B4-BE49-F238E27FC236}">
                <a16:creationId xmlns:a16="http://schemas.microsoft.com/office/drawing/2014/main" xmlns="" id="{CDA996D9-325E-4339-8F9A-B83771D2A451}"/>
              </a:ext>
            </a:extLst>
          </p:cNvPr>
          <p:cNvSpPr>
            <a:spLocks/>
          </p:cNvSpPr>
          <p:nvPr>
            <p:custDataLst>
              <p:tags r:id="rId7"/>
            </p:custDataLst>
          </p:nvPr>
        </p:nvSpPr>
        <p:spPr bwMode="gray">
          <a:xfrm>
            <a:off x="4798143" y="6762749"/>
            <a:ext cx="639914" cy="242155"/>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00B050"/>
          </a:solidFill>
          <a:ln w="9525">
            <a:solidFill>
              <a:srgbClr val="00B050"/>
            </a:solidFill>
            <a:round/>
            <a:headEnd/>
            <a:tailEnd/>
          </a:ln>
        </p:spPr>
        <p:txBody>
          <a:bodyPr tIns="91440" bIns="91440" anchor="ctr"/>
          <a:lstStyle/>
          <a:p>
            <a:endParaRPr lang="fr-FR" dirty="0"/>
          </a:p>
        </p:txBody>
      </p:sp>
      <p:sp>
        <p:nvSpPr>
          <p:cNvPr id="12" name="Rectangle 11">
            <a:extLst>
              <a:ext uri="{FF2B5EF4-FFF2-40B4-BE49-F238E27FC236}">
                <a16:creationId xmlns:a16="http://schemas.microsoft.com/office/drawing/2014/main" xmlns="" id="{7312F1C7-8FBC-4750-97B8-6100C4AB096A}"/>
              </a:ext>
            </a:extLst>
          </p:cNvPr>
          <p:cNvSpPr/>
          <p:nvPr>
            <p:custDataLst>
              <p:tags r:id="rId8"/>
            </p:custDataLst>
          </p:nvPr>
        </p:nvSpPr>
        <p:spPr>
          <a:xfrm>
            <a:off x="235451" y="1110332"/>
            <a:ext cx="4908049" cy="276999"/>
          </a:xfrm>
          <a:prstGeom prst="rect">
            <a:avLst/>
          </a:prstGeom>
        </p:spPr>
        <p:txBody>
          <a:bodyPr wrap="square">
            <a:spAutoFit/>
          </a:bodyPr>
          <a:lstStyle/>
          <a:p>
            <a:r>
              <a:rPr lang="fr-FR" sz="1200" b="1" dirty="0">
                <a:latin typeface="Segoe UI" panose="020B0502040204020203" pitchFamily="34" charset="0"/>
                <a:cs typeface="Segoe UI" panose="020B0502040204020203" pitchFamily="34" charset="0"/>
              </a:rPr>
              <a:t>ONDAM 2020 rectifié à hauteur de 215,7 Md€ en PLFSS 2021*</a:t>
            </a:r>
          </a:p>
        </p:txBody>
      </p:sp>
      <p:sp>
        <p:nvSpPr>
          <p:cNvPr id="13" name="Flèche : bas 12">
            <a:extLst>
              <a:ext uri="{FF2B5EF4-FFF2-40B4-BE49-F238E27FC236}">
                <a16:creationId xmlns:a16="http://schemas.microsoft.com/office/drawing/2014/main" xmlns="" id="{630C17D5-8B7D-4801-AF47-BFBB2F0BD901}"/>
              </a:ext>
            </a:extLst>
          </p:cNvPr>
          <p:cNvSpPr/>
          <p:nvPr>
            <p:custDataLst>
              <p:tags r:id="rId9"/>
            </p:custDataLst>
          </p:nvPr>
        </p:nvSpPr>
        <p:spPr bwMode="auto">
          <a:xfrm>
            <a:off x="437002" y="4429074"/>
            <a:ext cx="1003300" cy="422068"/>
          </a:xfrm>
          <a:prstGeom prst="downArrow">
            <a:avLst/>
          </a:prstGeom>
          <a:solidFill>
            <a:srgbClr val="00B050"/>
          </a:solidFill>
          <a:ln>
            <a:no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endParaRPr lang="fr-FR" sz="1200" b="0" i="0" dirty="0" err="1">
              <a:solidFill>
                <a:schemeClr val="tx1"/>
              </a:solidFill>
              <a:latin typeface="+mj-lt"/>
            </a:endParaRPr>
          </a:p>
        </p:txBody>
      </p:sp>
      <p:sp>
        <p:nvSpPr>
          <p:cNvPr id="14" name="Espace réservé du contenu 2">
            <a:extLst>
              <a:ext uri="{FF2B5EF4-FFF2-40B4-BE49-F238E27FC236}">
                <a16:creationId xmlns:a16="http://schemas.microsoft.com/office/drawing/2014/main" xmlns="" id="{286A5A08-F182-4BFD-A50B-8DC771B1B4C3}"/>
              </a:ext>
            </a:extLst>
          </p:cNvPr>
          <p:cNvSpPr txBox="1">
            <a:spLocks/>
          </p:cNvSpPr>
          <p:nvPr>
            <p:custDataLst>
              <p:tags r:id="rId10"/>
            </p:custDataLst>
          </p:nvPr>
        </p:nvSpPr>
        <p:spPr bwMode="auto">
          <a:xfrm>
            <a:off x="93089" y="6913801"/>
            <a:ext cx="31200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17"/>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8"/>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9"/>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indent="0">
              <a:buNone/>
            </a:pPr>
            <a:r>
              <a:rPr lang="fr-FR" sz="800" i="1" kern="0" dirty="0"/>
              <a:t>*Source : PLFSS 2021 - Annexe 7 ONDAM et dépenses de santé</a:t>
            </a:r>
          </a:p>
        </p:txBody>
      </p:sp>
      <p:graphicFrame>
        <p:nvGraphicFramePr>
          <p:cNvPr id="15" name="Graphique 14">
            <a:extLst>
              <a:ext uri="{FF2B5EF4-FFF2-40B4-BE49-F238E27FC236}">
                <a16:creationId xmlns:a16="http://schemas.microsoft.com/office/drawing/2014/main" xmlns="" id="{B27F0BA0-C709-4DF3-A4C4-B53E25000A6C}"/>
              </a:ext>
            </a:extLst>
          </p:cNvPr>
          <p:cNvGraphicFramePr>
            <a:graphicFrameLocks/>
          </p:cNvGraphicFramePr>
          <p:nvPr>
            <p:custDataLst>
              <p:tags r:id="rId11"/>
            </p:custDataLst>
            <p:extLst>
              <p:ext uri="{D42A27DB-BD31-4B8C-83A1-F6EECF244321}">
                <p14:modId xmlns:p14="http://schemas.microsoft.com/office/powerpoint/2010/main" val="1058199190"/>
              </p:ext>
            </p:extLst>
          </p:nvPr>
        </p:nvGraphicFramePr>
        <p:xfrm>
          <a:off x="5891446" y="1280344"/>
          <a:ext cx="4706498" cy="1684928"/>
        </p:xfrm>
        <a:graphic>
          <a:graphicData uri="http://schemas.openxmlformats.org/drawingml/2006/chart">
            <c:chart xmlns:c="http://schemas.openxmlformats.org/drawingml/2006/chart" xmlns:r="http://schemas.openxmlformats.org/officeDocument/2006/relationships" r:id="rId20"/>
          </a:graphicData>
        </a:graphic>
      </p:graphicFrame>
      <p:sp>
        <p:nvSpPr>
          <p:cNvPr id="16" name="Accolade fermante 15">
            <a:extLst>
              <a:ext uri="{FF2B5EF4-FFF2-40B4-BE49-F238E27FC236}">
                <a16:creationId xmlns:a16="http://schemas.microsoft.com/office/drawing/2014/main" xmlns="" id="{0C2596AA-722B-4FE4-81A2-40FF5A959211}"/>
              </a:ext>
            </a:extLst>
          </p:cNvPr>
          <p:cNvSpPr/>
          <p:nvPr>
            <p:custDataLst>
              <p:tags r:id="rId12"/>
            </p:custDataLst>
          </p:nvPr>
        </p:nvSpPr>
        <p:spPr bwMode="auto">
          <a:xfrm>
            <a:off x="5143500" y="1418109"/>
            <a:ext cx="200743" cy="1547163"/>
          </a:xfrm>
          <a:prstGeom prst="rightBrace">
            <a:avLst/>
          </a:prstGeom>
          <a:noFill/>
          <a:ln w="9525" cap="flat" cmpd="sng" algn="ctr">
            <a:solidFill>
              <a:schemeClr val="accent3"/>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6698" tIns="48350" rIns="96698" bIns="48350" numCol="1" rtlCol="0" anchor="ctr" anchorCtr="0" compatLnSpc="1">
            <a:prstTxWarp prst="textNoShape">
              <a:avLst/>
            </a:prstTxWarp>
          </a:bodyPr>
          <a:lstStyle/>
          <a:p>
            <a:pPr marL="0" marR="0" indent="0" algn="ctr" defTabSz="1012825" rtl="0" eaLnBrk="1" fontAlgn="base" latinLnBrk="0" hangingPunct="1">
              <a:lnSpc>
                <a:spcPct val="90000"/>
              </a:lnSpc>
              <a:spcBef>
                <a:spcPct val="0"/>
              </a:spcBef>
              <a:spcAft>
                <a:spcPct val="0"/>
              </a:spcAft>
              <a:buClrTx/>
              <a:buSzTx/>
              <a:buFontTx/>
              <a:buNone/>
              <a:tabLst/>
            </a:pPr>
            <a:endParaRPr kumimoji="0" lang="fr-FR" sz="2000" b="0" i="0" u="none" strike="noStrike" cap="none" normalizeH="0" baseline="0">
              <a:ln>
                <a:noFill/>
              </a:ln>
              <a:solidFill>
                <a:srgbClr val="000000"/>
              </a:solidFill>
              <a:effectLst/>
              <a:latin typeface="Univers" pitchFamily="34" charset="0"/>
              <a:ea typeface="ＭＳ Ｐゴシック" pitchFamily="34" charset="-128"/>
            </a:endParaRPr>
          </a:p>
        </p:txBody>
      </p:sp>
      <p:sp>
        <p:nvSpPr>
          <p:cNvPr id="17" name="Espace réservé du contenu 2">
            <a:extLst>
              <a:ext uri="{FF2B5EF4-FFF2-40B4-BE49-F238E27FC236}">
                <a16:creationId xmlns:a16="http://schemas.microsoft.com/office/drawing/2014/main" xmlns="" id="{F1D9F356-DB6E-46F5-A68E-F0EB0D6DA858}"/>
              </a:ext>
            </a:extLst>
          </p:cNvPr>
          <p:cNvSpPr txBox="1">
            <a:spLocks/>
          </p:cNvSpPr>
          <p:nvPr>
            <p:custDataLst>
              <p:tags r:id="rId13"/>
            </p:custDataLst>
          </p:nvPr>
        </p:nvSpPr>
        <p:spPr bwMode="auto">
          <a:xfrm>
            <a:off x="4122007" y="1916842"/>
            <a:ext cx="1179746" cy="517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17"/>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8"/>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9"/>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indent="0">
              <a:buNone/>
            </a:pPr>
            <a:r>
              <a:rPr lang="fr-FR" sz="1000" b="1" kern="0" dirty="0">
                <a:solidFill>
                  <a:schemeClr val="accent3"/>
                </a:solidFill>
              </a:rPr>
              <a:t>Dépassement de 10,1 Mds €</a:t>
            </a:r>
            <a:endParaRPr lang="fr-FR" sz="900" b="1" kern="0" dirty="0">
              <a:solidFill>
                <a:schemeClr val="accent3"/>
              </a:solidFill>
            </a:endParaRPr>
          </a:p>
        </p:txBody>
      </p:sp>
      <p:sp>
        <p:nvSpPr>
          <p:cNvPr id="18" name="Rectangle 17">
            <a:extLst>
              <a:ext uri="{FF2B5EF4-FFF2-40B4-BE49-F238E27FC236}">
                <a16:creationId xmlns:a16="http://schemas.microsoft.com/office/drawing/2014/main" xmlns="" id="{1A938948-C7AD-4779-ABDA-7B3E140960A4}"/>
              </a:ext>
            </a:extLst>
          </p:cNvPr>
          <p:cNvSpPr/>
          <p:nvPr>
            <p:custDataLst>
              <p:tags r:id="rId14"/>
            </p:custDataLst>
          </p:nvPr>
        </p:nvSpPr>
        <p:spPr bwMode="auto">
          <a:xfrm>
            <a:off x="5891446" y="1303337"/>
            <a:ext cx="4566503" cy="1684928"/>
          </a:xfrm>
          <a:prstGeom prst="rect">
            <a:avLst/>
          </a:prstGeom>
          <a:noFill/>
          <a:ln>
            <a:solidFill>
              <a:schemeClr val="accent3"/>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endParaRPr lang="fr-FR" sz="1200" b="0" i="0" dirty="0" err="1">
              <a:solidFill>
                <a:schemeClr val="tx1"/>
              </a:solidFill>
              <a:latin typeface="+mj-lt"/>
            </a:endParaRPr>
          </a:p>
        </p:txBody>
      </p:sp>
    </p:spTree>
    <p:extLst>
      <p:ext uri="{BB962C8B-B14F-4D97-AF65-F5344CB8AC3E}">
        <p14:creationId xmlns:p14="http://schemas.microsoft.com/office/powerpoint/2010/main" val="36208751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16504B60-9C9A-4A07-9CAB-A160D86187BE}"/>
              </a:ext>
            </a:extLst>
          </p:cNvPr>
          <p:cNvSpPr>
            <a:spLocks noGrp="1"/>
          </p:cNvSpPr>
          <p:nvPr>
            <p:ph type="title"/>
            <p:custDataLst>
              <p:tags r:id="rId1"/>
            </p:custDataLst>
          </p:nvPr>
        </p:nvSpPr>
        <p:spPr/>
        <p:txBody>
          <a:bodyPr/>
          <a:lstStyle/>
          <a:p>
            <a:r>
              <a:rPr lang="fr-FR" dirty="0"/>
              <a:t>Synthèse des surcoûts 2020 par sous-objectifs</a:t>
            </a:r>
          </a:p>
        </p:txBody>
      </p:sp>
      <p:pic>
        <p:nvPicPr>
          <p:cNvPr id="7" name="Espace réservé du contenu 6">
            <a:extLst>
              <a:ext uri="{FF2B5EF4-FFF2-40B4-BE49-F238E27FC236}">
                <a16:creationId xmlns:a16="http://schemas.microsoft.com/office/drawing/2014/main" xmlns="" id="{45E8520C-F851-4DDE-9E95-B5DAEA70CF6C}"/>
              </a:ext>
            </a:extLst>
          </p:cNvPr>
          <p:cNvPicPr>
            <a:picLocks noGrp="1" noChangeAspect="1"/>
          </p:cNvPicPr>
          <p:nvPr>
            <p:ph idx="1"/>
            <p:custDataLst>
              <p:tags r:id="rId2"/>
            </p:custDataLst>
          </p:nvPr>
        </p:nvPicPr>
        <p:blipFill>
          <a:blip r:embed="rId6"/>
          <a:stretch>
            <a:fillRect/>
          </a:stretch>
        </p:blipFill>
        <p:spPr>
          <a:xfrm>
            <a:off x="273171" y="1394403"/>
            <a:ext cx="10106692" cy="5198650"/>
          </a:xfrm>
          <a:prstGeom prst="rect">
            <a:avLst/>
          </a:prstGeom>
        </p:spPr>
      </p:pic>
      <p:sp>
        <p:nvSpPr>
          <p:cNvPr id="5" name="Espace réservé du numéro de diapositive 4">
            <a:extLst>
              <a:ext uri="{FF2B5EF4-FFF2-40B4-BE49-F238E27FC236}">
                <a16:creationId xmlns:a16="http://schemas.microsoft.com/office/drawing/2014/main" xmlns="" id="{18BEA043-243E-4B43-851B-C151B16D305C}"/>
              </a:ext>
            </a:extLst>
          </p:cNvPr>
          <p:cNvSpPr>
            <a:spLocks noGrp="1"/>
          </p:cNvSpPr>
          <p:nvPr>
            <p:ph type="sldNum" sz="quarter" idx="17"/>
            <p:custDataLst>
              <p:tags r:id="rId3"/>
            </p:custDataLst>
          </p:nvPr>
        </p:nvSpPr>
        <p:spPr/>
        <p:txBody>
          <a:bodyPr/>
          <a:lstStyle/>
          <a:p>
            <a:fld id="{FD495AF3-2BE3-4F2F-A3F0-65C3F202E4D2}" type="slidenum">
              <a:rPr lang="fr-FR" altLang="fr-FR" smtClean="0"/>
              <a:pPr/>
              <a:t>30</a:t>
            </a:fld>
            <a:endParaRPr lang="fr-FR" altLang="fr-FR" dirty="0"/>
          </a:p>
        </p:txBody>
      </p:sp>
      <p:sp>
        <p:nvSpPr>
          <p:cNvPr id="6" name="Espace réservé du pied de page 5">
            <a:extLst>
              <a:ext uri="{FF2B5EF4-FFF2-40B4-BE49-F238E27FC236}">
                <a16:creationId xmlns:a16="http://schemas.microsoft.com/office/drawing/2014/main" xmlns="" id="{08D71E02-3136-4FAE-8239-039D0B59F2BA}"/>
              </a:ext>
            </a:extLst>
          </p:cNvPr>
          <p:cNvSpPr>
            <a:spLocks noGrp="1"/>
          </p:cNvSpPr>
          <p:nvPr>
            <p:ph type="ftr" sz="quarter" idx="3"/>
            <p:custDataLst>
              <p:tags r:id="rId4"/>
            </p:custDataLst>
          </p:nvPr>
        </p:nvSpPr>
        <p:spPr/>
        <p:txBody>
          <a:bodyPr/>
          <a:lstStyle/>
          <a:p>
            <a:r>
              <a:rPr lang="fr-FR">
                <a:cs typeface="Segoe UI Light" pitchFamily="34" charset="0"/>
              </a:rPr>
              <a:t>Journée d'étude Santé Protection Sociale - CGT Grand Est - 20 novembre 2020</a:t>
            </a:r>
            <a:endParaRPr lang="fr-FR" dirty="0">
              <a:cs typeface="Segoe UI Light" pitchFamily="34" charset="0"/>
            </a:endParaRPr>
          </a:p>
        </p:txBody>
      </p:sp>
    </p:spTree>
    <p:extLst>
      <p:ext uri="{BB962C8B-B14F-4D97-AF65-F5344CB8AC3E}">
        <p14:creationId xmlns:p14="http://schemas.microsoft.com/office/powerpoint/2010/main" val="19084605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Espace réservé du contenu 11">
            <a:extLst>
              <a:ext uri="{FF2B5EF4-FFF2-40B4-BE49-F238E27FC236}">
                <a16:creationId xmlns:a16="http://schemas.microsoft.com/office/drawing/2014/main" xmlns="" id="{5B72ADFC-42EE-49B0-B95D-13B7AC0050BE}"/>
              </a:ext>
            </a:extLst>
          </p:cNvPr>
          <p:cNvPicPr>
            <a:picLocks noGrp="1" noChangeAspect="1"/>
          </p:cNvPicPr>
          <p:nvPr>
            <p:ph idx="21"/>
            <p:custDataLst>
              <p:tags r:id="rId1"/>
            </p:custDataLst>
          </p:nvPr>
        </p:nvPicPr>
        <p:blipFill>
          <a:blip r:embed="rId9"/>
          <a:stretch>
            <a:fillRect/>
          </a:stretch>
        </p:blipFill>
        <p:spPr>
          <a:xfrm>
            <a:off x="593245" y="1418692"/>
            <a:ext cx="7138035" cy="3240405"/>
          </a:xfrm>
          <a:prstGeom prst="rect">
            <a:avLst/>
          </a:prstGeom>
        </p:spPr>
      </p:pic>
      <p:sp>
        <p:nvSpPr>
          <p:cNvPr id="2" name="Titre 1">
            <a:extLst>
              <a:ext uri="{FF2B5EF4-FFF2-40B4-BE49-F238E27FC236}">
                <a16:creationId xmlns:a16="http://schemas.microsoft.com/office/drawing/2014/main" xmlns="" id="{30B0978F-CF48-4091-AFD5-5C5A71EDEC6B}"/>
              </a:ext>
            </a:extLst>
          </p:cNvPr>
          <p:cNvSpPr>
            <a:spLocks noGrp="1"/>
          </p:cNvSpPr>
          <p:nvPr>
            <p:ph type="title"/>
            <p:custDataLst>
              <p:tags r:id="rId2"/>
            </p:custDataLst>
          </p:nvPr>
        </p:nvSpPr>
        <p:spPr/>
        <p:txBody>
          <a:bodyPr/>
          <a:lstStyle/>
          <a:p>
            <a:r>
              <a:rPr lang="fr-FR" dirty="0"/>
              <a:t>En retraitant en 2020 et 2021 l’effet de la crise sanitaire,</a:t>
            </a:r>
            <a:br>
              <a:rPr lang="fr-FR" dirty="0"/>
            </a:br>
            <a:r>
              <a:rPr lang="fr-FR" dirty="0"/>
              <a:t>le taux d’évolution de l’ONDAM 2021 est augmenté à +6 %</a:t>
            </a:r>
          </a:p>
        </p:txBody>
      </p:sp>
      <p:sp>
        <p:nvSpPr>
          <p:cNvPr id="3" name="Espace réservé du contenu 2">
            <a:extLst>
              <a:ext uri="{FF2B5EF4-FFF2-40B4-BE49-F238E27FC236}">
                <a16:creationId xmlns:a16="http://schemas.microsoft.com/office/drawing/2014/main" xmlns="" id="{C8162DA2-1A07-433D-BA40-0E2BCDAE9879}"/>
              </a:ext>
            </a:extLst>
          </p:cNvPr>
          <p:cNvSpPr>
            <a:spLocks noGrp="1"/>
          </p:cNvSpPr>
          <p:nvPr>
            <p:ph idx="15"/>
            <p:custDataLst>
              <p:tags r:id="rId3"/>
            </p:custDataLst>
          </p:nvPr>
        </p:nvSpPr>
        <p:spPr>
          <a:xfrm>
            <a:off x="232229" y="4726460"/>
            <a:ext cx="10196711" cy="2355551"/>
          </a:xfrm>
        </p:spPr>
        <p:txBody>
          <a:bodyPr/>
          <a:lstStyle/>
          <a:p>
            <a:r>
              <a:rPr lang="fr-FR" sz="1500" dirty="0"/>
              <a:t>Compte tenu :</a:t>
            </a:r>
          </a:p>
          <a:p>
            <a:pPr lvl="1">
              <a:spcBef>
                <a:spcPts val="300"/>
              </a:spcBef>
            </a:pPr>
            <a:r>
              <a:rPr lang="fr-FR" b="1" dirty="0"/>
              <a:t>des évolutions tendancielles </a:t>
            </a:r>
            <a:r>
              <a:rPr lang="fr-FR" dirty="0"/>
              <a:t>;</a:t>
            </a:r>
          </a:p>
          <a:p>
            <a:pPr lvl="1">
              <a:spcBef>
                <a:spcPts val="300"/>
              </a:spcBef>
            </a:pPr>
            <a:r>
              <a:rPr lang="fr-FR" b="1" dirty="0"/>
              <a:t>des mesures exceptionnelles liées à la crise sanitaire de la Covid-19</a:t>
            </a:r>
            <a:r>
              <a:rPr lang="fr-FR" dirty="0"/>
              <a:t> (estimées à 9,4 Md€ en 2020 et 4,3 Md€ en 2021) ;</a:t>
            </a:r>
          </a:p>
          <a:p>
            <a:pPr lvl="1">
              <a:spcBef>
                <a:spcPts val="300"/>
              </a:spcBef>
            </a:pPr>
            <a:r>
              <a:rPr lang="fr-FR" b="1" dirty="0"/>
              <a:t>des mesures de revalorisations et d’investissement du Ségur de la santé </a:t>
            </a:r>
            <a:r>
              <a:rPr lang="fr-FR" dirty="0"/>
              <a:t>(estimé à 1 Md€ en 2020 et 7,4 Md€ en 2021) ;</a:t>
            </a:r>
          </a:p>
          <a:p>
            <a:pPr lvl="1">
              <a:spcBef>
                <a:spcPts val="300"/>
              </a:spcBef>
            </a:pPr>
            <a:r>
              <a:rPr lang="fr-FR" dirty="0"/>
              <a:t>et </a:t>
            </a:r>
            <a:r>
              <a:rPr lang="fr-FR" b="1" dirty="0"/>
              <a:t>des mesures de régulation </a:t>
            </a:r>
            <a:r>
              <a:rPr lang="fr-FR" dirty="0"/>
              <a:t>(jusqu’alors appelées mesures d’économies : 4,2 Md€ en 2020 et 4 Md€ en 2021).</a:t>
            </a:r>
          </a:p>
          <a:p>
            <a:r>
              <a:rPr lang="fr-FR" sz="1500" b="1" dirty="0"/>
              <a:t>l’objectif de dépenses pour 2021 s’établit à 224,6 Md€, en progression de 3,5 % par rapport aux prévisions d’exécution de l’ONDAM 2020 à champ 2021.</a:t>
            </a:r>
          </a:p>
        </p:txBody>
      </p:sp>
      <p:sp>
        <p:nvSpPr>
          <p:cNvPr id="5" name="Espace réservé du numéro de diapositive 4">
            <a:extLst>
              <a:ext uri="{FF2B5EF4-FFF2-40B4-BE49-F238E27FC236}">
                <a16:creationId xmlns:a16="http://schemas.microsoft.com/office/drawing/2014/main" xmlns="" id="{CF93F58F-E51D-4681-B48A-A9103BC68D23}"/>
              </a:ext>
            </a:extLst>
          </p:cNvPr>
          <p:cNvSpPr>
            <a:spLocks noGrp="1"/>
          </p:cNvSpPr>
          <p:nvPr>
            <p:ph type="sldNum" sz="quarter" idx="19"/>
            <p:custDataLst>
              <p:tags r:id="rId4"/>
            </p:custDataLst>
          </p:nvPr>
        </p:nvSpPr>
        <p:spPr/>
        <p:txBody>
          <a:bodyPr/>
          <a:lstStyle/>
          <a:p>
            <a:fld id="{FD495AF3-2BE3-4F2F-A3F0-65C3F202E4D2}" type="slidenum">
              <a:rPr lang="fr-FR" altLang="fr-FR" smtClean="0"/>
              <a:pPr/>
              <a:t>31</a:t>
            </a:fld>
            <a:endParaRPr lang="fr-FR" altLang="fr-FR" dirty="0"/>
          </a:p>
        </p:txBody>
      </p:sp>
      <p:pic>
        <p:nvPicPr>
          <p:cNvPr id="13" name="Espace réservé du contenu 12">
            <a:extLst>
              <a:ext uri="{FF2B5EF4-FFF2-40B4-BE49-F238E27FC236}">
                <a16:creationId xmlns:a16="http://schemas.microsoft.com/office/drawing/2014/main" xmlns="" id="{9CDEEA97-E1D7-4AEA-BC7C-A38F3DF4821F}"/>
              </a:ext>
            </a:extLst>
          </p:cNvPr>
          <p:cNvPicPr>
            <a:picLocks noGrp="1" noChangeAspect="1"/>
          </p:cNvPicPr>
          <p:nvPr>
            <p:ph idx="22"/>
            <p:custDataLst>
              <p:tags r:id="rId5"/>
            </p:custDataLst>
          </p:nvPr>
        </p:nvPicPr>
        <p:blipFill>
          <a:blip r:embed="rId10"/>
          <a:stretch>
            <a:fillRect/>
          </a:stretch>
        </p:blipFill>
        <p:spPr>
          <a:xfrm>
            <a:off x="7475065" y="3780631"/>
            <a:ext cx="2625090" cy="445770"/>
          </a:xfrm>
          <a:prstGeom prst="rect">
            <a:avLst/>
          </a:prstGeom>
        </p:spPr>
      </p:pic>
      <p:sp>
        <p:nvSpPr>
          <p:cNvPr id="8" name="Espace réservé du pied de page 7">
            <a:extLst>
              <a:ext uri="{FF2B5EF4-FFF2-40B4-BE49-F238E27FC236}">
                <a16:creationId xmlns:a16="http://schemas.microsoft.com/office/drawing/2014/main" xmlns="" id="{11457D93-25DD-41AB-910C-851778121A27}"/>
              </a:ext>
            </a:extLst>
          </p:cNvPr>
          <p:cNvSpPr>
            <a:spLocks noGrp="1"/>
          </p:cNvSpPr>
          <p:nvPr>
            <p:ph type="ftr" sz="quarter" idx="3"/>
            <p:custDataLst>
              <p:tags r:id="rId6"/>
            </p:custDataLst>
          </p:nvPr>
        </p:nvSpPr>
        <p:spPr/>
        <p:txBody>
          <a:bodyPr/>
          <a:lstStyle/>
          <a:p>
            <a:r>
              <a:rPr lang="fr-FR">
                <a:cs typeface="Segoe UI Light" pitchFamily="34" charset="0"/>
              </a:rPr>
              <a:t>Journée d'étude Santé Protection Sociale - CGT Grand Est - 20 novembre 2020</a:t>
            </a:r>
            <a:endParaRPr lang="fr-FR" dirty="0">
              <a:cs typeface="Segoe UI Light" pitchFamily="34" charset="0"/>
            </a:endParaRPr>
          </a:p>
        </p:txBody>
      </p:sp>
      <p:sp>
        <p:nvSpPr>
          <p:cNvPr id="14" name="Rectangle 13">
            <a:extLst>
              <a:ext uri="{FF2B5EF4-FFF2-40B4-BE49-F238E27FC236}">
                <a16:creationId xmlns:a16="http://schemas.microsoft.com/office/drawing/2014/main" xmlns="" id="{72516838-8402-4E59-8D3E-04625CF780EC}"/>
              </a:ext>
            </a:extLst>
          </p:cNvPr>
          <p:cNvSpPr/>
          <p:nvPr>
            <p:custDataLst>
              <p:tags r:id="rId7"/>
            </p:custDataLst>
          </p:nvPr>
        </p:nvSpPr>
        <p:spPr>
          <a:xfrm>
            <a:off x="983828" y="1121242"/>
            <a:ext cx="6050158" cy="307777"/>
          </a:xfrm>
          <a:prstGeom prst="rect">
            <a:avLst/>
          </a:prstGeom>
        </p:spPr>
        <p:txBody>
          <a:bodyPr wrap="square">
            <a:spAutoFit/>
          </a:bodyPr>
          <a:lstStyle/>
          <a:p>
            <a:r>
              <a:rPr lang="fr-FR" sz="1400" b="1" dirty="0">
                <a:latin typeface="Segoe UI" panose="020B0502040204020203" pitchFamily="34" charset="0"/>
                <a:cs typeface="Segoe UI" panose="020B0502040204020203" pitchFamily="34" charset="0"/>
              </a:rPr>
              <a:t>Synthèse des objectifs 2020 et 2021 selon le champ retenu</a:t>
            </a:r>
          </a:p>
        </p:txBody>
      </p:sp>
    </p:spTree>
    <p:extLst>
      <p:ext uri="{BB962C8B-B14F-4D97-AF65-F5344CB8AC3E}">
        <p14:creationId xmlns:p14="http://schemas.microsoft.com/office/powerpoint/2010/main" val="40518626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EDA38246-652A-4404-861A-785F2FFD3E5D}"/>
              </a:ext>
            </a:extLst>
          </p:cNvPr>
          <p:cNvSpPr>
            <a:spLocks noGrp="1"/>
          </p:cNvSpPr>
          <p:nvPr>
            <p:ph type="title"/>
            <p:custDataLst>
              <p:tags r:id="rId1"/>
            </p:custDataLst>
          </p:nvPr>
        </p:nvSpPr>
        <p:spPr/>
        <p:txBody>
          <a:bodyPr/>
          <a:lstStyle/>
          <a:p>
            <a:r>
              <a:rPr lang="fr-FR" dirty="0"/>
              <a:t>Les aspects financiers du Ségur de la santé</a:t>
            </a:r>
          </a:p>
        </p:txBody>
      </p:sp>
      <p:sp>
        <p:nvSpPr>
          <p:cNvPr id="3" name="Espace réservé du contenu 2">
            <a:extLst>
              <a:ext uri="{FF2B5EF4-FFF2-40B4-BE49-F238E27FC236}">
                <a16:creationId xmlns:a16="http://schemas.microsoft.com/office/drawing/2014/main" xmlns="" id="{444757D1-E1F0-4AF9-8A25-5551BA7252B1}"/>
              </a:ext>
            </a:extLst>
          </p:cNvPr>
          <p:cNvSpPr>
            <a:spLocks noGrp="1"/>
          </p:cNvSpPr>
          <p:nvPr>
            <p:ph idx="15"/>
            <p:custDataLst>
              <p:tags r:id="rId2"/>
            </p:custDataLst>
          </p:nvPr>
        </p:nvSpPr>
        <p:spPr>
          <a:xfrm>
            <a:off x="5503288" y="1176445"/>
            <a:ext cx="4999611" cy="2926449"/>
          </a:xfrm>
          <a:ln>
            <a:solidFill>
              <a:srgbClr val="00B050"/>
            </a:solidFill>
          </a:ln>
        </p:spPr>
        <p:txBody>
          <a:bodyPr/>
          <a:lstStyle/>
          <a:p>
            <a:r>
              <a:rPr lang="fr-FR" sz="1300" b="1" dirty="0">
                <a:solidFill>
                  <a:srgbClr val="006600"/>
                </a:solidFill>
              </a:rPr>
              <a:t>Pilier 2 : Définir une nouvelle politique d’investissement et de financement au service de la qualité des soins</a:t>
            </a:r>
            <a:r>
              <a:rPr lang="fr-FR" sz="1300" b="1" dirty="0"/>
              <a:t> </a:t>
            </a:r>
            <a:r>
              <a:rPr lang="fr-FR" sz="1300" dirty="0"/>
              <a:t>- Le volet investissement s’articule autour de 3 priorités :</a:t>
            </a:r>
          </a:p>
          <a:p>
            <a:pPr lvl="1">
              <a:spcBef>
                <a:spcPts val="200"/>
              </a:spcBef>
            </a:pPr>
            <a:r>
              <a:rPr lang="fr-FR" sz="1200" dirty="0"/>
              <a:t>les projets hospitaliers prioritaires et les investissements ville – hôpital à hauteur de 2,5 Md€ engagés sur 5 ans ;</a:t>
            </a:r>
          </a:p>
          <a:p>
            <a:pPr lvl="1">
              <a:spcBef>
                <a:spcPts val="200"/>
              </a:spcBef>
            </a:pPr>
            <a:r>
              <a:rPr lang="fr-FR" sz="1200" dirty="0"/>
              <a:t>le rattrapage du retard sur le numérique en santé à hauteur de 1,4 Md€ sur 3 ans ;</a:t>
            </a:r>
          </a:p>
          <a:p>
            <a:pPr lvl="1">
              <a:spcBef>
                <a:spcPts val="200"/>
              </a:spcBef>
            </a:pPr>
            <a:r>
              <a:rPr lang="fr-FR" sz="1200" dirty="0"/>
              <a:t>la transformation, la rénovation et l’équipement dans les établissements médico-sociaux à hauteur de 2,1 Md€ sur 5 ans.</a:t>
            </a:r>
          </a:p>
          <a:p>
            <a:pPr marL="72000" indent="0">
              <a:spcBef>
                <a:spcPts val="300"/>
              </a:spcBef>
              <a:buNone/>
            </a:pPr>
            <a:r>
              <a:rPr lang="fr-FR" sz="1300" b="1" dirty="0"/>
              <a:t>Le plan d’investissement se monterait à 6 Md€, au côté de la mobilisation de 13 Md€ de crédits d’un montant équivalent au refinancement d’un tiers de la dette des établissements assurant le service public hospitalier.</a:t>
            </a:r>
          </a:p>
          <a:p>
            <a:endParaRPr lang="fr-FR" dirty="0"/>
          </a:p>
        </p:txBody>
      </p:sp>
      <p:sp>
        <p:nvSpPr>
          <p:cNvPr id="4" name="Espace réservé du contenu 3">
            <a:extLst>
              <a:ext uri="{FF2B5EF4-FFF2-40B4-BE49-F238E27FC236}">
                <a16:creationId xmlns:a16="http://schemas.microsoft.com/office/drawing/2014/main" xmlns="" id="{4F34F805-4BF3-4F6D-B91F-FFC55D48EEDD}"/>
              </a:ext>
            </a:extLst>
          </p:cNvPr>
          <p:cNvSpPr>
            <a:spLocks noGrp="1"/>
          </p:cNvSpPr>
          <p:nvPr>
            <p:ph idx="17"/>
            <p:custDataLst>
              <p:tags r:id="rId3"/>
            </p:custDataLst>
          </p:nvPr>
        </p:nvSpPr>
        <p:spPr>
          <a:xfrm>
            <a:off x="190500" y="4242256"/>
            <a:ext cx="5156200" cy="2794007"/>
          </a:xfrm>
          <a:ln>
            <a:solidFill>
              <a:schemeClr val="accent3"/>
            </a:solidFill>
          </a:ln>
        </p:spPr>
        <p:txBody>
          <a:bodyPr/>
          <a:lstStyle/>
          <a:p>
            <a:r>
              <a:rPr lang="fr-FR" sz="1300" b="1" dirty="0">
                <a:solidFill>
                  <a:schemeClr val="accent3"/>
                </a:solidFill>
              </a:rPr>
              <a:t>Pilier 4 : Fédérer les acteurs de la santé dans les territoires au service des usagers </a:t>
            </a:r>
            <a:r>
              <a:rPr lang="fr-FR" sz="1300" dirty="0"/>
              <a:t>:</a:t>
            </a:r>
          </a:p>
          <a:p>
            <a:pPr lvl="1">
              <a:spcBef>
                <a:spcPts val="200"/>
              </a:spcBef>
            </a:pPr>
            <a:r>
              <a:rPr lang="fr-FR" sz="1100" dirty="0"/>
              <a:t>améliorer la prise en charge des personnes âgées en pérennisant et en systématisant : les astreintes sanitaires pour les établissements de personnes âgées, les équipes mobiles, les parcours d’admissions directes non programmées ;</a:t>
            </a:r>
          </a:p>
          <a:p>
            <a:pPr lvl="1">
              <a:spcBef>
                <a:spcPts val="200"/>
              </a:spcBef>
            </a:pPr>
            <a:r>
              <a:rPr lang="fr-FR" sz="1100" dirty="0"/>
              <a:t>lever les freins à la téléconsultation et prolonger la prise en charge à 100 % ;</a:t>
            </a:r>
          </a:p>
          <a:p>
            <a:pPr lvl="1">
              <a:spcBef>
                <a:spcPts val="200"/>
              </a:spcBef>
            </a:pPr>
            <a:r>
              <a:rPr lang="fr-FR" sz="1100" dirty="0"/>
              <a:t>lutter plus massivement et plus efficacement contre les inégalités de santé ;</a:t>
            </a:r>
          </a:p>
          <a:p>
            <a:pPr lvl="1">
              <a:spcBef>
                <a:spcPts val="200"/>
              </a:spcBef>
            </a:pPr>
            <a:r>
              <a:rPr lang="fr-FR" sz="1100" dirty="0"/>
              <a:t>développer l’accès aux soins non-programmés et l’exercice coordonné.</a:t>
            </a:r>
          </a:p>
          <a:p>
            <a:pPr marL="72000" indent="0">
              <a:spcBef>
                <a:spcPts val="300"/>
              </a:spcBef>
              <a:buNone/>
            </a:pPr>
            <a:r>
              <a:rPr lang="fr-FR" sz="1300" b="1" dirty="0"/>
              <a:t>Au total, l’ensemble de ces mesures correspondent à une dépense d’environ 650 M€.</a:t>
            </a:r>
          </a:p>
        </p:txBody>
      </p:sp>
      <p:sp>
        <p:nvSpPr>
          <p:cNvPr id="5" name="Espace réservé du numéro de diapositive 4">
            <a:extLst>
              <a:ext uri="{FF2B5EF4-FFF2-40B4-BE49-F238E27FC236}">
                <a16:creationId xmlns:a16="http://schemas.microsoft.com/office/drawing/2014/main" xmlns="" id="{E25405D6-CA86-43ED-84A2-96BEF7C5B709}"/>
              </a:ext>
            </a:extLst>
          </p:cNvPr>
          <p:cNvSpPr>
            <a:spLocks noGrp="1"/>
          </p:cNvSpPr>
          <p:nvPr>
            <p:ph type="sldNum" sz="quarter" idx="19"/>
            <p:custDataLst>
              <p:tags r:id="rId4"/>
            </p:custDataLst>
          </p:nvPr>
        </p:nvSpPr>
        <p:spPr/>
        <p:txBody>
          <a:bodyPr/>
          <a:lstStyle/>
          <a:p>
            <a:fld id="{FD495AF3-2BE3-4F2F-A3F0-65C3F202E4D2}" type="slidenum">
              <a:rPr lang="fr-FR" altLang="fr-FR" smtClean="0"/>
              <a:pPr/>
              <a:t>32</a:t>
            </a:fld>
            <a:endParaRPr lang="fr-FR" altLang="fr-FR" dirty="0"/>
          </a:p>
        </p:txBody>
      </p:sp>
      <p:sp>
        <p:nvSpPr>
          <p:cNvPr id="6" name="Espace réservé du contenu 5">
            <a:extLst>
              <a:ext uri="{FF2B5EF4-FFF2-40B4-BE49-F238E27FC236}">
                <a16:creationId xmlns:a16="http://schemas.microsoft.com/office/drawing/2014/main" xmlns="" id="{02852D09-AF26-4E6D-B6EF-B3E2666B3B37}"/>
              </a:ext>
            </a:extLst>
          </p:cNvPr>
          <p:cNvSpPr>
            <a:spLocks noGrp="1"/>
          </p:cNvSpPr>
          <p:nvPr>
            <p:ph idx="21"/>
            <p:custDataLst>
              <p:tags r:id="rId5"/>
            </p:custDataLst>
          </p:nvPr>
        </p:nvSpPr>
        <p:spPr>
          <a:xfrm>
            <a:off x="190500" y="1214545"/>
            <a:ext cx="5156200" cy="2888349"/>
          </a:xfrm>
          <a:ln>
            <a:solidFill>
              <a:schemeClr val="accent5"/>
            </a:solidFill>
          </a:ln>
        </p:spPr>
        <p:txBody>
          <a:bodyPr/>
          <a:lstStyle/>
          <a:p>
            <a:r>
              <a:rPr lang="fr-FR" sz="1300" b="1" dirty="0">
                <a:solidFill>
                  <a:schemeClr val="accent5"/>
                </a:solidFill>
              </a:rPr>
              <a:t>Pilier 1 : Transformer les métiers et revaloriser ceux qui soignent </a:t>
            </a:r>
            <a:r>
              <a:rPr lang="fr-FR" sz="1300" b="1" dirty="0"/>
              <a:t>- </a:t>
            </a:r>
            <a:r>
              <a:rPr lang="fr-FR" sz="1300" dirty="0"/>
              <a:t>Les engagements clés du Ségur sur le volet ressources humaines :</a:t>
            </a:r>
          </a:p>
          <a:p>
            <a:pPr lvl="1">
              <a:spcBef>
                <a:spcPts val="200"/>
              </a:spcBef>
            </a:pPr>
            <a:r>
              <a:rPr lang="fr-FR" sz="1200" dirty="0"/>
              <a:t>la revalorisation des rémunérations des carrières et des métiers dans les établissements de santé et dans les EHPAD ;</a:t>
            </a:r>
          </a:p>
          <a:p>
            <a:pPr lvl="1">
              <a:spcBef>
                <a:spcPts val="200"/>
              </a:spcBef>
            </a:pPr>
            <a:r>
              <a:rPr lang="fr-FR" sz="1200" dirty="0"/>
              <a:t>une revalorisation des indemnités des internes et des étudiants des filières paramédicales et médicales ainsi qu’une revalorisation des gardes ;</a:t>
            </a:r>
          </a:p>
          <a:p>
            <a:pPr lvl="1">
              <a:spcBef>
                <a:spcPts val="200"/>
              </a:spcBef>
            </a:pPr>
            <a:r>
              <a:rPr lang="fr-FR" sz="1200" dirty="0"/>
              <a:t>le recrutement de 15 000 soignants à l’hôpital public ;</a:t>
            </a:r>
          </a:p>
          <a:p>
            <a:pPr lvl="1">
              <a:spcBef>
                <a:spcPts val="200"/>
              </a:spcBef>
            </a:pPr>
            <a:r>
              <a:rPr lang="fr-FR" sz="1200" dirty="0"/>
              <a:t>la fin du mercenariat de l’intérim médical ;</a:t>
            </a:r>
          </a:p>
          <a:p>
            <a:pPr lvl="1">
              <a:spcBef>
                <a:spcPts val="200"/>
              </a:spcBef>
            </a:pPr>
            <a:r>
              <a:rPr lang="fr-FR" sz="1200" dirty="0"/>
              <a:t>une augmentation du nombre de professionnels paramédicaux formés.</a:t>
            </a:r>
          </a:p>
          <a:p>
            <a:pPr marL="72000" indent="0">
              <a:spcBef>
                <a:spcPts val="300"/>
              </a:spcBef>
              <a:buNone/>
            </a:pPr>
            <a:r>
              <a:rPr lang="fr-FR" sz="1300" b="1" dirty="0"/>
              <a:t>Ce sont au total, 8,8 Md€ d’augmentation de l’ONDAM dans le cadre des engagements RH du Ségur de la santé.</a:t>
            </a:r>
          </a:p>
          <a:p>
            <a:endParaRPr lang="fr-FR" dirty="0"/>
          </a:p>
        </p:txBody>
      </p:sp>
      <p:sp>
        <p:nvSpPr>
          <p:cNvPr id="8" name="Espace réservé du pied de page 7">
            <a:extLst>
              <a:ext uri="{FF2B5EF4-FFF2-40B4-BE49-F238E27FC236}">
                <a16:creationId xmlns:a16="http://schemas.microsoft.com/office/drawing/2014/main" xmlns="" id="{039C238C-6D88-4BC7-B10F-3D406FB9D08C}"/>
              </a:ext>
            </a:extLst>
          </p:cNvPr>
          <p:cNvSpPr>
            <a:spLocks noGrp="1"/>
          </p:cNvSpPr>
          <p:nvPr>
            <p:ph type="ftr" sz="quarter" idx="3"/>
            <p:custDataLst>
              <p:tags r:id="rId6"/>
            </p:custDataLst>
          </p:nvPr>
        </p:nvSpPr>
        <p:spPr/>
        <p:txBody>
          <a:bodyPr/>
          <a:lstStyle/>
          <a:p>
            <a:r>
              <a:rPr lang="fr-FR">
                <a:cs typeface="Segoe UI Light" pitchFamily="34" charset="0"/>
              </a:rPr>
              <a:t>Journée d'étude Santé Protection Sociale - CGT Grand Est - 20 novembre 2020</a:t>
            </a:r>
            <a:endParaRPr lang="fr-FR" dirty="0">
              <a:cs typeface="Segoe UI Light" pitchFamily="34" charset="0"/>
            </a:endParaRPr>
          </a:p>
        </p:txBody>
      </p:sp>
      <p:graphicFrame>
        <p:nvGraphicFramePr>
          <p:cNvPr id="10" name="Espace réservé du contenu 11">
            <a:extLst>
              <a:ext uri="{FF2B5EF4-FFF2-40B4-BE49-F238E27FC236}">
                <a16:creationId xmlns:a16="http://schemas.microsoft.com/office/drawing/2014/main" xmlns="" id="{87386733-ADDD-41C2-9C08-A8AB9253A39E}"/>
              </a:ext>
            </a:extLst>
          </p:cNvPr>
          <p:cNvGraphicFramePr>
            <a:graphicFrameLocks noGrp="1"/>
          </p:cNvGraphicFramePr>
          <p:nvPr>
            <p:ph idx="22"/>
            <p:custDataLst>
              <p:tags r:id="rId7"/>
            </p:custDataLst>
            <p:extLst>
              <p:ext uri="{D42A27DB-BD31-4B8C-83A1-F6EECF244321}">
                <p14:modId xmlns:p14="http://schemas.microsoft.com/office/powerpoint/2010/main" val="3987436861"/>
              </p:ext>
            </p:extLst>
          </p:nvPr>
        </p:nvGraphicFramePr>
        <p:xfrm>
          <a:off x="5614720" y="4192028"/>
          <a:ext cx="4751346" cy="2800482"/>
        </p:xfrm>
        <a:graphic>
          <a:graphicData uri="http://schemas.openxmlformats.org/drawingml/2006/table">
            <a:tbl>
              <a:tblPr/>
              <a:tblGrid>
                <a:gridCol w="479424">
                  <a:extLst>
                    <a:ext uri="{9D8B030D-6E8A-4147-A177-3AD203B41FA5}">
                      <a16:colId xmlns:a16="http://schemas.microsoft.com/office/drawing/2014/main" xmlns="" val="3429181297"/>
                    </a:ext>
                  </a:extLst>
                </a:gridCol>
                <a:gridCol w="2349006">
                  <a:extLst>
                    <a:ext uri="{9D8B030D-6E8A-4147-A177-3AD203B41FA5}">
                      <a16:colId xmlns:a16="http://schemas.microsoft.com/office/drawing/2014/main" xmlns="" val="1636580956"/>
                    </a:ext>
                  </a:extLst>
                </a:gridCol>
                <a:gridCol w="640972">
                  <a:extLst>
                    <a:ext uri="{9D8B030D-6E8A-4147-A177-3AD203B41FA5}">
                      <a16:colId xmlns:a16="http://schemas.microsoft.com/office/drawing/2014/main" xmlns="" val="677435895"/>
                    </a:ext>
                  </a:extLst>
                </a:gridCol>
                <a:gridCol w="640972">
                  <a:extLst>
                    <a:ext uri="{9D8B030D-6E8A-4147-A177-3AD203B41FA5}">
                      <a16:colId xmlns:a16="http://schemas.microsoft.com/office/drawing/2014/main" xmlns="" val="2734267900"/>
                    </a:ext>
                  </a:extLst>
                </a:gridCol>
                <a:gridCol w="640972">
                  <a:extLst>
                    <a:ext uri="{9D8B030D-6E8A-4147-A177-3AD203B41FA5}">
                      <a16:colId xmlns:a16="http://schemas.microsoft.com/office/drawing/2014/main" xmlns="" val="335658308"/>
                    </a:ext>
                  </a:extLst>
                </a:gridCol>
              </a:tblGrid>
              <a:tr h="142086">
                <a:tc gridSpan="2">
                  <a:txBody>
                    <a:bodyPr/>
                    <a:lstStyle/>
                    <a:p>
                      <a:pPr algn="l" fontAlgn="t"/>
                      <a:r>
                        <a:rPr lang="fr-FR" sz="1050" b="1" i="0" u="none" strike="noStrike" dirty="0">
                          <a:solidFill>
                            <a:srgbClr val="000000"/>
                          </a:solidFill>
                          <a:effectLst/>
                          <a:latin typeface="Segoe UI" panose="020B0502040204020203" pitchFamily="34" charset="0"/>
                        </a:rPr>
                        <a:t>Ségur de la Santé : Evolution des ressources sur la période 2020 à 2022</a:t>
                      </a:r>
                    </a:p>
                  </a:txBody>
                  <a:tcPr marL="8081" marR="8081" marT="8081" marB="0">
                    <a:lnL>
                      <a:noFill/>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tcPr>
                </a:tc>
                <a:tc hMerge="1">
                  <a:txBody>
                    <a:bodyPr/>
                    <a:lstStyle/>
                    <a:p>
                      <a:pPr algn="l" fontAlgn="t"/>
                      <a:endParaRPr lang="fr-FR" sz="1050" b="0" i="0" u="none" strike="noStrike" dirty="0">
                        <a:solidFill>
                          <a:srgbClr val="000000"/>
                        </a:solidFill>
                        <a:effectLst/>
                        <a:latin typeface="Segoe UI" panose="020B0502040204020203" pitchFamily="34" charset="0"/>
                      </a:endParaRPr>
                    </a:p>
                  </a:txBody>
                  <a:tcPr marL="8081" marR="8081" marT="8081" marB="0">
                    <a:lnL>
                      <a:noFill/>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tcPr>
                </a:tc>
                <a:tc>
                  <a:txBody>
                    <a:bodyPr/>
                    <a:lstStyle/>
                    <a:p>
                      <a:pPr algn="ctr" fontAlgn="ctr"/>
                      <a:r>
                        <a:rPr lang="fr-FR" sz="1050" b="1" i="0" u="none" strike="noStrike">
                          <a:solidFill>
                            <a:srgbClr val="000000"/>
                          </a:solidFill>
                          <a:effectLst/>
                          <a:latin typeface="Segoe UI" panose="020B0502040204020203" pitchFamily="34" charset="0"/>
                        </a:rPr>
                        <a:t>2020</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050" b="1" i="0" u="none" strike="noStrike">
                          <a:solidFill>
                            <a:srgbClr val="000000"/>
                          </a:solidFill>
                          <a:effectLst/>
                          <a:latin typeface="Segoe UI" panose="020B0502040204020203" pitchFamily="34" charset="0"/>
                        </a:rPr>
                        <a:t>2021</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050" b="1" i="0" u="none" strike="noStrike">
                          <a:solidFill>
                            <a:srgbClr val="000000"/>
                          </a:solidFill>
                          <a:effectLst/>
                          <a:latin typeface="Segoe UI" panose="020B0502040204020203" pitchFamily="34" charset="0"/>
                        </a:rPr>
                        <a:t>2022</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xmlns="" val="1977211921"/>
                  </a:ext>
                </a:extLst>
              </a:tr>
              <a:tr h="142086">
                <a:tc rowSpan="4">
                  <a:txBody>
                    <a:bodyPr/>
                    <a:lstStyle/>
                    <a:p>
                      <a:pPr algn="ctr" fontAlgn="ctr"/>
                      <a:r>
                        <a:rPr lang="fr-FR" sz="1050" b="0" i="0" u="none" strike="noStrike">
                          <a:solidFill>
                            <a:srgbClr val="FFFFFF"/>
                          </a:solidFill>
                          <a:effectLst/>
                          <a:latin typeface="Segoe UI" panose="020B0502040204020203" pitchFamily="34" charset="0"/>
                        </a:rPr>
                        <a:t>Pilier 1</a:t>
                      </a:r>
                    </a:p>
                  </a:txBody>
                  <a:tcPr marL="8081" marR="8081" marT="8081"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18DAB"/>
                    </a:solidFill>
                  </a:tcPr>
                </a:tc>
                <a:tc>
                  <a:txBody>
                    <a:bodyPr/>
                    <a:lstStyle/>
                    <a:p>
                      <a:pPr algn="ctr" fontAlgn="t"/>
                      <a:r>
                        <a:rPr lang="fr-FR" sz="1050" b="0" i="0" u="none" strike="noStrike" dirty="0">
                          <a:solidFill>
                            <a:srgbClr val="000000"/>
                          </a:solidFill>
                          <a:effectLst/>
                          <a:latin typeface="Segoe UI" panose="020B0502040204020203" pitchFamily="34" charset="0"/>
                        </a:rPr>
                        <a:t>Revalorisation socle</a:t>
                      </a:r>
                    </a:p>
                  </a:txBody>
                  <a:tcPr marL="8081" marR="8081" marT="8081" marB="0">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FD1DD"/>
                    </a:solidFill>
                  </a:tcPr>
                </a:tc>
                <a:tc>
                  <a:txBody>
                    <a:bodyPr/>
                    <a:lstStyle/>
                    <a:p>
                      <a:pPr algn="r" fontAlgn="ctr"/>
                      <a:r>
                        <a:rPr lang="fr-FR" sz="1050" b="0" i="0" u="none" strike="noStrike">
                          <a:solidFill>
                            <a:srgbClr val="000000"/>
                          </a:solidFill>
                          <a:effectLst/>
                          <a:latin typeface="Segoe UI" panose="020B0502040204020203" pitchFamily="34" charset="0"/>
                        </a:rPr>
                        <a:t>1 010</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FD1DD"/>
                    </a:solidFill>
                  </a:tcPr>
                </a:tc>
                <a:tc>
                  <a:txBody>
                    <a:bodyPr/>
                    <a:lstStyle/>
                    <a:p>
                      <a:pPr algn="r" fontAlgn="ctr"/>
                      <a:r>
                        <a:rPr lang="fr-FR" sz="1050" b="0" i="0" u="none" strike="noStrike">
                          <a:solidFill>
                            <a:srgbClr val="000000"/>
                          </a:solidFill>
                          <a:effectLst/>
                          <a:latin typeface="Segoe UI" panose="020B0502040204020203" pitchFamily="34" charset="0"/>
                        </a:rPr>
                        <a:t>4 880</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FD1DD"/>
                    </a:solidFill>
                  </a:tcPr>
                </a:tc>
                <a:tc>
                  <a:txBody>
                    <a:bodyPr/>
                    <a:lstStyle/>
                    <a:p>
                      <a:pPr algn="r" fontAlgn="ctr"/>
                      <a:r>
                        <a:rPr lang="fr-FR" sz="1050" b="0" i="0" u="none" strike="noStrike">
                          <a:solidFill>
                            <a:srgbClr val="000000"/>
                          </a:solidFill>
                          <a:effectLst/>
                          <a:latin typeface="Segoe UI" panose="020B0502040204020203" pitchFamily="34" charset="0"/>
                        </a:rPr>
                        <a:t>510</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FD1DD"/>
                    </a:solidFill>
                  </a:tcPr>
                </a:tc>
                <a:extLst>
                  <a:ext uri="{0D108BD9-81ED-4DB2-BD59-A6C34878D82A}">
                    <a16:rowId xmlns:a16="http://schemas.microsoft.com/office/drawing/2014/main" xmlns="" val="2801047770"/>
                  </a:ext>
                </a:extLst>
              </a:tr>
              <a:tr h="215831">
                <a:tc vMerge="1">
                  <a:txBody>
                    <a:bodyPr/>
                    <a:lstStyle/>
                    <a:p>
                      <a:endParaRPr lang="fr-FR"/>
                    </a:p>
                  </a:txBody>
                  <a:tcPr/>
                </a:tc>
                <a:tc>
                  <a:txBody>
                    <a:bodyPr/>
                    <a:lstStyle/>
                    <a:p>
                      <a:pPr algn="ctr" fontAlgn="ctr"/>
                      <a:r>
                        <a:rPr lang="fr-FR" sz="1050" b="0" i="0" u="none" strike="noStrike">
                          <a:solidFill>
                            <a:srgbClr val="000000"/>
                          </a:solidFill>
                          <a:effectLst/>
                          <a:latin typeface="Segoe UI" panose="020B0502040204020203" pitchFamily="34" charset="0"/>
                        </a:rPr>
                        <a:t>Attractivité (35€ net en moyenne)</a:t>
                      </a:r>
                    </a:p>
                  </a:txBody>
                  <a:tcPr marL="8081" marR="8081" marT="8081" marB="0" anchor="ctr">
                    <a:lnL>
                      <a:noFill/>
                    </a:lnL>
                    <a:lnR w="12700" cap="flat" cmpd="sng" algn="ctr">
                      <a:solidFill>
                        <a:srgbClr val="FFFF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D1DD"/>
                    </a:solidFill>
                  </a:tcPr>
                </a:tc>
                <a:tc>
                  <a:txBody>
                    <a:bodyPr/>
                    <a:lstStyle/>
                    <a:p>
                      <a:pPr algn="r" fontAlgn="ctr"/>
                      <a:r>
                        <a:rPr lang="fr-FR" sz="1050" b="0" i="0" u="none" strike="noStrike">
                          <a:solidFill>
                            <a:srgbClr val="000000"/>
                          </a:solidFill>
                          <a:effectLst/>
                          <a:latin typeface="Segoe UI" panose="020B0502040204020203" pitchFamily="34" charset="0"/>
                        </a:rPr>
                        <a:t> </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D1DD"/>
                    </a:solidFill>
                  </a:tcPr>
                </a:tc>
                <a:tc>
                  <a:txBody>
                    <a:bodyPr/>
                    <a:lstStyle/>
                    <a:p>
                      <a:pPr algn="r" fontAlgn="ctr"/>
                      <a:r>
                        <a:rPr lang="fr-FR" sz="1050" b="0" i="0" u="none" strike="noStrike">
                          <a:solidFill>
                            <a:srgbClr val="000000"/>
                          </a:solidFill>
                          <a:effectLst/>
                          <a:latin typeface="Segoe UI" panose="020B0502040204020203" pitchFamily="34" charset="0"/>
                        </a:rPr>
                        <a:t>215</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D1DD"/>
                    </a:solidFill>
                  </a:tcPr>
                </a:tc>
                <a:tc>
                  <a:txBody>
                    <a:bodyPr/>
                    <a:lstStyle/>
                    <a:p>
                      <a:pPr algn="r" fontAlgn="ctr"/>
                      <a:r>
                        <a:rPr lang="fr-FR" sz="1050" b="0" i="0" u="none" strike="noStrike">
                          <a:solidFill>
                            <a:srgbClr val="000000"/>
                          </a:solidFill>
                          <a:effectLst/>
                          <a:latin typeface="Segoe UI" panose="020B0502040204020203" pitchFamily="34" charset="0"/>
                        </a:rPr>
                        <a:t>525</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D1DD"/>
                    </a:solidFill>
                  </a:tcPr>
                </a:tc>
                <a:extLst>
                  <a:ext uri="{0D108BD9-81ED-4DB2-BD59-A6C34878D82A}">
                    <a16:rowId xmlns:a16="http://schemas.microsoft.com/office/drawing/2014/main" xmlns="" val="1837463286"/>
                  </a:ext>
                </a:extLst>
              </a:tr>
              <a:tr h="142086">
                <a:tc vMerge="1">
                  <a:txBody>
                    <a:bodyPr/>
                    <a:lstStyle/>
                    <a:p>
                      <a:endParaRPr lang="fr-FR"/>
                    </a:p>
                  </a:txBody>
                  <a:tcPr/>
                </a:tc>
                <a:tc>
                  <a:txBody>
                    <a:bodyPr/>
                    <a:lstStyle/>
                    <a:p>
                      <a:pPr algn="ctr" fontAlgn="t"/>
                      <a:r>
                        <a:rPr lang="fr-FR" sz="1050" b="0" i="0" u="none" strike="noStrike">
                          <a:solidFill>
                            <a:srgbClr val="000000"/>
                          </a:solidFill>
                          <a:effectLst/>
                          <a:latin typeface="Segoe UI" panose="020B0502040204020203" pitchFamily="34" charset="0"/>
                        </a:rPr>
                        <a:t>PM</a:t>
                      </a:r>
                    </a:p>
                  </a:txBody>
                  <a:tcPr marL="8081" marR="8081" marT="8081" marB="0">
                    <a:lnL>
                      <a:noFill/>
                    </a:lnL>
                    <a:lnR w="12700" cap="flat" cmpd="sng" algn="ctr">
                      <a:solidFill>
                        <a:srgbClr val="FFFF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D1DD"/>
                    </a:solidFill>
                  </a:tcPr>
                </a:tc>
                <a:tc>
                  <a:txBody>
                    <a:bodyPr/>
                    <a:lstStyle/>
                    <a:p>
                      <a:pPr algn="r" fontAlgn="ctr"/>
                      <a:r>
                        <a:rPr lang="fr-FR" sz="1050" b="0" i="0" u="none" strike="noStrike">
                          <a:solidFill>
                            <a:srgbClr val="000000"/>
                          </a:solidFill>
                          <a:effectLst/>
                          <a:latin typeface="Segoe UI" panose="020B0502040204020203" pitchFamily="34" charset="0"/>
                        </a:rPr>
                        <a:t>30</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D1DD"/>
                    </a:solidFill>
                  </a:tcPr>
                </a:tc>
                <a:tc>
                  <a:txBody>
                    <a:bodyPr/>
                    <a:lstStyle/>
                    <a:p>
                      <a:pPr algn="r" fontAlgn="ctr"/>
                      <a:r>
                        <a:rPr lang="fr-FR" sz="1050" b="0" i="0" u="none" strike="noStrike">
                          <a:solidFill>
                            <a:srgbClr val="000000"/>
                          </a:solidFill>
                          <a:effectLst/>
                          <a:latin typeface="Segoe UI" panose="020B0502040204020203" pitchFamily="34" charset="0"/>
                        </a:rPr>
                        <a:t>310</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D1DD"/>
                    </a:solidFill>
                  </a:tcPr>
                </a:tc>
                <a:tc>
                  <a:txBody>
                    <a:bodyPr/>
                    <a:lstStyle/>
                    <a:p>
                      <a:pPr algn="r" fontAlgn="ctr"/>
                      <a:r>
                        <a:rPr lang="fr-FR" sz="1050" b="0" i="0" u="none" strike="noStrike">
                          <a:solidFill>
                            <a:srgbClr val="000000"/>
                          </a:solidFill>
                          <a:effectLst/>
                          <a:latin typeface="Segoe UI" panose="020B0502040204020203" pitchFamily="34" charset="0"/>
                        </a:rPr>
                        <a:t>70</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D1DD"/>
                    </a:solidFill>
                  </a:tcPr>
                </a:tc>
                <a:extLst>
                  <a:ext uri="{0D108BD9-81ED-4DB2-BD59-A6C34878D82A}">
                    <a16:rowId xmlns:a16="http://schemas.microsoft.com/office/drawing/2014/main" xmlns="" val="1399569921"/>
                  </a:ext>
                </a:extLst>
              </a:tr>
              <a:tr h="277342">
                <a:tc vMerge="1">
                  <a:txBody>
                    <a:bodyPr/>
                    <a:lstStyle/>
                    <a:p>
                      <a:endParaRPr lang="fr-FR"/>
                    </a:p>
                  </a:txBody>
                  <a:tcPr/>
                </a:tc>
                <a:tc>
                  <a:txBody>
                    <a:bodyPr/>
                    <a:lstStyle/>
                    <a:p>
                      <a:pPr algn="ctr" fontAlgn="b"/>
                      <a:r>
                        <a:rPr lang="fr-FR" sz="1050" b="0" i="0" u="none" strike="noStrike">
                          <a:solidFill>
                            <a:srgbClr val="000000"/>
                          </a:solidFill>
                          <a:effectLst/>
                          <a:latin typeface="Segoe UI" panose="020B0502040204020203" pitchFamily="34" charset="0"/>
                        </a:rPr>
                        <a:t>Intéressement-qualité &amp; temps de travail</a:t>
                      </a:r>
                    </a:p>
                  </a:txBody>
                  <a:tcPr marL="8081" marR="8081" marT="8081" marB="0" anchor="b">
                    <a:lnL>
                      <a:noFill/>
                    </a:lnL>
                    <a:lnR w="12700" cap="flat" cmpd="sng" algn="ctr">
                      <a:solidFill>
                        <a:srgbClr val="FFFFFF"/>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FFFFFF"/>
                      </a:solidFill>
                      <a:prstDash val="solid"/>
                      <a:round/>
                      <a:headEnd type="none" w="med" len="med"/>
                      <a:tailEnd type="none" w="med" len="med"/>
                    </a:lnB>
                    <a:solidFill>
                      <a:srgbClr val="BFD1DD"/>
                    </a:solidFill>
                  </a:tcPr>
                </a:tc>
                <a:tc>
                  <a:txBody>
                    <a:bodyPr/>
                    <a:lstStyle/>
                    <a:p>
                      <a:pPr algn="r" fontAlgn="ctr"/>
                      <a:r>
                        <a:rPr lang="fr-FR" sz="1050" b="0" i="0" u="none" strike="noStrike">
                          <a:solidFill>
                            <a:srgbClr val="000000"/>
                          </a:solidFill>
                          <a:effectLst/>
                          <a:latin typeface="Segoe UI" panose="020B0502040204020203" pitchFamily="34" charset="0"/>
                        </a:rPr>
                        <a:t> </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FFFFFF"/>
                      </a:solidFill>
                      <a:prstDash val="solid"/>
                      <a:round/>
                      <a:headEnd type="none" w="med" len="med"/>
                      <a:tailEnd type="none" w="med" len="med"/>
                    </a:lnB>
                    <a:solidFill>
                      <a:srgbClr val="BFD1DD"/>
                    </a:solidFill>
                  </a:tcPr>
                </a:tc>
                <a:tc>
                  <a:txBody>
                    <a:bodyPr/>
                    <a:lstStyle/>
                    <a:p>
                      <a:pPr algn="r" fontAlgn="ctr"/>
                      <a:r>
                        <a:rPr lang="fr-FR" sz="1050" b="0" i="0" u="none" strike="noStrike" dirty="0">
                          <a:solidFill>
                            <a:srgbClr val="000000"/>
                          </a:solidFill>
                          <a:effectLst/>
                          <a:latin typeface="Segoe UI" panose="020B0502040204020203" pitchFamily="34" charset="0"/>
                        </a:rPr>
                        <a:t>425</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FFFFFF"/>
                      </a:solidFill>
                      <a:prstDash val="solid"/>
                      <a:round/>
                      <a:headEnd type="none" w="med" len="med"/>
                      <a:tailEnd type="none" w="med" len="med"/>
                    </a:lnB>
                    <a:solidFill>
                      <a:srgbClr val="BFD1DD"/>
                    </a:solidFill>
                  </a:tcPr>
                </a:tc>
                <a:tc>
                  <a:txBody>
                    <a:bodyPr/>
                    <a:lstStyle/>
                    <a:p>
                      <a:pPr algn="r" fontAlgn="ctr"/>
                      <a:r>
                        <a:rPr lang="fr-FR" sz="1050" b="0" i="0" u="none" strike="noStrike">
                          <a:solidFill>
                            <a:srgbClr val="000000"/>
                          </a:solidFill>
                          <a:effectLst/>
                          <a:latin typeface="Segoe UI" panose="020B0502040204020203" pitchFamily="34" charset="0"/>
                        </a:rPr>
                        <a:t>425</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FFFFFF"/>
                      </a:solidFill>
                      <a:prstDash val="solid"/>
                      <a:round/>
                      <a:headEnd type="none" w="med" len="med"/>
                      <a:tailEnd type="none" w="med" len="med"/>
                    </a:lnB>
                    <a:solidFill>
                      <a:srgbClr val="BFD1DD"/>
                    </a:solidFill>
                  </a:tcPr>
                </a:tc>
                <a:extLst>
                  <a:ext uri="{0D108BD9-81ED-4DB2-BD59-A6C34878D82A}">
                    <a16:rowId xmlns:a16="http://schemas.microsoft.com/office/drawing/2014/main" xmlns="" val="1791928117"/>
                  </a:ext>
                </a:extLst>
              </a:tr>
              <a:tr h="412598">
                <a:tc rowSpan="4">
                  <a:txBody>
                    <a:bodyPr/>
                    <a:lstStyle/>
                    <a:p>
                      <a:pPr algn="ctr" fontAlgn="ctr"/>
                      <a:r>
                        <a:rPr lang="fr-FR" sz="1050" b="0" i="0" u="none" strike="noStrike">
                          <a:solidFill>
                            <a:srgbClr val="FFFFFF"/>
                          </a:solidFill>
                          <a:effectLst/>
                          <a:latin typeface="Segoe UI" panose="020B0502040204020203" pitchFamily="34" charset="0"/>
                        </a:rPr>
                        <a:t>Pilier 2</a:t>
                      </a:r>
                    </a:p>
                  </a:txBody>
                  <a:tcPr marL="8081" marR="8081" marT="8081"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9966"/>
                    </a:solidFill>
                  </a:tcPr>
                </a:tc>
                <a:tc>
                  <a:txBody>
                    <a:bodyPr/>
                    <a:lstStyle/>
                    <a:p>
                      <a:pPr algn="ctr" fontAlgn="b"/>
                      <a:r>
                        <a:rPr lang="fr-FR" sz="1050" b="0" i="0" u="none" strike="noStrike">
                          <a:solidFill>
                            <a:srgbClr val="000000"/>
                          </a:solidFill>
                          <a:effectLst/>
                          <a:latin typeface="Segoe UI" panose="020B0502040204020203" pitchFamily="34" charset="0"/>
                        </a:rPr>
                        <a:t>Transformation, rénovation, équipement et rattrapage numérique en ESMS (5 ans)</a:t>
                      </a:r>
                    </a:p>
                  </a:txBody>
                  <a:tcPr marL="8081" marR="8081" marT="8081"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55C78E"/>
                    </a:solidFill>
                  </a:tcPr>
                </a:tc>
                <a:tc>
                  <a:txBody>
                    <a:bodyPr/>
                    <a:lstStyle/>
                    <a:p>
                      <a:pPr algn="r" fontAlgn="ctr"/>
                      <a:r>
                        <a:rPr lang="fr-FR" sz="1050" b="0" i="0" u="none" strike="noStrike">
                          <a:solidFill>
                            <a:srgbClr val="000000"/>
                          </a:solidFill>
                          <a:effectLst/>
                          <a:latin typeface="Segoe UI" panose="020B0502040204020203" pitchFamily="34" charset="0"/>
                        </a:rPr>
                        <a:t> </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55C78E"/>
                    </a:solidFill>
                  </a:tcPr>
                </a:tc>
                <a:tc>
                  <a:txBody>
                    <a:bodyPr/>
                    <a:lstStyle/>
                    <a:p>
                      <a:pPr algn="r" fontAlgn="ctr"/>
                      <a:r>
                        <a:rPr lang="fr-FR" sz="1050" b="0" i="0" u="none" strike="noStrike">
                          <a:solidFill>
                            <a:srgbClr val="000000"/>
                          </a:solidFill>
                          <a:effectLst/>
                          <a:latin typeface="Segoe UI" panose="020B0502040204020203" pitchFamily="34" charset="0"/>
                        </a:rPr>
                        <a:t>400</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55C78E"/>
                    </a:solidFill>
                  </a:tcPr>
                </a:tc>
                <a:tc>
                  <a:txBody>
                    <a:bodyPr/>
                    <a:lstStyle/>
                    <a:p>
                      <a:pPr algn="r" fontAlgn="ctr"/>
                      <a:r>
                        <a:rPr lang="fr-FR" sz="1050" b="0" i="0" u="none" strike="noStrike">
                          <a:solidFill>
                            <a:srgbClr val="000000"/>
                          </a:solidFill>
                          <a:effectLst/>
                          <a:latin typeface="Segoe UI" panose="020B0502040204020203" pitchFamily="34" charset="0"/>
                        </a:rPr>
                        <a:t> </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55C78E"/>
                    </a:solidFill>
                  </a:tcPr>
                </a:tc>
                <a:extLst>
                  <a:ext uri="{0D108BD9-81ED-4DB2-BD59-A6C34878D82A}">
                    <a16:rowId xmlns:a16="http://schemas.microsoft.com/office/drawing/2014/main" xmlns="" val="2332914980"/>
                  </a:ext>
                </a:extLst>
              </a:tr>
              <a:tr h="215831">
                <a:tc vMerge="1">
                  <a:txBody>
                    <a:bodyPr/>
                    <a:lstStyle/>
                    <a:p>
                      <a:endParaRPr lang="fr-FR"/>
                    </a:p>
                  </a:txBody>
                  <a:tcPr/>
                </a:tc>
                <a:tc>
                  <a:txBody>
                    <a:bodyPr/>
                    <a:lstStyle/>
                    <a:p>
                      <a:pPr algn="ctr" fontAlgn="b"/>
                      <a:r>
                        <a:rPr lang="fr-FR" sz="1050" b="0" i="0" u="none" strike="noStrike" dirty="0">
                          <a:solidFill>
                            <a:srgbClr val="000000"/>
                          </a:solidFill>
                          <a:effectLst/>
                          <a:latin typeface="Segoe UI" panose="020B0502040204020203" pitchFamily="34" charset="0"/>
                        </a:rPr>
                        <a:t>Projets hospitaliers prioritaires (5 ans)</a:t>
                      </a:r>
                    </a:p>
                  </a:txBody>
                  <a:tcPr marL="8081" marR="8081" marT="8081" marB="0" anchor="b">
                    <a:lnL>
                      <a:noFill/>
                    </a:lnL>
                    <a:lnR w="12700" cap="flat" cmpd="sng" algn="ctr">
                      <a:solidFill>
                        <a:srgbClr val="FFFF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5C78E"/>
                    </a:solidFill>
                  </a:tcPr>
                </a:tc>
                <a:tc>
                  <a:txBody>
                    <a:bodyPr/>
                    <a:lstStyle/>
                    <a:p>
                      <a:pPr algn="r" fontAlgn="ctr"/>
                      <a:r>
                        <a:rPr lang="fr-FR" sz="1050" b="0" i="0" u="none" strike="noStrike">
                          <a:solidFill>
                            <a:srgbClr val="000000"/>
                          </a:solidFill>
                          <a:effectLst/>
                          <a:latin typeface="Segoe UI" panose="020B0502040204020203" pitchFamily="34" charset="0"/>
                        </a:rPr>
                        <a:t> </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5C78E"/>
                    </a:solidFill>
                  </a:tcPr>
                </a:tc>
                <a:tc>
                  <a:txBody>
                    <a:bodyPr/>
                    <a:lstStyle/>
                    <a:p>
                      <a:pPr algn="r" fontAlgn="ctr"/>
                      <a:r>
                        <a:rPr lang="fr-FR" sz="1050" b="0" i="0" u="none" strike="noStrike">
                          <a:solidFill>
                            <a:srgbClr val="000000"/>
                          </a:solidFill>
                          <a:effectLst/>
                          <a:latin typeface="Segoe UI" panose="020B0502040204020203" pitchFamily="34" charset="0"/>
                        </a:rPr>
                        <a:t>500</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5C78E"/>
                    </a:solidFill>
                  </a:tcPr>
                </a:tc>
                <a:tc>
                  <a:txBody>
                    <a:bodyPr/>
                    <a:lstStyle/>
                    <a:p>
                      <a:pPr algn="r" fontAlgn="ctr"/>
                      <a:r>
                        <a:rPr lang="fr-FR" sz="1050" b="0" i="0" u="none" strike="noStrike">
                          <a:solidFill>
                            <a:srgbClr val="000000"/>
                          </a:solidFill>
                          <a:effectLst/>
                          <a:latin typeface="Segoe UI" panose="020B0502040204020203" pitchFamily="34" charset="0"/>
                        </a:rPr>
                        <a:t> </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5C78E"/>
                    </a:solidFill>
                  </a:tcPr>
                </a:tc>
                <a:extLst>
                  <a:ext uri="{0D108BD9-81ED-4DB2-BD59-A6C34878D82A}">
                    <a16:rowId xmlns:a16="http://schemas.microsoft.com/office/drawing/2014/main" xmlns="" val="1011006953"/>
                  </a:ext>
                </a:extLst>
              </a:tr>
              <a:tr h="215831">
                <a:tc vMerge="1">
                  <a:txBody>
                    <a:bodyPr/>
                    <a:lstStyle/>
                    <a:p>
                      <a:endParaRPr lang="fr-FR"/>
                    </a:p>
                  </a:txBody>
                  <a:tcPr/>
                </a:tc>
                <a:tc>
                  <a:txBody>
                    <a:bodyPr/>
                    <a:lstStyle/>
                    <a:p>
                      <a:pPr algn="ctr" fontAlgn="b"/>
                      <a:r>
                        <a:rPr lang="fr-FR" sz="1050" b="0" i="0" u="none" strike="noStrike">
                          <a:solidFill>
                            <a:srgbClr val="000000"/>
                          </a:solidFill>
                          <a:effectLst/>
                          <a:latin typeface="Segoe UI" panose="020B0502040204020203" pitchFamily="34" charset="0"/>
                        </a:rPr>
                        <a:t>Rattrapage numérique en santé (3 ans)</a:t>
                      </a:r>
                    </a:p>
                  </a:txBody>
                  <a:tcPr marL="8081" marR="8081" marT="8081" marB="0" anchor="b">
                    <a:lnL>
                      <a:noFill/>
                    </a:lnL>
                    <a:lnR w="12700" cap="flat" cmpd="sng" algn="ctr">
                      <a:solidFill>
                        <a:srgbClr val="FFFF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5C78E"/>
                    </a:solidFill>
                  </a:tcPr>
                </a:tc>
                <a:tc>
                  <a:txBody>
                    <a:bodyPr/>
                    <a:lstStyle/>
                    <a:p>
                      <a:pPr algn="r" fontAlgn="ctr"/>
                      <a:r>
                        <a:rPr lang="fr-FR" sz="1050" b="0" i="0" u="none" strike="noStrike">
                          <a:solidFill>
                            <a:srgbClr val="000000"/>
                          </a:solidFill>
                          <a:effectLst/>
                          <a:latin typeface="Segoe UI" panose="020B0502040204020203" pitchFamily="34" charset="0"/>
                        </a:rPr>
                        <a:t> </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5C78E"/>
                    </a:solidFill>
                  </a:tcPr>
                </a:tc>
                <a:tc>
                  <a:txBody>
                    <a:bodyPr/>
                    <a:lstStyle/>
                    <a:p>
                      <a:pPr algn="r" fontAlgn="ctr"/>
                      <a:r>
                        <a:rPr lang="fr-FR" sz="1050" b="0" i="0" u="none" strike="noStrike">
                          <a:solidFill>
                            <a:srgbClr val="000000"/>
                          </a:solidFill>
                          <a:effectLst/>
                          <a:latin typeface="Segoe UI" panose="020B0502040204020203" pitchFamily="34" charset="0"/>
                        </a:rPr>
                        <a:t>510</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5C78E"/>
                    </a:solidFill>
                  </a:tcPr>
                </a:tc>
                <a:tc>
                  <a:txBody>
                    <a:bodyPr/>
                    <a:lstStyle/>
                    <a:p>
                      <a:pPr algn="r" fontAlgn="ctr"/>
                      <a:r>
                        <a:rPr lang="fr-FR" sz="1050" b="0" i="0" u="none" strike="noStrike">
                          <a:solidFill>
                            <a:srgbClr val="000000"/>
                          </a:solidFill>
                          <a:effectLst/>
                          <a:latin typeface="Segoe UI" panose="020B0502040204020203" pitchFamily="34" charset="0"/>
                        </a:rPr>
                        <a:t>160</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5C78E"/>
                    </a:solidFill>
                  </a:tcPr>
                </a:tc>
                <a:extLst>
                  <a:ext uri="{0D108BD9-81ED-4DB2-BD59-A6C34878D82A}">
                    <a16:rowId xmlns:a16="http://schemas.microsoft.com/office/drawing/2014/main" xmlns="" val="2334063230"/>
                  </a:ext>
                </a:extLst>
              </a:tr>
              <a:tr h="142086">
                <a:tc vMerge="1">
                  <a:txBody>
                    <a:bodyPr/>
                    <a:lstStyle/>
                    <a:p>
                      <a:endParaRPr lang="fr-FR"/>
                    </a:p>
                  </a:txBody>
                  <a:tcPr/>
                </a:tc>
                <a:tc>
                  <a:txBody>
                    <a:bodyPr/>
                    <a:lstStyle/>
                    <a:p>
                      <a:pPr algn="ctr" fontAlgn="ctr"/>
                      <a:r>
                        <a:rPr lang="fr-FR" sz="1050" b="0" i="0" u="none" strike="noStrike">
                          <a:solidFill>
                            <a:srgbClr val="000000"/>
                          </a:solidFill>
                          <a:effectLst/>
                          <a:latin typeface="Segoe UI" panose="020B0502040204020203" pitchFamily="34" charset="0"/>
                        </a:rPr>
                        <a:t>Autres</a:t>
                      </a:r>
                    </a:p>
                  </a:txBody>
                  <a:tcPr marL="8081" marR="8081" marT="8081" marB="0" anchor="ctr">
                    <a:lnL>
                      <a:noFill/>
                    </a:lnL>
                    <a:lnR w="12700" cap="flat" cmpd="sng" algn="ctr">
                      <a:solidFill>
                        <a:srgbClr val="FFFFFF"/>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FFFFFF"/>
                      </a:solidFill>
                      <a:prstDash val="solid"/>
                      <a:round/>
                      <a:headEnd type="none" w="med" len="med"/>
                      <a:tailEnd type="none" w="med" len="med"/>
                    </a:lnB>
                    <a:solidFill>
                      <a:srgbClr val="55C78E"/>
                    </a:solidFill>
                  </a:tcPr>
                </a:tc>
                <a:tc>
                  <a:txBody>
                    <a:bodyPr/>
                    <a:lstStyle/>
                    <a:p>
                      <a:pPr algn="r" fontAlgn="ctr"/>
                      <a:r>
                        <a:rPr lang="fr-FR" sz="1050" b="0" i="0" u="none" strike="noStrike">
                          <a:solidFill>
                            <a:srgbClr val="000000"/>
                          </a:solidFill>
                          <a:effectLst/>
                          <a:latin typeface="Segoe UI" panose="020B0502040204020203" pitchFamily="34" charset="0"/>
                        </a:rPr>
                        <a:t> </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FFFFFF"/>
                      </a:solidFill>
                      <a:prstDash val="solid"/>
                      <a:round/>
                      <a:headEnd type="none" w="med" len="med"/>
                      <a:tailEnd type="none" w="med" len="med"/>
                    </a:lnB>
                    <a:solidFill>
                      <a:srgbClr val="55C78E"/>
                    </a:solidFill>
                  </a:tcPr>
                </a:tc>
                <a:tc>
                  <a:txBody>
                    <a:bodyPr/>
                    <a:lstStyle/>
                    <a:p>
                      <a:pPr algn="r" fontAlgn="ctr"/>
                      <a:r>
                        <a:rPr lang="fr-FR" sz="1050" b="0" i="0" u="none" strike="noStrike">
                          <a:solidFill>
                            <a:srgbClr val="000000"/>
                          </a:solidFill>
                          <a:effectLst/>
                          <a:latin typeface="Segoe UI" panose="020B0502040204020203" pitchFamily="34" charset="0"/>
                        </a:rPr>
                        <a:t>260</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FFFFFF"/>
                      </a:solidFill>
                      <a:prstDash val="solid"/>
                      <a:round/>
                      <a:headEnd type="none" w="med" len="med"/>
                      <a:tailEnd type="none" w="med" len="med"/>
                    </a:lnB>
                    <a:solidFill>
                      <a:srgbClr val="55C78E"/>
                    </a:solidFill>
                  </a:tcPr>
                </a:tc>
                <a:tc>
                  <a:txBody>
                    <a:bodyPr/>
                    <a:lstStyle/>
                    <a:p>
                      <a:pPr algn="r" fontAlgn="ctr"/>
                      <a:r>
                        <a:rPr lang="fr-FR" sz="1050" b="0" i="0" u="none" strike="noStrike">
                          <a:solidFill>
                            <a:srgbClr val="000000"/>
                          </a:solidFill>
                          <a:effectLst/>
                          <a:latin typeface="Segoe UI" panose="020B0502040204020203" pitchFamily="34" charset="0"/>
                        </a:rPr>
                        <a:t> </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FFFFFF"/>
                      </a:solidFill>
                      <a:prstDash val="solid"/>
                      <a:round/>
                      <a:headEnd type="none" w="med" len="med"/>
                      <a:tailEnd type="none" w="med" len="med"/>
                    </a:lnB>
                    <a:solidFill>
                      <a:srgbClr val="55C78E"/>
                    </a:solidFill>
                  </a:tcPr>
                </a:tc>
                <a:extLst>
                  <a:ext uri="{0D108BD9-81ED-4DB2-BD59-A6C34878D82A}">
                    <a16:rowId xmlns:a16="http://schemas.microsoft.com/office/drawing/2014/main" xmlns="" val="1690623197"/>
                  </a:ext>
                </a:extLst>
              </a:tr>
              <a:tr h="142086">
                <a:tc>
                  <a:txBody>
                    <a:bodyPr/>
                    <a:lstStyle/>
                    <a:p>
                      <a:pPr algn="ctr" fontAlgn="ctr"/>
                      <a:r>
                        <a:rPr lang="fr-FR" sz="1050" b="0" i="0" u="none" strike="noStrike">
                          <a:solidFill>
                            <a:srgbClr val="FFFFFF"/>
                          </a:solidFill>
                          <a:effectLst/>
                          <a:latin typeface="Segoe UI" panose="020B0502040204020203" pitchFamily="34" charset="0"/>
                        </a:rPr>
                        <a:t>Pilier 4</a:t>
                      </a:r>
                    </a:p>
                  </a:txBody>
                  <a:tcPr marL="8081" marR="8081" marT="8081" marB="0" anchor="ctr">
                    <a:lnL>
                      <a:noFill/>
                    </a:lnL>
                    <a:lnR>
                      <a:noFill/>
                    </a:lnR>
                    <a:lnT w="12700" cap="flat" cmpd="sng" algn="ctr">
                      <a:solidFill>
                        <a:srgbClr val="FFFFFF"/>
                      </a:solidFill>
                      <a:prstDash val="solid"/>
                      <a:round/>
                      <a:headEnd type="none" w="med" len="med"/>
                      <a:tailEnd type="none" w="med" len="med"/>
                    </a:lnT>
                    <a:lnB>
                      <a:noFill/>
                    </a:lnB>
                    <a:solidFill>
                      <a:srgbClr val="99757D"/>
                    </a:solidFill>
                  </a:tcPr>
                </a:tc>
                <a:tc>
                  <a:txBody>
                    <a:bodyPr/>
                    <a:lstStyle/>
                    <a:p>
                      <a:pPr algn="ctr" fontAlgn="ctr"/>
                      <a:r>
                        <a:rPr lang="fr-FR" sz="1050" b="0" i="0" u="none" strike="noStrike">
                          <a:solidFill>
                            <a:srgbClr val="000000"/>
                          </a:solidFill>
                          <a:effectLst/>
                          <a:latin typeface="Segoe UI" panose="020B0502040204020203" pitchFamily="34" charset="0"/>
                        </a:rPr>
                        <a:t>Mesures pilier 4</a:t>
                      </a:r>
                    </a:p>
                  </a:txBody>
                  <a:tcPr marL="8081" marR="8081" marT="8081"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AAAF"/>
                    </a:solidFill>
                  </a:tcPr>
                </a:tc>
                <a:tc>
                  <a:txBody>
                    <a:bodyPr/>
                    <a:lstStyle/>
                    <a:p>
                      <a:pPr algn="r" fontAlgn="ctr"/>
                      <a:r>
                        <a:rPr lang="fr-FR" sz="1050" b="0" i="0" u="none" strike="noStrike">
                          <a:solidFill>
                            <a:srgbClr val="000000"/>
                          </a:solidFill>
                          <a:effectLst/>
                          <a:latin typeface="Segoe UI" panose="020B0502040204020203" pitchFamily="34" charset="0"/>
                        </a:rPr>
                        <a:t> </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AAAF"/>
                    </a:solidFill>
                  </a:tcPr>
                </a:tc>
                <a:tc>
                  <a:txBody>
                    <a:bodyPr/>
                    <a:lstStyle/>
                    <a:p>
                      <a:pPr algn="r" fontAlgn="ctr"/>
                      <a:r>
                        <a:rPr lang="fr-FR" sz="1050" b="0" i="0" u="none" strike="noStrike">
                          <a:solidFill>
                            <a:srgbClr val="000000"/>
                          </a:solidFill>
                          <a:effectLst/>
                          <a:latin typeface="Segoe UI" panose="020B0502040204020203" pitchFamily="34" charset="0"/>
                        </a:rPr>
                        <a:t>395</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AAAF"/>
                    </a:solidFill>
                  </a:tcPr>
                </a:tc>
                <a:tc>
                  <a:txBody>
                    <a:bodyPr/>
                    <a:lstStyle/>
                    <a:p>
                      <a:pPr algn="r" fontAlgn="ctr"/>
                      <a:r>
                        <a:rPr lang="fr-FR" sz="1050" b="0" i="0" u="none" strike="noStrike">
                          <a:solidFill>
                            <a:srgbClr val="000000"/>
                          </a:solidFill>
                          <a:effectLst/>
                          <a:latin typeface="Segoe UI" panose="020B0502040204020203" pitchFamily="34" charset="0"/>
                        </a:rPr>
                        <a:t>245</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AAAF"/>
                    </a:solidFill>
                  </a:tcPr>
                </a:tc>
                <a:extLst>
                  <a:ext uri="{0D108BD9-81ED-4DB2-BD59-A6C34878D82A}">
                    <a16:rowId xmlns:a16="http://schemas.microsoft.com/office/drawing/2014/main" xmlns="" val="1254400079"/>
                  </a:ext>
                </a:extLst>
              </a:tr>
              <a:tr h="142086">
                <a:tc>
                  <a:txBody>
                    <a:bodyPr/>
                    <a:lstStyle/>
                    <a:p>
                      <a:pPr algn="l" fontAlgn="t"/>
                      <a:endParaRPr lang="fr-FR" sz="1050" b="0" i="0" u="none" strike="noStrike">
                        <a:solidFill>
                          <a:srgbClr val="000000"/>
                        </a:solidFill>
                        <a:effectLst/>
                        <a:latin typeface="Segoe UI" panose="020B0502040204020203" pitchFamily="34" charset="0"/>
                      </a:endParaRPr>
                    </a:p>
                  </a:txBody>
                  <a:tcPr marL="8081" marR="8081" marT="8081" marB="0">
                    <a:lnL>
                      <a:noFill/>
                    </a:lnL>
                    <a:lnR>
                      <a:noFill/>
                    </a:lnR>
                    <a:lnT>
                      <a:noFill/>
                    </a:lnT>
                    <a:lnB>
                      <a:noFill/>
                    </a:lnB>
                  </a:tcPr>
                </a:tc>
                <a:tc>
                  <a:txBody>
                    <a:bodyPr/>
                    <a:lstStyle/>
                    <a:p>
                      <a:pPr algn="ctr" fontAlgn="b"/>
                      <a:r>
                        <a:rPr lang="fr-FR" sz="1050" b="0" i="0" u="none" strike="noStrike">
                          <a:solidFill>
                            <a:srgbClr val="000000"/>
                          </a:solidFill>
                          <a:effectLst/>
                          <a:latin typeface="Segoe UI" panose="020B0502040204020203" pitchFamily="34" charset="0"/>
                        </a:rPr>
                        <a:t>Total (M€)</a:t>
                      </a:r>
                    </a:p>
                  </a:txBody>
                  <a:tcPr marL="8081" marR="8081" marT="8081"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fontAlgn="ctr"/>
                      <a:r>
                        <a:rPr lang="fr-FR" sz="1050" b="1" i="0" u="none" strike="noStrike">
                          <a:solidFill>
                            <a:srgbClr val="000000"/>
                          </a:solidFill>
                          <a:effectLst/>
                          <a:latin typeface="Segoe UI" panose="020B0502040204020203" pitchFamily="34" charset="0"/>
                        </a:rPr>
                        <a:t>1 040</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fontAlgn="ctr"/>
                      <a:r>
                        <a:rPr lang="fr-FR" sz="1050" b="1" i="0" u="none" strike="noStrike">
                          <a:solidFill>
                            <a:srgbClr val="000000"/>
                          </a:solidFill>
                          <a:effectLst/>
                          <a:latin typeface="Segoe UI" panose="020B0502040204020203" pitchFamily="34" charset="0"/>
                        </a:rPr>
                        <a:t>7 895</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fontAlgn="ctr"/>
                      <a:r>
                        <a:rPr lang="fr-FR" sz="1050" b="1" i="0" u="none" strike="noStrike">
                          <a:solidFill>
                            <a:srgbClr val="000000"/>
                          </a:solidFill>
                          <a:effectLst/>
                          <a:latin typeface="Segoe UI" panose="020B0502040204020203" pitchFamily="34" charset="0"/>
                        </a:rPr>
                        <a:t>1 935</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xmlns="" val="2185847543"/>
                  </a:ext>
                </a:extLst>
              </a:tr>
              <a:tr h="142086">
                <a:tc>
                  <a:txBody>
                    <a:bodyPr/>
                    <a:lstStyle/>
                    <a:p>
                      <a:pPr algn="l" fontAlgn="t"/>
                      <a:endParaRPr lang="fr-FR" sz="1050" b="0" i="0" u="none" strike="noStrike">
                        <a:solidFill>
                          <a:srgbClr val="000000"/>
                        </a:solidFill>
                        <a:effectLst/>
                        <a:latin typeface="Segoe UI" panose="020B0502040204020203" pitchFamily="34" charset="0"/>
                      </a:endParaRPr>
                    </a:p>
                  </a:txBody>
                  <a:tcPr marL="8081" marR="8081" marT="8081" marB="0">
                    <a:lnL>
                      <a:noFill/>
                    </a:lnL>
                    <a:lnR>
                      <a:noFill/>
                    </a:lnR>
                    <a:lnT>
                      <a:noFill/>
                    </a:lnT>
                    <a:lnB>
                      <a:noFill/>
                    </a:lnB>
                  </a:tcPr>
                </a:tc>
                <a:tc>
                  <a:txBody>
                    <a:bodyPr/>
                    <a:lstStyle/>
                    <a:p>
                      <a:pPr algn="ctr" fontAlgn="b"/>
                      <a:r>
                        <a:rPr lang="fr-FR" sz="1050" b="0" i="0" u="none" strike="noStrike">
                          <a:solidFill>
                            <a:srgbClr val="000000"/>
                          </a:solidFill>
                          <a:effectLst/>
                          <a:latin typeface="Segoe UI" panose="020B0502040204020203" pitchFamily="34" charset="0"/>
                        </a:rPr>
                        <a:t>Total ONDAM (M€)(a)</a:t>
                      </a:r>
                    </a:p>
                  </a:txBody>
                  <a:tcPr marL="8081" marR="8081" marT="8081"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fr-FR" sz="1050" b="1" i="0" u="none" strike="noStrike">
                          <a:solidFill>
                            <a:srgbClr val="000000"/>
                          </a:solidFill>
                          <a:effectLst/>
                          <a:latin typeface="Segoe UI" panose="020B0502040204020203" pitchFamily="34" charset="0"/>
                        </a:rPr>
                        <a:t>1 040</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fr-FR" sz="1050" b="1" i="0" u="none" strike="noStrike">
                          <a:solidFill>
                            <a:srgbClr val="000000"/>
                          </a:solidFill>
                          <a:effectLst/>
                          <a:latin typeface="Segoe UI" panose="020B0502040204020203" pitchFamily="34" charset="0"/>
                        </a:rPr>
                        <a:t>7 440</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D9D9D9"/>
                    </a:solidFill>
                  </a:tcPr>
                </a:tc>
                <a:tc>
                  <a:txBody>
                    <a:bodyPr/>
                    <a:lstStyle/>
                    <a:p>
                      <a:pPr algn="r" fontAlgn="ctr"/>
                      <a:r>
                        <a:rPr lang="fr-FR" sz="1050" b="1" i="0" u="none" strike="noStrike" dirty="0">
                          <a:solidFill>
                            <a:srgbClr val="000000"/>
                          </a:solidFill>
                          <a:effectLst/>
                          <a:latin typeface="Segoe UI" panose="020B0502040204020203" pitchFamily="34" charset="0"/>
                        </a:rPr>
                        <a:t>1 950(b)</a:t>
                      </a:r>
                    </a:p>
                  </a:txBody>
                  <a:tcPr marL="8081" marR="8081" marT="808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xmlns="" val="4244781791"/>
                  </a:ext>
                </a:extLst>
              </a:tr>
            </a:tbl>
          </a:graphicData>
        </a:graphic>
      </p:graphicFrame>
      <p:pic>
        <p:nvPicPr>
          <p:cNvPr id="12" name="Image 11">
            <a:extLst>
              <a:ext uri="{FF2B5EF4-FFF2-40B4-BE49-F238E27FC236}">
                <a16:creationId xmlns:a16="http://schemas.microsoft.com/office/drawing/2014/main" xmlns="" id="{A8D71C63-B857-481A-AB85-8D71514BF5AE}"/>
              </a:ext>
            </a:extLst>
          </p:cNvPr>
          <p:cNvPicPr>
            <a:picLocks noChangeAspect="1"/>
          </p:cNvPicPr>
          <p:nvPr>
            <p:custDataLst>
              <p:tags r:id="rId8"/>
            </p:custDataLst>
          </p:nvPr>
        </p:nvPicPr>
        <p:blipFill>
          <a:blip r:embed="rId12"/>
          <a:stretch>
            <a:fillRect/>
          </a:stretch>
        </p:blipFill>
        <p:spPr>
          <a:xfrm>
            <a:off x="5410885" y="1145000"/>
            <a:ext cx="407670" cy="430530"/>
          </a:xfrm>
          <a:prstGeom prst="rect">
            <a:avLst/>
          </a:prstGeom>
        </p:spPr>
      </p:pic>
      <p:pic>
        <p:nvPicPr>
          <p:cNvPr id="13" name="Image 12">
            <a:extLst>
              <a:ext uri="{FF2B5EF4-FFF2-40B4-BE49-F238E27FC236}">
                <a16:creationId xmlns:a16="http://schemas.microsoft.com/office/drawing/2014/main" xmlns="" id="{470609FF-1B62-4AAA-AE5D-FCBA574DDFB3}"/>
              </a:ext>
            </a:extLst>
          </p:cNvPr>
          <p:cNvPicPr>
            <a:picLocks noChangeAspect="1"/>
          </p:cNvPicPr>
          <p:nvPr>
            <p:custDataLst>
              <p:tags r:id="rId9"/>
            </p:custDataLst>
          </p:nvPr>
        </p:nvPicPr>
        <p:blipFill>
          <a:blip r:embed="rId13"/>
          <a:stretch>
            <a:fillRect/>
          </a:stretch>
        </p:blipFill>
        <p:spPr>
          <a:xfrm>
            <a:off x="33912" y="1176445"/>
            <a:ext cx="415290" cy="445770"/>
          </a:xfrm>
          <a:prstGeom prst="rect">
            <a:avLst/>
          </a:prstGeom>
        </p:spPr>
      </p:pic>
      <p:pic>
        <p:nvPicPr>
          <p:cNvPr id="15" name="Image 14">
            <a:extLst>
              <a:ext uri="{FF2B5EF4-FFF2-40B4-BE49-F238E27FC236}">
                <a16:creationId xmlns:a16="http://schemas.microsoft.com/office/drawing/2014/main" xmlns="" id="{1B6AB502-85B9-4DAD-A0D2-E16275FD6171}"/>
              </a:ext>
            </a:extLst>
          </p:cNvPr>
          <p:cNvPicPr>
            <a:picLocks noChangeAspect="1"/>
          </p:cNvPicPr>
          <p:nvPr>
            <p:custDataLst>
              <p:tags r:id="rId10"/>
            </p:custDataLst>
          </p:nvPr>
        </p:nvPicPr>
        <p:blipFill>
          <a:blip r:embed="rId14"/>
          <a:stretch>
            <a:fillRect/>
          </a:stretch>
        </p:blipFill>
        <p:spPr>
          <a:xfrm>
            <a:off x="41532" y="4190205"/>
            <a:ext cx="407670" cy="441960"/>
          </a:xfrm>
          <a:prstGeom prst="rect">
            <a:avLst/>
          </a:prstGeom>
        </p:spPr>
      </p:pic>
    </p:spTree>
    <p:extLst>
      <p:ext uri="{BB962C8B-B14F-4D97-AF65-F5344CB8AC3E}">
        <p14:creationId xmlns:p14="http://schemas.microsoft.com/office/powerpoint/2010/main" val="13306628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18D9F0C5-CC65-4015-8ECD-8142001E1569}"/>
              </a:ext>
            </a:extLst>
          </p:cNvPr>
          <p:cNvSpPr>
            <a:spLocks noGrp="1"/>
          </p:cNvSpPr>
          <p:nvPr>
            <p:ph type="title"/>
            <p:custDataLst>
              <p:tags r:id="rId1"/>
            </p:custDataLst>
          </p:nvPr>
        </p:nvSpPr>
        <p:spPr/>
        <p:txBody>
          <a:bodyPr/>
          <a:lstStyle/>
          <a:p>
            <a:r>
              <a:rPr lang="fr-FR" dirty="0"/>
              <a:t>Sur la période récente, la capacité d’autofinancement</a:t>
            </a:r>
            <a:br>
              <a:rPr lang="fr-FR" dirty="0"/>
            </a:br>
            <a:r>
              <a:rPr lang="fr-FR" dirty="0"/>
              <a:t> des établissements publics du Grand Est s’est dégradée</a:t>
            </a:r>
          </a:p>
        </p:txBody>
      </p:sp>
      <p:sp>
        <p:nvSpPr>
          <p:cNvPr id="4" name="Espace réservé du contenu 3">
            <a:extLst>
              <a:ext uri="{FF2B5EF4-FFF2-40B4-BE49-F238E27FC236}">
                <a16:creationId xmlns:a16="http://schemas.microsoft.com/office/drawing/2014/main" xmlns="" id="{03A2FE09-78CF-4235-A1A1-EF2FC51D0E7E}"/>
              </a:ext>
            </a:extLst>
          </p:cNvPr>
          <p:cNvSpPr>
            <a:spLocks noGrp="1"/>
          </p:cNvSpPr>
          <p:nvPr>
            <p:ph idx="15"/>
            <p:custDataLst>
              <p:tags r:id="rId2"/>
            </p:custDataLst>
          </p:nvPr>
        </p:nvSpPr>
        <p:spPr>
          <a:xfrm>
            <a:off x="437301" y="3418521"/>
            <a:ext cx="9797866" cy="3605434"/>
          </a:xfrm>
        </p:spPr>
        <p:txBody>
          <a:bodyPr/>
          <a:lstStyle/>
          <a:p>
            <a:r>
              <a:rPr lang="fr-FR" dirty="0"/>
              <a:t>La période récente fait ressortir :</a:t>
            </a:r>
          </a:p>
          <a:p>
            <a:pPr lvl="1"/>
            <a:r>
              <a:rPr lang="fr-FR" dirty="0"/>
              <a:t>une hausse régulière des </a:t>
            </a:r>
            <a:r>
              <a:rPr lang="fr-FR" b="1" dirty="0"/>
              <a:t>produits d'exploitation </a:t>
            </a:r>
            <a:r>
              <a:rPr lang="fr-FR" dirty="0"/>
              <a:t>pour la catégorie des CHR/CHU. À l'inverse, ils sont stables pour les CH et les CLCC ;</a:t>
            </a:r>
          </a:p>
          <a:p>
            <a:pPr lvl="1"/>
            <a:r>
              <a:rPr lang="fr-FR" dirty="0"/>
              <a:t>un </a:t>
            </a:r>
            <a:r>
              <a:rPr lang="fr-FR" b="1" dirty="0"/>
              <a:t>résultat d'exploitation </a:t>
            </a:r>
            <a:r>
              <a:rPr lang="fr-FR" dirty="0"/>
              <a:t>en amélioration pour les CHR/CHU et les CLCC, mais qui reste déficitaire pour les CH (les ARS peuvent ainsi être tentées dans le cadre de la contractualisation de faire de l’activité la principale variable d’ajustement bien avant la localisation et la diversité de l’offre de soins) ;</a:t>
            </a:r>
          </a:p>
          <a:p>
            <a:pPr lvl="1"/>
            <a:r>
              <a:rPr lang="fr-FR" dirty="0"/>
              <a:t>une dégradation de la </a:t>
            </a:r>
            <a:r>
              <a:rPr lang="fr-FR" b="1" dirty="0"/>
              <a:t>capacité d’autofinancement </a:t>
            </a:r>
            <a:r>
              <a:rPr lang="fr-FR" dirty="0"/>
              <a:t>et la capacité des établissements publics à se désendetter ;</a:t>
            </a:r>
          </a:p>
          <a:p>
            <a:pPr lvl="1"/>
            <a:r>
              <a:rPr lang="fr-FR" dirty="0"/>
              <a:t>un ratio de </a:t>
            </a:r>
            <a:r>
              <a:rPr lang="fr-FR" b="1" dirty="0"/>
              <a:t>dépendance financière </a:t>
            </a:r>
            <a:r>
              <a:rPr lang="fr-FR" dirty="0"/>
              <a:t>qui excède 50 % pour CHR/CHU et qui implique un encadrement par l'ARS de la faculté d'emprunter.</a:t>
            </a:r>
          </a:p>
          <a:p>
            <a:r>
              <a:rPr lang="fr-FR" b="1" dirty="0"/>
              <a:t>La reprise par l'État de 13 milliards d'euros de dette hospitalière (qui était déjà programmée avant la crise sanitaire) devrait redonner de la capacité d'autofinancement et d'emprunt aux établissements et allégera leurs frais financiers.</a:t>
            </a:r>
          </a:p>
        </p:txBody>
      </p:sp>
      <p:sp>
        <p:nvSpPr>
          <p:cNvPr id="5" name="Espace réservé du numéro de diapositive 4">
            <a:extLst>
              <a:ext uri="{FF2B5EF4-FFF2-40B4-BE49-F238E27FC236}">
                <a16:creationId xmlns:a16="http://schemas.microsoft.com/office/drawing/2014/main" xmlns="" id="{00631939-77AE-46E6-BF62-301CAC66DD49}"/>
              </a:ext>
            </a:extLst>
          </p:cNvPr>
          <p:cNvSpPr>
            <a:spLocks noGrp="1"/>
          </p:cNvSpPr>
          <p:nvPr>
            <p:ph type="sldNum" sz="quarter" idx="17"/>
            <p:custDataLst>
              <p:tags r:id="rId3"/>
            </p:custDataLst>
          </p:nvPr>
        </p:nvSpPr>
        <p:spPr/>
        <p:txBody>
          <a:bodyPr/>
          <a:lstStyle/>
          <a:p>
            <a:fld id="{FD495AF3-2BE3-4F2F-A3F0-65C3F202E4D2}" type="slidenum">
              <a:rPr lang="fr-FR" altLang="fr-FR" smtClean="0"/>
              <a:pPr/>
              <a:t>33</a:t>
            </a:fld>
            <a:endParaRPr lang="fr-FR" altLang="fr-FR" dirty="0"/>
          </a:p>
        </p:txBody>
      </p:sp>
      <p:sp>
        <p:nvSpPr>
          <p:cNvPr id="6" name="Espace réservé du pied de page 5">
            <a:extLst>
              <a:ext uri="{FF2B5EF4-FFF2-40B4-BE49-F238E27FC236}">
                <a16:creationId xmlns:a16="http://schemas.microsoft.com/office/drawing/2014/main" xmlns="" id="{02F53799-B820-4C42-AA0B-78DE0823FF82}"/>
              </a:ext>
            </a:extLst>
          </p:cNvPr>
          <p:cNvSpPr>
            <a:spLocks noGrp="1"/>
          </p:cNvSpPr>
          <p:nvPr>
            <p:ph type="ftr" sz="quarter" idx="3"/>
            <p:custDataLst>
              <p:tags r:id="rId4"/>
            </p:custDataLst>
          </p:nvPr>
        </p:nvSpPr>
        <p:spPr/>
        <p:txBody>
          <a:bodyPr/>
          <a:lstStyle/>
          <a:p>
            <a:r>
              <a:rPr lang="fr-FR">
                <a:cs typeface="Segoe UI Light" pitchFamily="34" charset="0"/>
              </a:rPr>
              <a:t>Journée d'étude Santé Protection Sociale - CGT Grand Est - 20 novembre 2020</a:t>
            </a:r>
            <a:endParaRPr lang="fr-FR" dirty="0">
              <a:cs typeface="Segoe UI Light" pitchFamily="34" charset="0"/>
            </a:endParaRPr>
          </a:p>
        </p:txBody>
      </p:sp>
      <p:graphicFrame>
        <p:nvGraphicFramePr>
          <p:cNvPr id="11" name="Espace réservé du contenu 10">
            <a:extLst>
              <a:ext uri="{FF2B5EF4-FFF2-40B4-BE49-F238E27FC236}">
                <a16:creationId xmlns:a16="http://schemas.microsoft.com/office/drawing/2014/main" xmlns="" id="{ABDA9285-F115-45A3-A0FB-ACAA4E9E527C}"/>
              </a:ext>
            </a:extLst>
          </p:cNvPr>
          <p:cNvGraphicFramePr>
            <a:graphicFrameLocks noGrp="1"/>
          </p:cNvGraphicFramePr>
          <p:nvPr>
            <p:ph idx="1"/>
            <p:custDataLst>
              <p:tags r:id="rId5"/>
            </p:custDataLst>
            <p:extLst>
              <p:ext uri="{D42A27DB-BD31-4B8C-83A1-F6EECF244321}">
                <p14:modId xmlns:p14="http://schemas.microsoft.com/office/powerpoint/2010/main" val="2660453523"/>
              </p:ext>
            </p:extLst>
          </p:nvPr>
        </p:nvGraphicFramePr>
        <p:xfrm>
          <a:off x="465137" y="1273265"/>
          <a:ext cx="9740901" cy="1984848"/>
        </p:xfrm>
        <a:graphic>
          <a:graphicData uri="http://schemas.openxmlformats.org/drawingml/2006/table">
            <a:tbl>
              <a:tblPr/>
              <a:tblGrid>
                <a:gridCol w="2144523">
                  <a:extLst>
                    <a:ext uri="{9D8B030D-6E8A-4147-A177-3AD203B41FA5}">
                      <a16:colId xmlns:a16="http://schemas.microsoft.com/office/drawing/2014/main" xmlns="" val="2799847890"/>
                    </a:ext>
                  </a:extLst>
                </a:gridCol>
                <a:gridCol w="867340">
                  <a:extLst>
                    <a:ext uri="{9D8B030D-6E8A-4147-A177-3AD203B41FA5}">
                      <a16:colId xmlns:a16="http://schemas.microsoft.com/office/drawing/2014/main" xmlns="" val="3011657533"/>
                    </a:ext>
                  </a:extLst>
                </a:gridCol>
                <a:gridCol w="848278">
                  <a:extLst>
                    <a:ext uri="{9D8B030D-6E8A-4147-A177-3AD203B41FA5}">
                      <a16:colId xmlns:a16="http://schemas.microsoft.com/office/drawing/2014/main" xmlns="" val="3303756437"/>
                    </a:ext>
                  </a:extLst>
                </a:gridCol>
                <a:gridCol w="848278">
                  <a:extLst>
                    <a:ext uri="{9D8B030D-6E8A-4147-A177-3AD203B41FA5}">
                      <a16:colId xmlns:a16="http://schemas.microsoft.com/office/drawing/2014/main" xmlns="" val="3333056020"/>
                    </a:ext>
                  </a:extLst>
                </a:gridCol>
                <a:gridCol w="838747">
                  <a:extLst>
                    <a:ext uri="{9D8B030D-6E8A-4147-A177-3AD203B41FA5}">
                      <a16:colId xmlns:a16="http://schemas.microsoft.com/office/drawing/2014/main" xmlns="" val="1160499546"/>
                    </a:ext>
                  </a:extLst>
                </a:gridCol>
                <a:gridCol w="838747">
                  <a:extLst>
                    <a:ext uri="{9D8B030D-6E8A-4147-A177-3AD203B41FA5}">
                      <a16:colId xmlns:a16="http://schemas.microsoft.com/office/drawing/2014/main" xmlns="" val="2334573193"/>
                    </a:ext>
                  </a:extLst>
                </a:gridCol>
                <a:gridCol w="838747">
                  <a:extLst>
                    <a:ext uri="{9D8B030D-6E8A-4147-A177-3AD203B41FA5}">
                      <a16:colId xmlns:a16="http://schemas.microsoft.com/office/drawing/2014/main" xmlns="" val="3899439954"/>
                    </a:ext>
                  </a:extLst>
                </a:gridCol>
                <a:gridCol w="838747">
                  <a:extLst>
                    <a:ext uri="{9D8B030D-6E8A-4147-A177-3AD203B41FA5}">
                      <a16:colId xmlns:a16="http://schemas.microsoft.com/office/drawing/2014/main" xmlns="" val="1206148134"/>
                    </a:ext>
                  </a:extLst>
                </a:gridCol>
                <a:gridCol w="838747">
                  <a:extLst>
                    <a:ext uri="{9D8B030D-6E8A-4147-A177-3AD203B41FA5}">
                      <a16:colId xmlns:a16="http://schemas.microsoft.com/office/drawing/2014/main" xmlns="" val="2793581321"/>
                    </a:ext>
                  </a:extLst>
                </a:gridCol>
                <a:gridCol w="838747">
                  <a:extLst>
                    <a:ext uri="{9D8B030D-6E8A-4147-A177-3AD203B41FA5}">
                      <a16:colId xmlns:a16="http://schemas.microsoft.com/office/drawing/2014/main" xmlns="" val="1360421954"/>
                    </a:ext>
                  </a:extLst>
                </a:gridCol>
              </a:tblGrid>
              <a:tr h="294052">
                <a:tc gridSpan="10">
                  <a:txBody>
                    <a:bodyPr/>
                    <a:lstStyle/>
                    <a:p>
                      <a:pPr algn="l" fontAlgn="b"/>
                      <a:r>
                        <a:rPr lang="fr-FR" sz="1400" b="1" i="0" u="none" strike="noStrike" dirty="0">
                          <a:solidFill>
                            <a:srgbClr val="000000"/>
                          </a:solidFill>
                          <a:effectLst/>
                          <a:latin typeface="Segoe UI" panose="020B0502040204020203" pitchFamily="34" charset="0"/>
                        </a:rPr>
                        <a:t>Grand Est - Indicateurs économique et financier</a:t>
                      </a:r>
                    </a:p>
                  </a:txBody>
                  <a:tcPr marL="6350" marR="6350" marT="6350" marB="0" anchor="b">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xmlns="" val="1902212786"/>
                  </a:ext>
                </a:extLst>
              </a:tr>
              <a:tr h="237836">
                <a:tc>
                  <a:txBody>
                    <a:bodyPr/>
                    <a:lstStyle/>
                    <a:p>
                      <a:pPr algn="l" fontAlgn="b"/>
                      <a:endParaRPr lang="fr-FR" sz="1100" b="1" i="0" u="none" strike="noStrike">
                        <a:solidFill>
                          <a:srgbClr val="000000"/>
                        </a:solidFill>
                        <a:effectLst/>
                        <a:latin typeface="Segoe UI" panose="020B0502040204020203" pitchFamily="34" charset="0"/>
                      </a:endParaRP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fr-FR" sz="1100" b="1" i="0" u="none" strike="noStrike">
                          <a:solidFill>
                            <a:srgbClr val="000000"/>
                          </a:solidFill>
                          <a:effectLst/>
                          <a:latin typeface="Segoe UI" panose="020B0502040204020203" pitchFamily="34" charset="0"/>
                        </a:rPr>
                        <a:t>CHR/CHU</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fr-FR"/>
                    </a:p>
                  </a:txBody>
                  <a:tcPr/>
                </a:tc>
                <a:tc hMerge="1">
                  <a:txBody>
                    <a:bodyPr/>
                    <a:lstStyle/>
                    <a:p>
                      <a:endParaRPr lang="fr-FR"/>
                    </a:p>
                  </a:txBody>
                  <a:tcPr/>
                </a:tc>
                <a:tc gridSpan="3">
                  <a:txBody>
                    <a:bodyPr/>
                    <a:lstStyle/>
                    <a:p>
                      <a:pPr algn="ctr" fontAlgn="b"/>
                      <a:r>
                        <a:rPr lang="fr-FR" sz="1100" b="1" i="0" u="none" strike="noStrike">
                          <a:solidFill>
                            <a:srgbClr val="000000"/>
                          </a:solidFill>
                          <a:effectLst/>
                          <a:latin typeface="Segoe UI" panose="020B0502040204020203" pitchFamily="34" charset="0"/>
                        </a:rPr>
                        <a:t>Centre Hospitalier</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fr-FR"/>
                    </a:p>
                  </a:txBody>
                  <a:tcPr/>
                </a:tc>
                <a:tc hMerge="1">
                  <a:txBody>
                    <a:bodyPr/>
                    <a:lstStyle/>
                    <a:p>
                      <a:endParaRPr lang="fr-FR"/>
                    </a:p>
                  </a:txBody>
                  <a:tcPr/>
                </a:tc>
                <a:tc gridSpan="3">
                  <a:txBody>
                    <a:bodyPr/>
                    <a:lstStyle/>
                    <a:p>
                      <a:pPr algn="ctr" fontAlgn="b"/>
                      <a:r>
                        <a:rPr lang="fr-FR" sz="1100" b="1" i="0" u="none" strike="noStrike">
                          <a:solidFill>
                            <a:srgbClr val="000000"/>
                          </a:solidFill>
                          <a:effectLst/>
                          <a:latin typeface="Segoe UI" panose="020B0502040204020203" pitchFamily="34" charset="0"/>
                        </a:rPr>
                        <a:t>CLCC</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xmlns="" val="4098006699"/>
                  </a:ext>
                </a:extLst>
              </a:tr>
              <a:tr h="242160">
                <a:tc>
                  <a:txBody>
                    <a:bodyPr/>
                    <a:lstStyle/>
                    <a:p>
                      <a:pPr algn="l" fontAlgn="b"/>
                      <a:r>
                        <a:rPr lang="fr-FR" sz="1100" b="1" i="0" u="none" strike="noStrike">
                          <a:solidFill>
                            <a:srgbClr val="000000"/>
                          </a:solidFill>
                          <a:effectLst/>
                          <a:latin typeface="Segoe UI" panose="020B0502040204020203" pitchFamily="34" charset="0"/>
                        </a:rPr>
                        <a:t>en M€</a:t>
                      </a:r>
                    </a:p>
                  </a:txBody>
                  <a:tcPr marL="6350" marR="6350" marT="635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000000"/>
                          </a:solidFill>
                          <a:effectLst/>
                          <a:latin typeface="Segoe UI" panose="020B0502040204020203" pitchFamily="34" charset="0"/>
                        </a:rPr>
                        <a:t>2016</a:t>
                      </a:r>
                    </a:p>
                  </a:txBody>
                  <a:tcPr marL="6350" marR="6350" marT="635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000000"/>
                          </a:solidFill>
                          <a:effectLst/>
                          <a:latin typeface="Segoe UI" panose="020B0502040204020203" pitchFamily="34" charset="0"/>
                        </a:rPr>
                        <a:t>2017</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000000"/>
                          </a:solidFill>
                          <a:effectLst/>
                          <a:latin typeface="Segoe UI" panose="020B0502040204020203" pitchFamily="34" charset="0"/>
                        </a:rPr>
                        <a:t>2018</a:t>
                      </a:r>
                    </a:p>
                  </a:txBody>
                  <a:tcPr marL="6350" marR="6350" marT="635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000000"/>
                          </a:solidFill>
                          <a:effectLst/>
                          <a:latin typeface="Segoe UI" panose="020B0502040204020203" pitchFamily="34" charset="0"/>
                        </a:rPr>
                        <a:t>2016</a:t>
                      </a:r>
                    </a:p>
                  </a:txBody>
                  <a:tcPr marL="6350" marR="6350" marT="635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000000"/>
                          </a:solidFill>
                          <a:effectLst/>
                          <a:latin typeface="Segoe UI" panose="020B0502040204020203" pitchFamily="34" charset="0"/>
                        </a:rPr>
                        <a:t>2017</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000000"/>
                          </a:solidFill>
                          <a:effectLst/>
                          <a:latin typeface="Segoe UI" panose="020B0502040204020203" pitchFamily="34" charset="0"/>
                        </a:rPr>
                        <a:t>2018</a:t>
                      </a:r>
                    </a:p>
                  </a:txBody>
                  <a:tcPr marL="6350" marR="6350" marT="635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000000"/>
                          </a:solidFill>
                          <a:effectLst/>
                          <a:latin typeface="Segoe UI" panose="020B0502040204020203" pitchFamily="34" charset="0"/>
                        </a:rPr>
                        <a:t>2016</a:t>
                      </a:r>
                    </a:p>
                  </a:txBody>
                  <a:tcPr marL="6350" marR="6350" marT="635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000000"/>
                          </a:solidFill>
                          <a:effectLst/>
                          <a:latin typeface="Segoe UI" panose="020B0502040204020203" pitchFamily="34" charset="0"/>
                        </a:rPr>
                        <a:t>2017</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000000"/>
                          </a:solidFill>
                          <a:effectLst/>
                          <a:latin typeface="Segoe UI" panose="020B0502040204020203" pitchFamily="34" charset="0"/>
                        </a:rPr>
                        <a:t>2018</a:t>
                      </a:r>
                    </a:p>
                  </a:txBody>
                  <a:tcPr marL="6350" marR="6350" marT="635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743600425"/>
                  </a:ext>
                </a:extLst>
              </a:tr>
              <a:tr h="242160">
                <a:tc>
                  <a:txBody>
                    <a:bodyPr/>
                    <a:lstStyle/>
                    <a:p>
                      <a:pPr algn="l" fontAlgn="b"/>
                      <a:r>
                        <a:rPr lang="fr-FR" sz="1100" b="0" i="0" u="none" strike="noStrike" dirty="0">
                          <a:solidFill>
                            <a:srgbClr val="000000"/>
                          </a:solidFill>
                          <a:effectLst/>
                          <a:latin typeface="Segoe UI" panose="020B0502040204020203" pitchFamily="34" charset="0"/>
                        </a:rPr>
                        <a:t>Produits d'exploitation</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2 640</a:t>
                      </a:r>
                    </a:p>
                  </a:txBody>
                  <a:tcPr marL="6350" marR="6350" marT="635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2 703</a:t>
                      </a:r>
                    </a:p>
                  </a:txBody>
                  <a:tcPr marL="6350" marR="6350" marT="635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2 756</a:t>
                      </a:r>
                    </a:p>
                  </a:txBody>
                  <a:tcPr marL="6350" marR="6350" marT="635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3 104</a:t>
                      </a:r>
                    </a:p>
                  </a:txBody>
                  <a:tcPr marL="6350" marR="6350" marT="635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3 091</a:t>
                      </a:r>
                    </a:p>
                  </a:txBody>
                  <a:tcPr marL="6350" marR="6350" marT="635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3 133</a:t>
                      </a:r>
                    </a:p>
                  </a:txBody>
                  <a:tcPr marL="6350" marR="6350" marT="635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182</a:t>
                      </a:r>
                    </a:p>
                  </a:txBody>
                  <a:tcPr marL="6350" marR="6350" marT="635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185</a:t>
                      </a:r>
                    </a:p>
                  </a:txBody>
                  <a:tcPr marL="6350" marR="6350" marT="635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182</a:t>
                      </a:r>
                    </a:p>
                  </a:txBody>
                  <a:tcPr marL="6350" marR="6350" marT="635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xmlns="" val="4229779708"/>
                  </a:ext>
                </a:extLst>
              </a:tr>
              <a:tr h="242160">
                <a:tc>
                  <a:txBody>
                    <a:bodyPr/>
                    <a:lstStyle/>
                    <a:p>
                      <a:pPr algn="l" fontAlgn="b"/>
                      <a:r>
                        <a:rPr lang="fr-FR" sz="1100" b="0" i="0" u="none" strike="noStrike">
                          <a:solidFill>
                            <a:srgbClr val="000000"/>
                          </a:solidFill>
                          <a:effectLst/>
                          <a:latin typeface="Segoe UI" panose="020B0502040204020203" pitchFamily="34" charset="0"/>
                        </a:rPr>
                        <a:t>Résultat d'exploitation</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dirty="0">
                          <a:solidFill>
                            <a:srgbClr val="000000"/>
                          </a:solidFill>
                          <a:effectLst/>
                          <a:latin typeface="Segoe UI" panose="020B0502040204020203" pitchFamily="34" charset="0"/>
                        </a:rPr>
                        <a:t>-19,5</a:t>
                      </a:r>
                    </a:p>
                  </a:txBody>
                  <a:tcPr marL="6350" marR="6350" marT="635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C000"/>
                    </a:solidFill>
                  </a:tcPr>
                </a:tc>
                <a:tc>
                  <a:txBody>
                    <a:bodyPr/>
                    <a:lstStyle/>
                    <a:p>
                      <a:pPr algn="r" fontAlgn="ctr"/>
                      <a:r>
                        <a:rPr lang="fr-FR" sz="1100" b="0" i="0" u="none" strike="noStrike">
                          <a:solidFill>
                            <a:srgbClr val="000000"/>
                          </a:solidFill>
                          <a:effectLst/>
                          <a:latin typeface="Segoe UI" panose="020B0502040204020203" pitchFamily="34" charset="0"/>
                        </a:rPr>
                        <a:t>13,1</a:t>
                      </a:r>
                    </a:p>
                  </a:txBody>
                  <a:tcPr marL="6350" marR="6350" marT="635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62,9</a:t>
                      </a:r>
                    </a:p>
                  </a:txBody>
                  <a:tcPr marL="6350" marR="6350" marT="635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dirty="0">
                          <a:solidFill>
                            <a:srgbClr val="000000"/>
                          </a:solidFill>
                          <a:effectLst/>
                          <a:latin typeface="Segoe UI" panose="020B0502040204020203" pitchFamily="34" charset="0"/>
                        </a:rPr>
                        <a:t>-14,9</a:t>
                      </a:r>
                    </a:p>
                  </a:txBody>
                  <a:tcPr marL="6350" marR="6350" marT="635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C000"/>
                    </a:solidFill>
                  </a:tcPr>
                </a:tc>
                <a:tc>
                  <a:txBody>
                    <a:bodyPr/>
                    <a:lstStyle/>
                    <a:p>
                      <a:pPr algn="r" fontAlgn="ctr"/>
                      <a:r>
                        <a:rPr lang="fr-FR" sz="1100" b="0" i="0" u="none" strike="noStrike" dirty="0">
                          <a:solidFill>
                            <a:srgbClr val="000000"/>
                          </a:solidFill>
                          <a:effectLst/>
                          <a:latin typeface="Segoe UI" panose="020B0502040204020203" pitchFamily="34" charset="0"/>
                        </a:rPr>
                        <a:t>-21,9</a:t>
                      </a:r>
                    </a:p>
                  </a:txBody>
                  <a:tcPr marL="6350" marR="6350" marT="635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C000"/>
                    </a:solidFill>
                  </a:tcPr>
                </a:tc>
                <a:tc>
                  <a:txBody>
                    <a:bodyPr/>
                    <a:lstStyle/>
                    <a:p>
                      <a:pPr algn="r" fontAlgn="ctr"/>
                      <a:r>
                        <a:rPr lang="fr-FR" sz="1100" b="0" i="0" u="none" strike="noStrike" dirty="0">
                          <a:solidFill>
                            <a:srgbClr val="000000"/>
                          </a:solidFill>
                          <a:effectLst/>
                          <a:latin typeface="Segoe UI" panose="020B0502040204020203" pitchFamily="34" charset="0"/>
                        </a:rPr>
                        <a:t>-11,1</a:t>
                      </a:r>
                    </a:p>
                  </a:txBody>
                  <a:tcPr marL="6350" marR="6350" marT="635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C000"/>
                    </a:solidFill>
                  </a:tcPr>
                </a:tc>
                <a:tc>
                  <a:txBody>
                    <a:bodyPr/>
                    <a:lstStyle/>
                    <a:p>
                      <a:pPr algn="r" fontAlgn="ctr"/>
                      <a:r>
                        <a:rPr lang="fr-FR" sz="1100" b="0" i="0" u="none" strike="noStrike" dirty="0">
                          <a:solidFill>
                            <a:srgbClr val="000000"/>
                          </a:solidFill>
                          <a:effectLst/>
                          <a:latin typeface="Segoe UI" panose="020B0502040204020203" pitchFamily="34" charset="0"/>
                        </a:rPr>
                        <a:t>-1,3</a:t>
                      </a:r>
                    </a:p>
                  </a:txBody>
                  <a:tcPr marL="6350" marR="6350" marT="635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C000"/>
                    </a:solidFill>
                  </a:tcPr>
                </a:tc>
                <a:tc>
                  <a:txBody>
                    <a:bodyPr/>
                    <a:lstStyle/>
                    <a:p>
                      <a:pPr algn="r" fontAlgn="ctr"/>
                      <a:r>
                        <a:rPr lang="fr-FR" sz="1100" b="0" i="0" u="none" strike="noStrike" dirty="0">
                          <a:solidFill>
                            <a:srgbClr val="000000"/>
                          </a:solidFill>
                          <a:effectLst/>
                          <a:latin typeface="Segoe UI" panose="020B0502040204020203" pitchFamily="34" charset="0"/>
                        </a:rPr>
                        <a:t>-1,8</a:t>
                      </a:r>
                    </a:p>
                  </a:txBody>
                  <a:tcPr marL="6350" marR="6350" marT="635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C000"/>
                    </a:solidFill>
                  </a:tcPr>
                </a:tc>
                <a:tc>
                  <a:txBody>
                    <a:bodyPr/>
                    <a:lstStyle/>
                    <a:p>
                      <a:pPr algn="r" fontAlgn="ctr"/>
                      <a:r>
                        <a:rPr lang="fr-FR" sz="1100" b="0" i="0" u="none" strike="noStrike">
                          <a:solidFill>
                            <a:srgbClr val="000000"/>
                          </a:solidFill>
                          <a:effectLst/>
                          <a:latin typeface="Segoe UI" panose="020B0502040204020203" pitchFamily="34" charset="0"/>
                        </a:rPr>
                        <a:t>1,1</a:t>
                      </a:r>
                    </a:p>
                  </a:txBody>
                  <a:tcPr marL="6350" marR="6350" marT="635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xmlns="" val="3260149509"/>
                  </a:ext>
                </a:extLst>
              </a:tr>
              <a:tr h="242160">
                <a:tc>
                  <a:txBody>
                    <a:bodyPr/>
                    <a:lstStyle/>
                    <a:p>
                      <a:pPr algn="l" fontAlgn="b"/>
                      <a:r>
                        <a:rPr lang="fr-FR" sz="1100" b="0" i="0" u="none" strike="noStrike">
                          <a:solidFill>
                            <a:srgbClr val="000000"/>
                          </a:solidFill>
                          <a:effectLst/>
                          <a:latin typeface="Segoe UI" panose="020B0502040204020203" pitchFamily="34" charset="0"/>
                        </a:rPr>
                        <a:t>Taux de CAF</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4,6</a:t>
                      </a:r>
                    </a:p>
                  </a:txBody>
                  <a:tcPr marL="6350" marR="6350" marT="635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4,3</a:t>
                      </a:r>
                    </a:p>
                  </a:txBody>
                  <a:tcPr marL="6350" marR="6350" marT="635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1,4</a:t>
                      </a:r>
                    </a:p>
                  </a:txBody>
                  <a:tcPr marL="6350" marR="6350" marT="635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4,2</a:t>
                      </a:r>
                    </a:p>
                  </a:txBody>
                  <a:tcPr marL="6350" marR="6350" marT="635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2,9</a:t>
                      </a:r>
                    </a:p>
                  </a:txBody>
                  <a:tcPr marL="6350" marR="6350" marT="635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2,1</a:t>
                      </a:r>
                    </a:p>
                  </a:txBody>
                  <a:tcPr marL="6350" marR="6350" marT="635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6,8</a:t>
                      </a:r>
                    </a:p>
                  </a:txBody>
                  <a:tcPr marL="6350" marR="6350" marT="635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7,3</a:t>
                      </a:r>
                    </a:p>
                  </a:txBody>
                  <a:tcPr marL="6350" marR="6350" marT="635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4,7</a:t>
                      </a:r>
                    </a:p>
                  </a:txBody>
                  <a:tcPr marL="6350" marR="6350" marT="635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xmlns="" val="186277083"/>
                  </a:ext>
                </a:extLst>
              </a:tr>
              <a:tr h="242160">
                <a:tc>
                  <a:txBody>
                    <a:bodyPr/>
                    <a:lstStyle/>
                    <a:p>
                      <a:pPr algn="l" fontAlgn="b"/>
                      <a:r>
                        <a:rPr lang="fr-FR" sz="1100" b="0" i="0" u="none" strike="noStrike">
                          <a:solidFill>
                            <a:srgbClr val="000000"/>
                          </a:solidFill>
                          <a:effectLst/>
                          <a:latin typeface="Segoe UI" panose="020B0502040204020203" pitchFamily="34" charset="0"/>
                        </a:rPr>
                        <a:t>Durée apparente de la dette</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9,0</a:t>
                      </a:r>
                    </a:p>
                  </a:txBody>
                  <a:tcPr marL="6350" marR="6350" marT="635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10,6</a:t>
                      </a:r>
                    </a:p>
                  </a:txBody>
                  <a:tcPr marL="6350" marR="6350" marT="635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29,4</a:t>
                      </a:r>
                    </a:p>
                  </a:txBody>
                  <a:tcPr marL="6350" marR="6350" marT="635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7,5</a:t>
                      </a:r>
                    </a:p>
                  </a:txBody>
                  <a:tcPr marL="6350" marR="6350" marT="635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11,3</a:t>
                      </a:r>
                    </a:p>
                  </a:txBody>
                  <a:tcPr marL="6350" marR="6350" marT="635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15,6</a:t>
                      </a:r>
                    </a:p>
                  </a:txBody>
                  <a:tcPr marL="6350" marR="6350" marT="635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0,8</a:t>
                      </a:r>
                    </a:p>
                  </a:txBody>
                  <a:tcPr marL="6350" marR="6350" marT="635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1,0</a:t>
                      </a:r>
                    </a:p>
                  </a:txBody>
                  <a:tcPr marL="6350" marR="6350" marT="635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1,4</a:t>
                      </a:r>
                    </a:p>
                  </a:txBody>
                  <a:tcPr marL="6350" marR="6350" marT="635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xmlns="" val="3535600750"/>
                  </a:ext>
                </a:extLst>
              </a:tr>
              <a:tr h="242160">
                <a:tc>
                  <a:txBody>
                    <a:bodyPr/>
                    <a:lstStyle/>
                    <a:p>
                      <a:pPr algn="l" fontAlgn="b"/>
                      <a:r>
                        <a:rPr lang="fr-FR" sz="1100" b="0" i="0" u="none" strike="noStrike">
                          <a:solidFill>
                            <a:srgbClr val="000000"/>
                          </a:solidFill>
                          <a:effectLst/>
                          <a:latin typeface="Segoe UI" panose="020B0502040204020203" pitchFamily="34" charset="0"/>
                        </a:rPr>
                        <a:t>Dépendance financière</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59,6</a:t>
                      </a:r>
                    </a:p>
                  </a:txBody>
                  <a:tcPr marL="6350" marR="6350" marT="635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64,7</a:t>
                      </a:r>
                    </a:p>
                  </a:txBody>
                  <a:tcPr marL="6350" marR="6350" marT="635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63,6</a:t>
                      </a:r>
                    </a:p>
                  </a:txBody>
                  <a:tcPr marL="6350" marR="6350" marT="635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42,9</a:t>
                      </a:r>
                    </a:p>
                  </a:txBody>
                  <a:tcPr marL="6350" marR="6350" marT="635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44,2</a:t>
                      </a:r>
                    </a:p>
                  </a:txBody>
                  <a:tcPr marL="6350" marR="6350" marT="635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44,8</a:t>
                      </a:r>
                    </a:p>
                  </a:txBody>
                  <a:tcPr marL="6350" marR="6350" marT="635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11,3</a:t>
                      </a:r>
                    </a:p>
                  </a:txBody>
                  <a:tcPr marL="6350" marR="6350" marT="635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fr-FR" sz="1100" b="0" i="0" u="none" strike="noStrike">
                          <a:solidFill>
                            <a:srgbClr val="000000"/>
                          </a:solidFill>
                          <a:effectLst/>
                          <a:latin typeface="Segoe UI" panose="020B0502040204020203" pitchFamily="34" charset="0"/>
                        </a:rPr>
                        <a:t>13,0</a:t>
                      </a:r>
                    </a:p>
                  </a:txBody>
                  <a:tcPr marL="6350" marR="6350" marT="635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fr-FR" sz="1100" b="0" i="0" u="none" strike="noStrike" dirty="0">
                          <a:solidFill>
                            <a:srgbClr val="000000"/>
                          </a:solidFill>
                          <a:effectLst/>
                          <a:latin typeface="Segoe UI" panose="020B0502040204020203" pitchFamily="34" charset="0"/>
                        </a:rPr>
                        <a:t>11,6</a:t>
                      </a:r>
                    </a:p>
                  </a:txBody>
                  <a:tcPr marL="6350" marR="6350" marT="635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89597853"/>
                  </a:ext>
                </a:extLst>
              </a:tr>
            </a:tbl>
          </a:graphicData>
        </a:graphic>
      </p:graphicFrame>
    </p:spTree>
    <p:extLst>
      <p:ext uri="{BB962C8B-B14F-4D97-AF65-F5344CB8AC3E}">
        <p14:creationId xmlns:p14="http://schemas.microsoft.com/office/powerpoint/2010/main" val="16272746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1"/>
            <p:custDataLst>
              <p:tags r:id="rId1"/>
            </p:custDataLst>
          </p:nvPr>
        </p:nvSpPr>
        <p:spPr/>
        <p:txBody>
          <a:bodyPr/>
          <a:lstStyle/>
          <a:p>
            <a:r>
              <a:rPr lang="fr-FR" dirty="0"/>
              <a:t>Annexes</a:t>
            </a:r>
          </a:p>
        </p:txBody>
      </p:sp>
      <p:sp>
        <p:nvSpPr>
          <p:cNvPr id="3" name="Espace réservé du numéro de diapositive 2"/>
          <p:cNvSpPr>
            <a:spLocks noGrp="1"/>
          </p:cNvSpPr>
          <p:nvPr>
            <p:ph type="sldNum" sz="quarter" idx="14"/>
            <p:custDataLst>
              <p:tags r:id="rId2"/>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34</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4" name="Espace réservé du pied de page 3"/>
          <p:cNvSpPr>
            <a:spLocks noGrp="1"/>
          </p:cNvSpPr>
          <p:nvPr>
            <p:ph type="ftr" sz="quarter" idx="3"/>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Tree>
    <p:extLst>
      <p:ext uri="{BB962C8B-B14F-4D97-AF65-F5344CB8AC3E}">
        <p14:creationId xmlns:p14="http://schemas.microsoft.com/office/powerpoint/2010/main" val="11795255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FR" dirty="0"/>
              <a:t>Évolution (17/18) de l’activité par champ sanitaire*</a:t>
            </a:r>
          </a:p>
        </p:txBody>
      </p:sp>
      <p:sp>
        <p:nvSpPr>
          <p:cNvPr id="5" name="Espace réservé du numéro de diapositive 4"/>
          <p:cNvSpPr>
            <a:spLocks noGrp="1"/>
          </p:cNvSpPr>
          <p:nvPr>
            <p:ph type="sldNum" sz="quarter" idx="19"/>
            <p:custDataLst>
              <p:tags r:id="rId2"/>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35</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8" name="Espace réservé du pied de page 7"/>
          <p:cNvSpPr>
            <a:spLocks noGrp="1"/>
          </p:cNvSpPr>
          <p:nvPr>
            <p:ph type="ftr" sz="quarter" idx="3"/>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pic>
        <p:nvPicPr>
          <p:cNvPr id="13" name="Picture 1"/>
          <p:cNvPicPr>
            <a:picLocks noChangeAspect="1" noChangeArrowheads="1"/>
          </p:cNvPicPr>
          <p:nvPr>
            <p:custDataLst>
              <p:tags r:id="rId4"/>
            </p:custDataLst>
          </p:nvPr>
        </p:nvPicPr>
        <p:blipFill>
          <a:blip r:embed="rId10">
            <a:extLst>
              <a:ext uri="{28A0092B-C50C-407E-A947-70E740481C1C}">
                <a14:useLocalDpi xmlns:a14="http://schemas.microsoft.com/office/drawing/2010/main" val="0"/>
              </a:ext>
            </a:extLst>
          </a:blip>
          <a:srcRect/>
          <a:stretch>
            <a:fillRect/>
          </a:stretch>
        </p:blipFill>
        <p:spPr bwMode="auto">
          <a:xfrm>
            <a:off x="228434" y="273413"/>
            <a:ext cx="904875"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6" name="Espace réservé du contenu 5">
            <a:extLst>
              <a:ext uri="{FF2B5EF4-FFF2-40B4-BE49-F238E27FC236}">
                <a16:creationId xmlns:a16="http://schemas.microsoft.com/office/drawing/2014/main" xmlns="" id="{58538B63-C909-4AFA-A888-A5D613EEF170}"/>
              </a:ext>
            </a:extLst>
          </p:cNvPr>
          <p:cNvGraphicFramePr>
            <a:graphicFrameLocks noGrp="1"/>
          </p:cNvGraphicFramePr>
          <p:nvPr>
            <p:ph idx="21"/>
            <p:custDataLst>
              <p:tags r:id="rId5"/>
            </p:custDataLst>
            <p:extLst>
              <p:ext uri="{D42A27DB-BD31-4B8C-83A1-F6EECF244321}">
                <p14:modId xmlns:p14="http://schemas.microsoft.com/office/powerpoint/2010/main" val="260678149"/>
              </p:ext>
            </p:extLst>
          </p:nvPr>
        </p:nvGraphicFramePr>
        <p:xfrm>
          <a:off x="572294" y="1827960"/>
          <a:ext cx="4584700" cy="1264811"/>
        </p:xfrm>
        <a:graphic>
          <a:graphicData uri="http://schemas.openxmlformats.org/drawingml/2006/table">
            <a:tbl>
              <a:tblPr/>
              <a:tblGrid>
                <a:gridCol w="2974210">
                  <a:extLst>
                    <a:ext uri="{9D8B030D-6E8A-4147-A177-3AD203B41FA5}">
                      <a16:colId xmlns:a16="http://schemas.microsoft.com/office/drawing/2014/main" xmlns="" val="1556604921"/>
                    </a:ext>
                  </a:extLst>
                </a:gridCol>
                <a:gridCol w="805245">
                  <a:extLst>
                    <a:ext uri="{9D8B030D-6E8A-4147-A177-3AD203B41FA5}">
                      <a16:colId xmlns:a16="http://schemas.microsoft.com/office/drawing/2014/main" xmlns="" val="1109692730"/>
                    </a:ext>
                  </a:extLst>
                </a:gridCol>
                <a:gridCol w="805245">
                  <a:extLst>
                    <a:ext uri="{9D8B030D-6E8A-4147-A177-3AD203B41FA5}">
                      <a16:colId xmlns:a16="http://schemas.microsoft.com/office/drawing/2014/main" xmlns="" val="535337048"/>
                    </a:ext>
                  </a:extLst>
                </a:gridCol>
              </a:tblGrid>
              <a:tr h="343832">
                <a:tc>
                  <a:txBody>
                    <a:bodyPr/>
                    <a:lstStyle/>
                    <a:p>
                      <a:pPr algn="l" rtl="0" fontAlgn="ctr"/>
                      <a:r>
                        <a:rPr lang="fr-FR" sz="1000" b="1" i="0" u="none" strike="noStrike" dirty="0">
                          <a:solidFill>
                            <a:srgbClr val="4E455D"/>
                          </a:solidFill>
                          <a:effectLst/>
                          <a:latin typeface="Segoe UI" panose="020B0502040204020203" pitchFamily="34" charset="0"/>
                        </a:rPr>
                        <a:t>MCO (hors séances)</a:t>
                      </a:r>
                    </a:p>
                  </a:txBody>
                  <a:tcPr marL="6350" marR="6350" marT="635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rtl="0" fontAlgn="ctr"/>
                      <a:r>
                        <a:rPr lang="fr-FR" sz="1000" b="1" i="0" u="none" strike="noStrike">
                          <a:solidFill>
                            <a:srgbClr val="FFFFFF"/>
                          </a:solidFill>
                          <a:effectLst/>
                          <a:latin typeface="Segoe UI" panose="020B0502040204020203" pitchFamily="34" charset="0"/>
                        </a:rPr>
                        <a:t>Région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rtl="0" fontAlgn="ctr"/>
                      <a:r>
                        <a:rPr lang="fr-FR" sz="1000" b="1" i="0" u="none" strike="noStrike">
                          <a:solidFill>
                            <a:srgbClr val="FFFFFF"/>
                          </a:solidFill>
                          <a:effectLst/>
                          <a:latin typeface="Segoe UI" panose="020B0502040204020203" pitchFamily="34" charset="0"/>
                        </a:rPr>
                        <a:t>France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extLst>
                  <a:ext uri="{0D108BD9-81ED-4DB2-BD59-A6C34878D82A}">
                    <a16:rowId xmlns:a16="http://schemas.microsoft.com/office/drawing/2014/main" xmlns="" val="1893081543"/>
                  </a:ext>
                </a:extLst>
              </a:tr>
              <a:tr h="306993">
                <a:tc>
                  <a:txBody>
                    <a:bodyPr/>
                    <a:lstStyle/>
                    <a:p>
                      <a:pPr algn="just" rtl="0" fontAlgn="ctr"/>
                      <a:r>
                        <a:rPr lang="fr-FR" sz="1000" b="0" i="0" u="none" strike="noStrike">
                          <a:solidFill>
                            <a:srgbClr val="FFFFFF"/>
                          </a:solidFill>
                          <a:effectLst/>
                          <a:latin typeface="Segoe UI" panose="020B0502040204020203" pitchFamily="34" charset="0"/>
                        </a:rPr>
                        <a:t>Nombre d'établissements implantés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rtl="0" fontAlgn="ctr"/>
                      <a:r>
                        <a:rPr lang="fr-FR" sz="1000" b="0" i="0" u="none" strike="noStrike">
                          <a:solidFill>
                            <a:srgbClr val="453B50"/>
                          </a:solidFill>
                          <a:effectLst/>
                          <a:latin typeface="Segoe UI" panose="020B0502040204020203" pitchFamily="34" charset="0"/>
                        </a:rPr>
                        <a:t>126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rtl="0" fontAlgn="ctr"/>
                      <a:r>
                        <a:rPr lang="fr-FR" sz="1000" b="0" i="0" u="none" strike="noStrike">
                          <a:solidFill>
                            <a:srgbClr val="453B50"/>
                          </a:solidFill>
                          <a:effectLst/>
                          <a:latin typeface="Segoe UI" panose="020B0502040204020203" pitchFamily="34" charset="0"/>
                        </a:rPr>
                        <a:t>1 303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545953646"/>
                  </a:ext>
                </a:extLst>
              </a:tr>
              <a:tr h="306993">
                <a:tc>
                  <a:txBody>
                    <a:bodyPr/>
                    <a:lstStyle/>
                    <a:p>
                      <a:pPr algn="just" rtl="0" fontAlgn="ctr"/>
                      <a:r>
                        <a:rPr lang="fr-FR" sz="1000" b="0" i="0" u="none" strike="noStrike">
                          <a:solidFill>
                            <a:srgbClr val="FFFFFF"/>
                          </a:solidFill>
                          <a:effectLst/>
                          <a:latin typeface="Segoe UI" panose="020B0502040204020203" pitchFamily="34" charset="0"/>
                        </a:rPr>
                        <a:t>Nombre de séjours 2018 (en milliers)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rtl="0" fontAlgn="ctr"/>
                      <a:r>
                        <a:rPr lang="fr-FR" sz="1000" b="0" i="0" u="none" strike="noStrike">
                          <a:solidFill>
                            <a:srgbClr val="453B50"/>
                          </a:solidFill>
                          <a:effectLst/>
                          <a:latin typeface="Segoe UI" panose="020B0502040204020203" pitchFamily="34" charset="0"/>
                        </a:rPr>
                        <a:t>1 576,09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rtl="0" fontAlgn="ctr"/>
                      <a:r>
                        <a:rPr lang="fr-FR" sz="1000" b="0" i="0" u="none" strike="noStrike">
                          <a:solidFill>
                            <a:srgbClr val="453B50"/>
                          </a:solidFill>
                          <a:effectLst/>
                          <a:latin typeface="Segoe UI" panose="020B0502040204020203" pitchFamily="34" charset="0"/>
                        </a:rPr>
                        <a:t>18 480,01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295902094"/>
                  </a:ext>
                </a:extLst>
              </a:tr>
              <a:tr h="306993">
                <a:tc>
                  <a:txBody>
                    <a:bodyPr/>
                    <a:lstStyle/>
                    <a:p>
                      <a:pPr algn="just" rtl="0" fontAlgn="ctr"/>
                      <a:r>
                        <a:rPr lang="fr-FR" sz="1000" b="0" i="0" u="none" strike="noStrike">
                          <a:solidFill>
                            <a:srgbClr val="FFFFFF"/>
                          </a:solidFill>
                          <a:effectLst/>
                          <a:latin typeface="Segoe UI" panose="020B0502040204020203" pitchFamily="34" charset="0"/>
                        </a:rPr>
                        <a:t>Evolution du nombre de séjours 2017/2018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rtl="0" fontAlgn="ctr"/>
                      <a:r>
                        <a:rPr lang="fr-FR" sz="1000" b="0" i="0" u="none" strike="noStrike" dirty="0">
                          <a:solidFill>
                            <a:srgbClr val="453B50"/>
                          </a:solidFill>
                          <a:effectLst/>
                          <a:latin typeface="Segoe UI" panose="020B0502040204020203" pitchFamily="34" charset="0"/>
                        </a:rPr>
                        <a:t>- 0,1 %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rtl="0" fontAlgn="ctr"/>
                      <a:r>
                        <a:rPr lang="fr-FR" sz="1000" b="0" i="0" u="none" strike="noStrike" dirty="0">
                          <a:solidFill>
                            <a:srgbClr val="453B50"/>
                          </a:solidFill>
                          <a:effectLst/>
                          <a:latin typeface="Segoe UI" panose="020B0502040204020203" pitchFamily="34" charset="0"/>
                        </a:rPr>
                        <a:t>+ 0,6 %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4178010356"/>
                  </a:ext>
                </a:extLst>
              </a:tr>
            </a:tbl>
          </a:graphicData>
        </a:graphic>
      </p:graphicFrame>
      <p:graphicFrame>
        <p:nvGraphicFramePr>
          <p:cNvPr id="15" name="Espace réservé du contenu 14">
            <a:extLst>
              <a:ext uri="{FF2B5EF4-FFF2-40B4-BE49-F238E27FC236}">
                <a16:creationId xmlns:a16="http://schemas.microsoft.com/office/drawing/2014/main" xmlns="" id="{81BF840B-9CE0-4AF4-A93A-AA05B0985193}"/>
              </a:ext>
            </a:extLst>
          </p:cNvPr>
          <p:cNvGraphicFramePr>
            <a:graphicFrameLocks noGrp="1"/>
          </p:cNvGraphicFramePr>
          <p:nvPr>
            <p:ph idx="22"/>
            <p:custDataLst>
              <p:tags r:id="rId6"/>
            </p:custDataLst>
            <p:extLst>
              <p:ext uri="{D42A27DB-BD31-4B8C-83A1-F6EECF244321}">
                <p14:modId xmlns:p14="http://schemas.microsoft.com/office/powerpoint/2010/main" val="3805050130"/>
              </p:ext>
            </p:extLst>
          </p:nvPr>
        </p:nvGraphicFramePr>
        <p:xfrm>
          <a:off x="569912" y="4188251"/>
          <a:ext cx="4587081" cy="1264812"/>
        </p:xfrm>
        <a:graphic>
          <a:graphicData uri="http://schemas.openxmlformats.org/drawingml/2006/table">
            <a:tbl>
              <a:tblPr/>
              <a:tblGrid>
                <a:gridCol w="2975755">
                  <a:extLst>
                    <a:ext uri="{9D8B030D-6E8A-4147-A177-3AD203B41FA5}">
                      <a16:colId xmlns:a16="http://schemas.microsoft.com/office/drawing/2014/main" xmlns="" val="1652478902"/>
                    </a:ext>
                  </a:extLst>
                </a:gridCol>
                <a:gridCol w="805663">
                  <a:extLst>
                    <a:ext uri="{9D8B030D-6E8A-4147-A177-3AD203B41FA5}">
                      <a16:colId xmlns:a16="http://schemas.microsoft.com/office/drawing/2014/main" xmlns="" val="3279165866"/>
                    </a:ext>
                  </a:extLst>
                </a:gridCol>
                <a:gridCol w="805663">
                  <a:extLst>
                    <a:ext uri="{9D8B030D-6E8A-4147-A177-3AD203B41FA5}">
                      <a16:colId xmlns:a16="http://schemas.microsoft.com/office/drawing/2014/main" xmlns="" val="1965097655"/>
                    </a:ext>
                  </a:extLst>
                </a:gridCol>
              </a:tblGrid>
              <a:tr h="316203">
                <a:tc>
                  <a:txBody>
                    <a:bodyPr/>
                    <a:lstStyle/>
                    <a:p>
                      <a:pPr algn="l" rtl="0" fontAlgn="ctr"/>
                      <a:r>
                        <a:rPr lang="fr-FR" sz="1000" b="1" i="0" u="none" strike="noStrike" dirty="0">
                          <a:solidFill>
                            <a:srgbClr val="4E455D"/>
                          </a:solidFill>
                          <a:effectLst/>
                          <a:latin typeface="Segoe UI" panose="020B0502040204020203" pitchFamily="34" charset="0"/>
                        </a:rPr>
                        <a:t>HAD</a:t>
                      </a:r>
                    </a:p>
                  </a:txBody>
                  <a:tcPr marL="6350" marR="6350" marT="635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rtl="0" fontAlgn="ctr"/>
                      <a:r>
                        <a:rPr lang="fr-FR" sz="1000" b="1" i="0" u="none" strike="noStrike">
                          <a:solidFill>
                            <a:srgbClr val="FFFFFF"/>
                          </a:solidFill>
                          <a:effectLst/>
                          <a:latin typeface="Segoe UI" panose="020B0502040204020203" pitchFamily="34" charset="0"/>
                        </a:rPr>
                        <a:t>Région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rtl="0" fontAlgn="ctr"/>
                      <a:r>
                        <a:rPr lang="fr-FR" sz="1000" b="1" i="0" u="none" strike="noStrike" dirty="0">
                          <a:solidFill>
                            <a:srgbClr val="FFFFFF"/>
                          </a:solidFill>
                          <a:effectLst/>
                          <a:latin typeface="Segoe UI" panose="020B0502040204020203" pitchFamily="34" charset="0"/>
                        </a:rPr>
                        <a:t>France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extLst>
                  <a:ext uri="{0D108BD9-81ED-4DB2-BD59-A6C34878D82A}">
                    <a16:rowId xmlns:a16="http://schemas.microsoft.com/office/drawing/2014/main" xmlns="" val="3260557109"/>
                  </a:ext>
                </a:extLst>
              </a:tr>
              <a:tr h="316203">
                <a:tc>
                  <a:txBody>
                    <a:bodyPr/>
                    <a:lstStyle/>
                    <a:p>
                      <a:pPr algn="just" rtl="0" fontAlgn="ctr"/>
                      <a:r>
                        <a:rPr lang="fr-FR" sz="1000" b="0" i="0" u="none" strike="noStrike">
                          <a:solidFill>
                            <a:srgbClr val="FFFFFF"/>
                          </a:solidFill>
                          <a:effectLst/>
                          <a:latin typeface="Segoe UI" panose="020B0502040204020203" pitchFamily="34" charset="0"/>
                        </a:rPr>
                        <a:t>Nombre d'établissements implantés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rtl="0" fontAlgn="ctr"/>
                      <a:r>
                        <a:rPr lang="fr-FR" sz="1000" b="0" i="0" u="none" strike="noStrike">
                          <a:solidFill>
                            <a:srgbClr val="453B50"/>
                          </a:solidFill>
                          <a:effectLst/>
                          <a:latin typeface="Segoe UI" panose="020B0502040204020203" pitchFamily="34" charset="0"/>
                        </a:rPr>
                        <a:t>30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rtl="0" fontAlgn="ctr"/>
                      <a:r>
                        <a:rPr lang="fr-FR" sz="1000" b="0" i="0" u="none" strike="noStrike">
                          <a:solidFill>
                            <a:srgbClr val="453B50"/>
                          </a:solidFill>
                          <a:effectLst/>
                          <a:latin typeface="Segoe UI" panose="020B0502040204020203" pitchFamily="34" charset="0"/>
                        </a:rPr>
                        <a:t>288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572265241"/>
                  </a:ext>
                </a:extLst>
              </a:tr>
              <a:tr h="316203">
                <a:tc>
                  <a:txBody>
                    <a:bodyPr/>
                    <a:lstStyle/>
                    <a:p>
                      <a:pPr algn="just" rtl="0" fontAlgn="ctr"/>
                      <a:r>
                        <a:rPr lang="fr-FR" sz="1000" b="0" i="0" u="none" strike="noStrike">
                          <a:solidFill>
                            <a:srgbClr val="FFFFFF"/>
                          </a:solidFill>
                          <a:effectLst/>
                          <a:latin typeface="Segoe UI" panose="020B0502040204020203" pitchFamily="34" charset="0"/>
                        </a:rPr>
                        <a:t>Nombre de journées 2018 (en milliers)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rtl="0" fontAlgn="ctr"/>
                      <a:r>
                        <a:rPr lang="fr-FR" sz="1000" b="0" i="0" u="none" strike="noStrike">
                          <a:solidFill>
                            <a:srgbClr val="453B50"/>
                          </a:solidFill>
                          <a:effectLst/>
                          <a:latin typeface="Segoe UI" panose="020B0502040204020203" pitchFamily="34" charset="0"/>
                        </a:rPr>
                        <a:t>394,79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rtl="0" fontAlgn="ctr"/>
                      <a:r>
                        <a:rPr lang="fr-FR" sz="1000" b="0" i="0" u="none" strike="noStrike">
                          <a:solidFill>
                            <a:srgbClr val="453B50"/>
                          </a:solidFill>
                          <a:effectLst/>
                          <a:latin typeface="Segoe UI" panose="020B0502040204020203" pitchFamily="34" charset="0"/>
                        </a:rPr>
                        <a:t>5 556,53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985413432"/>
                  </a:ext>
                </a:extLst>
              </a:tr>
              <a:tr h="316203">
                <a:tc>
                  <a:txBody>
                    <a:bodyPr/>
                    <a:lstStyle/>
                    <a:p>
                      <a:pPr algn="just" rtl="0" fontAlgn="ctr"/>
                      <a:r>
                        <a:rPr lang="fr-FR" sz="1000" b="0" i="0" u="none" strike="noStrike">
                          <a:solidFill>
                            <a:srgbClr val="FFFFFF"/>
                          </a:solidFill>
                          <a:effectLst/>
                          <a:latin typeface="Segoe UI" panose="020B0502040204020203" pitchFamily="34" charset="0"/>
                        </a:rPr>
                        <a:t>Evolution du nombre de journées 2017/2018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rtl="0" fontAlgn="ctr"/>
                      <a:r>
                        <a:rPr lang="fr-FR" sz="1000" b="0" i="0" u="none" strike="noStrike" dirty="0">
                          <a:solidFill>
                            <a:srgbClr val="453B50"/>
                          </a:solidFill>
                          <a:effectLst/>
                          <a:latin typeface="Segoe UI" panose="020B0502040204020203" pitchFamily="34" charset="0"/>
                        </a:rPr>
                        <a:t>+ 10,3 %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rtl="0" fontAlgn="ctr"/>
                      <a:r>
                        <a:rPr lang="fr-FR" sz="1000" b="0" i="0" u="none" strike="noStrike" dirty="0">
                          <a:solidFill>
                            <a:srgbClr val="453B50"/>
                          </a:solidFill>
                          <a:effectLst/>
                          <a:latin typeface="Segoe UI" panose="020B0502040204020203" pitchFamily="34" charset="0"/>
                        </a:rPr>
                        <a:t>+ 7,7 %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447002746"/>
                  </a:ext>
                </a:extLst>
              </a:tr>
            </a:tbl>
          </a:graphicData>
        </a:graphic>
      </p:graphicFrame>
      <p:graphicFrame>
        <p:nvGraphicFramePr>
          <p:cNvPr id="18" name="Espace réservé du contenu 17">
            <a:extLst>
              <a:ext uri="{FF2B5EF4-FFF2-40B4-BE49-F238E27FC236}">
                <a16:creationId xmlns:a16="http://schemas.microsoft.com/office/drawing/2014/main" xmlns="" id="{1BA9EED8-2A16-4EFE-838D-A28AE5C5AE55}"/>
              </a:ext>
            </a:extLst>
          </p:cNvPr>
          <p:cNvGraphicFramePr>
            <a:graphicFrameLocks noGrp="1"/>
          </p:cNvGraphicFramePr>
          <p:nvPr>
            <p:ph idx="15"/>
            <p:custDataLst>
              <p:tags r:id="rId7"/>
            </p:custDataLst>
            <p:extLst>
              <p:ext uri="{D42A27DB-BD31-4B8C-83A1-F6EECF244321}">
                <p14:modId xmlns:p14="http://schemas.microsoft.com/office/powerpoint/2010/main" val="3445905011"/>
              </p:ext>
            </p:extLst>
          </p:nvPr>
        </p:nvGraphicFramePr>
        <p:xfrm>
          <a:off x="5534025" y="1808958"/>
          <a:ext cx="4587081" cy="1272380"/>
        </p:xfrm>
        <a:graphic>
          <a:graphicData uri="http://schemas.openxmlformats.org/drawingml/2006/table">
            <a:tbl>
              <a:tblPr/>
              <a:tblGrid>
                <a:gridCol w="2975755">
                  <a:extLst>
                    <a:ext uri="{9D8B030D-6E8A-4147-A177-3AD203B41FA5}">
                      <a16:colId xmlns:a16="http://schemas.microsoft.com/office/drawing/2014/main" xmlns="" val="2220158278"/>
                    </a:ext>
                  </a:extLst>
                </a:gridCol>
                <a:gridCol w="805663">
                  <a:extLst>
                    <a:ext uri="{9D8B030D-6E8A-4147-A177-3AD203B41FA5}">
                      <a16:colId xmlns:a16="http://schemas.microsoft.com/office/drawing/2014/main" xmlns="" val="1736097472"/>
                    </a:ext>
                  </a:extLst>
                </a:gridCol>
                <a:gridCol w="805663">
                  <a:extLst>
                    <a:ext uri="{9D8B030D-6E8A-4147-A177-3AD203B41FA5}">
                      <a16:colId xmlns:a16="http://schemas.microsoft.com/office/drawing/2014/main" xmlns="" val="3375220513"/>
                    </a:ext>
                  </a:extLst>
                </a:gridCol>
              </a:tblGrid>
              <a:tr h="318095">
                <a:tc>
                  <a:txBody>
                    <a:bodyPr/>
                    <a:lstStyle/>
                    <a:p>
                      <a:pPr algn="l" rtl="0" fontAlgn="ctr"/>
                      <a:r>
                        <a:rPr lang="fr-FR" sz="1000" b="1" i="0" u="none" strike="noStrike" dirty="0">
                          <a:solidFill>
                            <a:srgbClr val="4E455D"/>
                          </a:solidFill>
                          <a:effectLst/>
                          <a:latin typeface="Segoe UI" panose="020B0502040204020203" pitchFamily="34" charset="0"/>
                        </a:rPr>
                        <a:t>SSR</a:t>
                      </a:r>
                    </a:p>
                  </a:txBody>
                  <a:tcPr marL="6350" marR="6350" marT="635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rtl="0" fontAlgn="ctr"/>
                      <a:r>
                        <a:rPr lang="fr-FR" sz="1000" b="1" i="0" u="none" strike="noStrike">
                          <a:solidFill>
                            <a:srgbClr val="FFFFFF"/>
                          </a:solidFill>
                          <a:effectLst/>
                          <a:latin typeface="Segoe UI" panose="020B0502040204020203" pitchFamily="34" charset="0"/>
                        </a:rPr>
                        <a:t>Région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rtl="0" fontAlgn="ctr"/>
                      <a:r>
                        <a:rPr lang="fr-FR" sz="1000" b="1" i="0" u="none" strike="noStrike">
                          <a:solidFill>
                            <a:srgbClr val="FFFFFF"/>
                          </a:solidFill>
                          <a:effectLst/>
                          <a:latin typeface="Segoe UI" panose="020B0502040204020203" pitchFamily="34" charset="0"/>
                        </a:rPr>
                        <a:t>France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extLst>
                  <a:ext uri="{0D108BD9-81ED-4DB2-BD59-A6C34878D82A}">
                    <a16:rowId xmlns:a16="http://schemas.microsoft.com/office/drawing/2014/main" xmlns="" val="2240259206"/>
                  </a:ext>
                </a:extLst>
              </a:tr>
              <a:tr h="318095">
                <a:tc>
                  <a:txBody>
                    <a:bodyPr/>
                    <a:lstStyle/>
                    <a:p>
                      <a:pPr algn="just" rtl="0" fontAlgn="ctr"/>
                      <a:r>
                        <a:rPr lang="fr-FR" sz="1000" b="0" i="0" u="none" strike="noStrike">
                          <a:solidFill>
                            <a:srgbClr val="FFFFFF"/>
                          </a:solidFill>
                          <a:effectLst/>
                          <a:latin typeface="Segoe UI" panose="020B0502040204020203" pitchFamily="34" charset="0"/>
                        </a:rPr>
                        <a:t>Nombre d'établissements implantés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rtl="0" fontAlgn="ctr"/>
                      <a:r>
                        <a:rPr lang="fr-FR" sz="1000" b="0" i="0" u="none" strike="noStrike">
                          <a:solidFill>
                            <a:srgbClr val="453B50"/>
                          </a:solidFill>
                          <a:effectLst/>
                          <a:latin typeface="Segoe UI" panose="020B0502040204020203" pitchFamily="34" charset="0"/>
                        </a:rPr>
                        <a:t>153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rtl="0" fontAlgn="ctr"/>
                      <a:r>
                        <a:rPr lang="fr-FR" sz="1000" b="0" i="0" u="none" strike="noStrike">
                          <a:solidFill>
                            <a:srgbClr val="453B50"/>
                          </a:solidFill>
                          <a:effectLst/>
                          <a:latin typeface="Segoe UI" panose="020B0502040204020203" pitchFamily="34" charset="0"/>
                        </a:rPr>
                        <a:t>1 636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097845499"/>
                  </a:ext>
                </a:extLst>
              </a:tr>
              <a:tr h="318095">
                <a:tc>
                  <a:txBody>
                    <a:bodyPr/>
                    <a:lstStyle/>
                    <a:p>
                      <a:pPr algn="just" rtl="0" fontAlgn="ctr"/>
                      <a:r>
                        <a:rPr lang="fr-FR" sz="1000" b="0" i="0" u="none" strike="noStrike" dirty="0">
                          <a:solidFill>
                            <a:srgbClr val="FFFFFF"/>
                          </a:solidFill>
                          <a:effectLst/>
                          <a:latin typeface="Segoe UI" panose="020B0502040204020203" pitchFamily="34" charset="0"/>
                        </a:rPr>
                        <a:t>Nombre de séjours 2018 en HC (en milliers)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rtl="0" fontAlgn="ctr"/>
                      <a:r>
                        <a:rPr lang="fr-FR" sz="1000" b="0" i="0" u="none" strike="noStrike">
                          <a:solidFill>
                            <a:srgbClr val="453B50"/>
                          </a:solidFill>
                          <a:effectLst/>
                          <a:latin typeface="Segoe UI" panose="020B0502040204020203" pitchFamily="34" charset="0"/>
                        </a:rPr>
                        <a:t>81,74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rtl="0" fontAlgn="ctr"/>
                      <a:r>
                        <a:rPr lang="fr-FR" sz="1000" b="0" i="0" u="none" strike="noStrike">
                          <a:solidFill>
                            <a:srgbClr val="453B50"/>
                          </a:solidFill>
                          <a:effectLst/>
                          <a:latin typeface="Segoe UI" panose="020B0502040204020203" pitchFamily="34" charset="0"/>
                        </a:rPr>
                        <a:t>1 054,75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451192816"/>
                  </a:ext>
                </a:extLst>
              </a:tr>
              <a:tr h="318095">
                <a:tc>
                  <a:txBody>
                    <a:bodyPr/>
                    <a:lstStyle/>
                    <a:p>
                      <a:pPr algn="just" rtl="0" fontAlgn="ctr"/>
                      <a:r>
                        <a:rPr lang="fr-FR" sz="1000" b="0" i="0" u="none" strike="noStrike" dirty="0">
                          <a:solidFill>
                            <a:srgbClr val="FFFFFF"/>
                          </a:solidFill>
                          <a:effectLst/>
                          <a:latin typeface="Segoe UI" panose="020B0502040204020203" pitchFamily="34" charset="0"/>
                        </a:rPr>
                        <a:t>Evolution du nombre de séjours en HC 2017/2018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rtl="0" fontAlgn="ctr"/>
                      <a:r>
                        <a:rPr lang="fr-FR" sz="1000" b="0" i="0" u="none" strike="noStrike" dirty="0">
                          <a:solidFill>
                            <a:srgbClr val="453B50"/>
                          </a:solidFill>
                          <a:effectLst/>
                          <a:latin typeface="Segoe UI" panose="020B0502040204020203" pitchFamily="34" charset="0"/>
                        </a:rPr>
                        <a:t>- 1,8 %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rtl="0" fontAlgn="ctr"/>
                      <a:r>
                        <a:rPr lang="fr-FR" sz="1000" b="0" i="0" u="none" strike="noStrike" dirty="0">
                          <a:solidFill>
                            <a:srgbClr val="453B50"/>
                          </a:solidFill>
                          <a:effectLst/>
                          <a:latin typeface="Segoe UI" panose="020B0502040204020203" pitchFamily="34" charset="0"/>
                        </a:rPr>
                        <a:t>- 1,9 %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389204665"/>
                  </a:ext>
                </a:extLst>
              </a:tr>
            </a:tbl>
          </a:graphicData>
        </a:graphic>
      </p:graphicFrame>
      <p:graphicFrame>
        <p:nvGraphicFramePr>
          <p:cNvPr id="19" name="Tableau 18">
            <a:extLst>
              <a:ext uri="{FF2B5EF4-FFF2-40B4-BE49-F238E27FC236}">
                <a16:creationId xmlns:a16="http://schemas.microsoft.com/office/drawing/2014/main" xmlns="" id="{CCA98F6C-F339-49E4-81C8-31C3BA5CC663}"/>
              </a:ext>
            </a:extLst>
          </p:cNvPr>
          <p:cNvGraphicFramePr>
            <a:graphicFrameLocks noGrp="1"/>
          </p:cNvGraphicFramePr>
          <p:nvPr>
            <p:custDataLst>
              <p:tags r:id="rId8"/>
            </p:custDataLst>
            <p:extLst>
              <p:ext uri="{D42A27DB-BD31-4B8C-83A1-F6EECF244321}">
                <p14:modId xmlns:p14="http://schemas.microsoft.com/office/powerpoint/2010/main" val="1459265717"/>
              </p:ext>
            </p:extLst>
          </p:nvPr>
        </p:nvGraphicFramePr>
        <p:xfrm>
          <a:off x="5534024" y="4175125"/>
          <a:ext cx="4587081" cy="1272380"/>
        </p:xfrm>
        <a:graphic>
          <a:graphicData uri="http://schemas.openxmlformats.org/drawingml/2006/table">
            <a:tbl>
              <a:tblPr/>
              <a:tblGrid>
                <a:gridCol w="2975755">
                  <a:extLst>
                    <a:ext uri="{9D8B030D-6E8A-4147-A177-3AD203B41FA5}">
                      <a16:colId xmlns:a16="http://schemas.microsoft.com/office/drawing/2014/main" xmlns="" val="4130225010"/>
                    </a:ext>
                  </a:extLst>
                </a:gridCol>
                <a:gridCol w="805663">
                  <a:extLst>
                    <a:ext uri="{9D8B030D-6E8A-4147-A177-3AD203B41FA5}">
                      <a16:colId xmlns:a16="http://schemas.microsoft.com/office/drawing/2014/main" xmlns="" val="150539535"/>
                    </a:ext>
                  </a:extLst>
                </a:gridCol>
                <a:gridCol w="805663">
                  <a:extLst>
                    <a:ext uri="{9D8B030D-6E8A-4147-A177-3AD203B41FA5}">
                      <a16:colId xmlns:a16="http://schemas.microsoft.com/office/drawing/2014/main" xmlns="" val="2556360949"/>
                    </a:ext>
                  </a:extLst>
                </a:gridCol>
              </a:tblGrid>
              <a:tr h="318095">
                <a:tc>
                  <a:txBody>
                    <a:bodyPr/>
                    <a:lstStyle/>
                    <a:p>
                      <a:pPr algn="l" rtl="0" fontAlgn="ctr"/>
                      <a:r>
                        <a:rPr lang="fr-FR" sz="1000" b="1" i="0" u="none" strike="noStrike" dirty="0">
                          <a:solidFill>
                            <a:srgbClr val="4E455D"/>
                          </a:solidFill>
                          <a:effectLst/>
                          <a:latin typeface="Segoe UI" panose="020B0502040204020203" pitchFamily="34" charset="0"/>
                        </a:rPr>
                        <a:t>PSYCHIATRIE (hors ambulatoire)</a:t>
                      </a:r>
                    </a:p>
                  </a:txBody>
                  <a:tcPr marL="6350" marR="6350" marT="635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rtl="0" fontAlgn="ctr"/>
                      <a:r>
                        <a:rPr lang="fr-FR" sz="1000" b="1" i="0" u="none" strike="noStrike">
                          <a:solidFill>
                            <a:srgbClr val="FFFFFF"/>
                          </a:solidFill>
                          <a:effectLst/>
                          <a:latin typeface="Segoe UI" panose="020B0502040204020203" pitchFamily="34" charset="0"/>
                        </a:rPr>
                        <a:t>Région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rtl="0" fontAlgn="ctr"/>
                      <a:r>
                        <a:rPr lang="fr-FR" sz="1000" b="1" i="0" u="none" strike="noStrike">
                          <a:solidFill>
                            <a:srgbClr val="FFFFFF"/>
                          </a:solidFill>
                          <a:effectLst/>
                          <a:latin typeface="Segoe UI" panose="020B0502040204020203" pitchFamily="34" charset="0"/>
                        </a:rPr>
                        <a:t>France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extLst>
                  <a:ext uri="{0D108BD9-81ED-4DB2-BD59-A6C34878D82A}">
                    <a16:rowId xmlns:a16="http://schemas.microsoft.com/office/drawing/2014/main" xmlns="" val="1978522966"/>
                  </a:ext>
                </a:extLst>
              </a:tr>
              <a:tr h="318095">
                <a:tc>
                  <a:txBody>
                    <a:bodyPr/>
                    <a:lstStyle/>
                    <a:p>
                      <a:pPr algn="just" rtl="0" fontAlgn="ctr"/>
                      <a:r>
                        <a:rPr lang="fr-FR" sz="1000" b="0" i="0" u="none" strike="noStrike" dirty="0">
                          <a:solidFill>
                            <a:srgbClr val="FFFFFF"/>
                          </a:solidFill>
                          <a:effectLst/>
                          <a:latin typeface="Segoe UI" panose="020B0502040204020203" pitchFamily="34" charset="0"/>
                        </a:rPr>
                        <a:t>Nombre d'établissements implantés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rtl="0" fontAlgn="ctr"/>
                      <a:r>
                        <a:rPr lang="fr-FR" sz="1000" b="0" i="0" u="none" strike="noStrike">
                          <a:solidFill>
                            <a:srgbClr val="453B50"/>
                          </a:solidFill>
                          <a:effectLst/>
                          <a:latin typeface="Segoe UI" panose="020B0502040204020203" pitchFamily="34" charset="0"/>
                        </a:rPr>
                        <a:t>29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rtl="0" fontAlgn="ctr"/>
                      <a:r>
                        <a:rPr lang="fr-FR" sz="1000" b="0" i="0" u="none" strike="noStrike">
                          <a:solidFill>
                            <a:srgbClr val="453B50"/>
                          </a:solidFill>
                          <a:effectLst/>
                          <a:latin typeface="Segoe UI" panose="020B0502040204020203" pitchFamily="34" charset="0"/>
                        </a:rPr>
                        <a:t>552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651050685"/>
                  </a:ext>
                </a:extLst>
              </a:tr>
              <a:tr h="318095">
                <a:tc>
                  <a:txBody>
                    <a:bodyPr/>
                    <a:lstStyle/>
                    <a:p>
                      <a:pPr algn="just" rtl="0" fontAlgn="ctr"/>
                      <a:r>
                        <a:rPr lang="fr-FR" sz="1000" b="0" i="0" u="none" strike="noStrike" dirty="0">
                          <a:solidFill>
                            <a:srgbClr val="FFFFFF"/>
                          </a:solidFill>
                          <a:effectLst/>
                          <a:latin typeface="Segoe UI" panose="020B0502040204020203" pitchFamily="34" charset="0"/>
                        </a:rPr>
                        <a:t>Nombre de journées 2018 (en milliers)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rtl="0" fontAlgn="ctr"/>
                      <a:r>
                        <a:rPr lang="fr-FR" sz="1000" b="0" i="0" u="none" strike="noStrike">
                          <a:solidFill>
                            <a:srgbClr val="453B50"/>
                          </a:solidFill>
                          <a:effectLst/>
                          <a:latin typeface="Segoe UI" panose="020B0502040204020203" pitchFamily="34" charset="0"/>
                        </a:rPr>
                        <a:t>1 706,88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rtl="0" fontAlgn="ctr"/>
                      <a:r>
                        <a:rPr lang="fr-FR" sz="1000" b="0" i="0" u="none" strike="noStrike">
                          <a:solidFill>
                            <a:srgbClr val="453B50"/>
                          </a:solidFill>
                          <a:effectLst/>
                          <a:latin typeface="Segoe UI" panose="020B0502040204020203" pitchFamily="34" charset="0"/>
                        </a:rPr>
                        <a:t>24 300,87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4204709593"/>
                  </a:ext>
                </a:extLst>
              </a:tr>
              <a:tr h="318095">
                <a:tc>
                  <a:txBody>
                    <a:bodyPr/>
                    <a:lstStyle/>
                    <a:p>
                      <a:pPr algn="just" rtl="0" fontAlgn="ctr"/>
                      <a:r>
                        <a:rPr lang="fr-FR" sz="1000" b="0" i="0" u="none" strike="noStrike">
                          <a:solidFill>
                            <a:srgbClr val="FFFFFF"/>
                          </a:solidFill>
                          <a:effectLst/>
                          <a:latin typeface="Segoe UI" panose="020B0502040204020203" pitchFamily="34" charset="0"/>
                        </a:rPr>
                        <a:t>Evolution du nombre de journées 2017/2018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rtl="0" fontAlgn="ctr"/>
                      <a:r>
                        <a:rPr lang="fr-FR" sz="1000" b="0" i="0" u="none" strike="noStrike" dirty="0">
                          <a:solidFill>
                            <a:srgbClr val="453B50"/>
                          </a:solidFill>
                          <a:effectLst/>
                          <a:latin typeface="Segoe UI" panose="020B0502040204020203" pitchFamily="34" charset="0"/>
                        </a:rPr>
                        <a:t>- 2,2 %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rtl="0" fontAlgn="ctr"/>
                      <a:r>
                        <a:rPr lang="fr-FR" sz="1000" b="0" i="0" u="none" strike="noStrike" dirty="0">
                          <a:solidFill>
                            <a:srgbClr val="453B50"/>
                          </a:solidFill>
                          <a:effectLst/>
                          <a:latin typeface="Segoe UI" panose="020B0502040204020203" pitchFamily="34" charset="0"/>
                        </a:rPr>
                        <a:t>- 1,6 %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896488049"/>
                  </a:ext>
                </a:extLst>
              </a:tr>
            </a:tbl>
          </a:graphicData>
        </a:graphic>
      </p:graphicFrame>
    </p:spTree>
    <p:extLst>
      <p:ext uri="{BB962C8B-B14F-4D97-AF65-F5344CB8AC3E}">
        <p14:creationId xmlns:p14="http://schemas.microsoft.com/office/powerpoint/2010/main" val="7020805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1"/>
            <p:custDataLst>
              <p:tags r:id="rId1"/>
            </p:custDataLst>
          </p:nvPr>
        </p:nvSpPr>
        <p:spPr/>
        <p:txBody>
          <a:bodyPr/>
          <a:lstStyle/>
          <a:p>
            <a:r>
              <a:rPr lang="fr-FR" dirty="0"/>
              <a:t>Annexes</a:t>
            </a:r>
          </a:p>
        </p:txBody>
      </p:sp>
      <p:sp>
        <p:nvSpPr>
          <p:cNvPr id="3" name="Espace réservé du texte 2"/>
          <p:cNvSpPr>
            <a:spLocks noGrp="1"/>
          </p:cNvSpPr>
          <p:nvPr>
            <p:ph type="body" sz="quarter" idx="12"/>
            <p:custDataLst>
              <p:tags r:id="rId2"/>
            </p:custDataLst>
          </p:nvPr>
        </p:nvSpPr>
        <p:spPr/>
        <p:txBody>
          <a:bodyPr/>
          <a:lstStyle/>
          <a:p>
            <a:r>
              <a:rPr lang="fr-FR" dirty="0"/>
              <a:t>Évolution d’activité MCO – Région Grand Est</a:t>
            </a:r>
          </a:p>
        </p:txBody>
      </p:sp>
      <p:sp>
        <p:nvSpPr>
          <p:cNvPr id="4" name="Espace réservé du numéro de diapositive 3"/>
          <p:cNvSpPr>
            <a:spLocks noGrp="1"/>
          </p:cNvSpPr>
          <p:nvPr>
            <p:ph type="sldNum" sz="quarter" idx="14"/>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36</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5" name="Espace réservé du pied de page 4"/>
          <p:cNvSpPr>
            <a:spLocks noGrp="1"/>
          </p:cNvSpPr>
          <p:nvPr>
            <p:ph type="ftr" sz="quarter" idx="3"/>
            <p:custDataLst>
              <p:tags r:id="rId4"/>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Tree>
    <p:extLst>
      <p:ext uri="{BB962C8B-B14F-4D97-AF65-F5344CB8AC3E}">
        <p14:creationId xmlns:p14="http://schemas.microsoft.com/office/powerpoint/2010/main" val="18813687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FR" dirty="0">
                <a:solidFill>
                  <a:prstClr val="black"/>
                </a:solidFill>
              </a:rPr>
              <a:t>Évolution de l’activité Médecine Chirurgie Obstétrique – hors séances</a:t>
            </a:r>
            <a:br>
              <a:rPr lang="fr-FR" dirty="0">
                <a:solidFill>
                  <a:prstClr val="black"/>
                </a:solidFill>
              </a:rPr>
            </a:br>
            <a:r>
              <a:rPr lang="fr-FR" dirty="0">
                <a:solidFill>
                  <a:prstClr val="black"/>
                </a:solidFill>
              </a:rPr>
              <a:t>(Evol. 17/18)</a:t>
            </a:r>
            <a:endParaRPr lang="fr-FR" dirty="0"/>
          </a:p>
        </p:txBody>
      </p:sp>
      <p:sp>
        <p:nvSpPr>
          <p:cNvPr id="5" name="Espace réservé du numéro de diapositive 4"/>
          <p:cNvSpPr>
            <a:spLocks noGrp="1"/>
          </p:cNvSpPr>
          <p:nvPr>
            <p:ph type="sldNum" sz="quarter" idx="19"/>
            <p:custDataLst>
              <p:tags r:id="rId2"/>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37</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8" name="Espace réservé du pied de page 7"/>
          <p:cNvSpPr>
            <a:spLocks noGrp="1"/>
          </p:cNvSpPr>
          <p:nvPr>
            <p:ph type="ftr" sz="quarter" idx="3"/>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
        <p:nvSpPr>
          <p:cNvPr id="13" name="Espace réservé du contenu 12"/>
          <p:cNvSpPr>
            <a:spLocks noGrp="1"/>
          </p:cNvSpPr>
          <p:nvPr>
            <p:ph idx="15"/>
            <p:custDataLst>
              <p:tags r:id="rId4"/>
            </p:custDataLst>
          </p:nvPr>
        </p:nvSpPr>
        <p:spPr>
          <a:xfrm>
            <a:off x="5141781" y="4935277"/>
            <a:ext cx="5334152" cy="2088678"/>
          </a:xfrm>
        </p:spPr>
        <p:txBody>
          <a:bodyPr/>
          <a:lstStyle/>
          <a:p>
            <a:endParaRPr lang="fr-FR" dirty="0"/>
          </a:p>
        </p:txBody>
      </p:sp>
      <p:sp>
        <p:nvSpPr>
          <p:cNvPr id="14" name="Espace réservé du contenu 12"/>
          <p:cNvSpPr txBox="1">
            <a:spLocks/>
          </p:cNvSpPr>
          <p:nvPr>
            <p:custDataLst>
              <p:tags r:id="rId5"/>
            </p:custDataLst>
          </p:nvPr>
        </p:nvSpPr>
        <p:spPr bwMode="auto">
          <a:xfrm>
            <a:off x="5386128" y="1297238"/>
            <a:ext cx="4949127" cy="366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14"/>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5"/>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6"/>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ctr"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10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Évolutions régionales 2017/2018 du nombre de séjours (hors séances)</a:t>
            </a:r>
          </a:p>
        </p:txBody>
      </p:sp>
      <p:pic>
        <p:nvPicPr>
          <p:cNvPr id="16" name="Picture 1"/>
          <p:cNvPicPr>
            <a:picLocks noChangeAspect="1" noChangeArrowheads="1"/>
          </p:cNvPicPr>
          <p:nvPr>
            <p:custDataLst>
              <p:tags r:id="rId6"/>
            </p:custDataLst>
          </p:nvPr>
        </p:nvPicPr>
        <p:blipFill>
          <a:blip r:embed="rId17">
            <a:extLst>
              <a:ext uri="{28A0092B-C50C-407E-A947-70E740481C1C}">
                <a14:useLocalDpi xmlns:a14="http://schemas.microsoft.com/office/drawing/2010/main" val="0"/>
              </a:ext>
            </a:extLst>
          </a:blip>
          <a:srcRect/>
          <a:stretch>
            <a:fillRect/>
          </a:stretch>
        </p:blipFill>
        <p:spPr bwMode="auto">
          <a:xfrm>
            <a:off x="228434" y="273413"/>
            <a:ext cx="904875"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6" name="Espace réservé du contenu 5">
            <a:extLst>
              <a:ext uri="{FF2B5EF4-FFF2-40B4-BE49-F238E27FC236}">
                <a16:creationId xmlns:a16="http://schemas.microsoft.com/office/drawing/2014/main" xmlns="" id="{E21B23D5-4807-4628-8A2F-67312DFE8834}"/>
              </a:ext>
            </a:extLst>
          </p:cNvPr>
          <p:cNvGraphicFramePr>
            <a:graphicFrameLocks noGrp="1"/>
          </p:cNvGraphicFramePr>
          <p:nvPr>
            <p:ph idx="22"/>
            <p:custDataLst>
              <p:tags r:id="rId7"/>
            </p:custDataLst>
            <p:extLst>
              <p:ext uri="{D42A27DB-BD31-4B8C-83A1-F6EECF244321}">
                <p14:modId xmlns:p14="http://schemas.microsoft.com/office/powerpoint/2010/main" val="3917901664"/>
              </p:ext>
            </p:extLst>
          </p:nvPr>
        </p:nvGraphicFramePr>
        <p:xfrm>
          <a:off x="358144" y="1303656"/>
          <a:ext cx="4632956" cy="3954294"/>
        </p:xfrm>
        <a:graphic>
          <a:graphicData uri="http://schemas.openxmlformats.org/drawingml/2006/table">
            <a:tbl>
              <a:tblPr/>
              <a:tblGrid>
                <a:gridCol w="1872896">
                  <a:extLst>
                    <a:ext uri="{9D8B030D-6E8A-4147-A177-3AD203B41FA5}">
                      <a16:colId xmlns:a16="http://schemas.microsoft.com/office/drawing/2014/main" xmlns="" val="1389422670"/>
                    </a:ext>
                  </a:extLst>
                </a:gridCol>
                <a:gridCol w="690015">
                  <a:extLst>
                    <a:ext uri="{9D8B030D-6E8A-4147-A177-3AD203B41FA5}">
                      <a16:colId xmlns:a16="http://schemas.microsoft.com/office/drawing/2014/main" xmlns="" val="520628808"/>
                    </a:ext>
                  </a:extLst>
                </a:gridCol>
                <a:gridCol w="690015">
                  <a:extLst>
                    <a:ext uri="{9D8B030D-6E8A-4147-A177-3AD203B41FA5}">
                      <a16:colId xmlns:a16="http://schemas.microsoft.com/office/drawing/2014/main" xmlns="" val="1710702186"/>
                    </a:ext>
                  </a:extLst>
                </a:gridCol>
                <a:gridCol w="690015">
                  <a:extLst>
                    <a:ext uri="{9D8B030D-6E8A-4147-A177-3AD203B41FA5}">
                      <a16:colId xmlns:a16="http://schemas.microsoft.com/office/drawing/2014/main" xmlns="" val="2126949985"/>
                    </a:ext>
                  </a:extLst>
                </a:gridCol>
                <a:gridCol w="690015">
                  <a:extLst>
                    <a:ext uri="{9D8B030D-6E8A-4147-A177-3AD203B41FA5}">
                      <a16:colId xmlns:a16="http://schemas.microsoft.com/office/drawing/2014/main" xmlns="" val="2870919442"/>
                    </a:ext>
                  </a:extLst>
                </a:gridCol>
              </a:tblGrid>
              <a:tr h="428113">
                <a:tc>
                  <a:txBody>
                    <a:bodyPr/>
                    <a:lstStyle/>
                    <a:p>
                      <a:pPr algn="l" fontAlgn="ctr"/>
                      <a:r>
                        <a:rPr lang="fr-FR" sz="900" b="0" i="1" u="none" strike="noStrike" dirty="0">
                          <a:solidFill>
                            <a:srgbClr val="453B50"/>
                          </a:solidFill>
                          <a:effectLst/>
                          <a:latin typeface="+mn-lt"/>
                        </a:rPr>
                        <a:t> MCO (hors séances) –</a:t>
                      </a:r>
                    </a:p>
                    <a:p>
                      <a:pPr algn="l" fontAlgn="ctr"/>
                      <a:r>
                        <a:rPr lang="fr-FR" sz="900" b="0" i="1" u="none" strike="noStrike" dirty="0">
                          <a:solidFill>
                            <a:srgbClr val="453B50"/>
                          </a:solidFill>
                          <a:effectLst/>
                          <a:latin typeface="+mn-lt"/>
                        </a:rPr>
                        <a:t>Séjours en milliers</a:t>
                      </a:r>
                    </a:p>
                  </a:txBody>
                  <a:tcPr marL="4694" marR="4694" marT="4694"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900" b="0" i="0" u="none" strike="noStrike" dirty="0">
                          <a:solidFill>
                            <a:srgbClr val="FFFFFF"/>
                          </a:solidFill>
                          <a:effectLst/>
                          <a:latin typeface="+mn-lt"/>
                        </a:rPr>
                        <a:t>Nombre de séjours 2018</a:t>
                      </a:r>
                      <a:br>
                        <a:rPr lang="fr-FR" sz="900" b="0" i="0" u="none" strike="noStrike" dirty="0">
                          <a:solidFill>
                            <a:srgbClr val="FFFFFF"/>
                          </a:solidFill>
                          <a:effectLst/>
                          <a:latin typeface="+mn-lt"/>
                        </a:rPr>
                      </a:br>
                      <a:r>
                        <a:rPr lang="fr-FR" sz="900" b="0" i="0" u="none" strike="noStrike" dirty="0">
                          <a:solidFill>
                            <a:srgbClr val="FFFFFF"/>
                          </a:solidFill>
                          <a:effectLst/>
                          <a:latin typeface="+mn-lt"/>
                        </a:rPr>
                        <a:t>(en milliers)</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900" b="0" i="0" u="none" strike="noStrike" dirty="0">
                          <a:solidFill>
                            <a:srgbClr val="FFFFFF"/>
                          </a:solidFill>
                          <a:effectLst/>
                          <a:latin typeface="+mn-lt"/>
                        </a:rPr>
                        <a:t>Part en séjours 2018</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900" b="0" i="0" u="none" strike="noStrike" dirty="0">
                          <a:solidFill>
                            <a:srgbClr val="FFFFFF"/>
                          </a:solidFill>
                          <a:effectLst/>
                          <a:latin typeface="+mn-lt"/>
                        </a:rPr>
                        <a:t>Evolution du nombre de séjours 2017/2018</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900" b="0" i="0" u="none" strike="noStrike" dirty="0">
                          <a:solidFill>
                            <a:srgbClr val="FFFFFF"/>
                          </a:solidFill>
                          <a:effectLst/>
                          <a:latin typeface="+mn-lt"/>
                        </a:rPr>
                        <a:t>Contribution à la croissance en séjours 2017/2018</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extLst>
                  <a:ext uri="{0D108BD9-81ED-4DB2-BD59-A6C34878D82A}">
                    <a16:rowId xmlns:a16="http://schemas.microsoft.com/office/drawing/2014/main" xmlns="" val="2267057483"/>
                  </a:ext>
                </a:extLst>
              </a:tr>
              <a:tr h="118294">
                <a:tc>
                  <a:txBody>
                    <a:bodyPr/>
                    <a:lstStyle/>
                    <a:p>
                      <a:pPr algn="l" fontAlgn="ctr"/>
                      <a:r>
                        <a:rPr lang="fr-FR" sz="900" b="0" i="0" u="none" strike="noStrike">
                          <a:solidFill>
                            <a:srgbClr val="FFFFFF"/>
                          </a:solidFill>
                          <a:effectLst/>
                          <a:latin typeface="+mn-lt"/>
                        </a:rPr>
                        <a:t>Auvergne-Rhône-Alpes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2 189,24</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8FAFE"/>
                    </a:solidFill>
                  </a:tcPr>
                </a:tc>
                <a:tc>
                  <a:txBody>
                    <a:bodyPr/>
                    <a:lstStyle/>
                    <a:p>
                      <a:pPr algn="r" fontAlgn="ctr"/>
                      <a:r>
                        <a:rPr lang="fr-FR" sz="1000" b="0" i="0" u="none" strike="noStrike" dirty="0">
                          <a:solidFill>
                            <a:srgbClr val="453B50"/>
                          </a:solidFill>
                          <a:effectLst/>
                          <a:latin typeface="+mn-lt"/>
                        </a:rPr>
                        <a:t>11,8 %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8FAFE"/>
                    </a:solidFill>
                  </a:tcPr>
                </a:tc>
                <a:tc>
                  <a:txBody>
                    <a:bodyPr/>
                    <a:lstStyle/>
                    <a:p>
                      <a:pPr algn="r" fontAlgn="ctr"/>
                      <a:r>
                        <a:rPr lang="fr-FR" sz="1000" b="0" i="0" u="none" strike="noStrike" dirty="0">
                          <a:solidFill>
                            <a:srgbClr val="453B50"/>
                          </a:solidFill>
                          <a:effectLst/>
                          <a:latin typeface="+mn-lt"/>
                        </a:rPr>
                        <a:t>+1,2 %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8FAFE"/>
                    </a:solidFill>
                  </a:tcPr>
                </a:tc>
                <a:tc>
                  <a:txBody>
                    <a:bodyPr/>
                    <a:lstStyle/>
                    <a:p>
                      <a:pPr algn="r" fontAlgn="ctr"/>
                      <a:r>
                        <a:rPr lang="fr-FR" sz="1000" b="0" i="0" u="none" strike="noStrike" dirty="0">
                          <a:solidFill>
                            <a:srgbClr val="453B50"/>
                          </a:solidFill>
                          <a:effectLst/>
                          <a:latin typeface="+mn-lt"/>
                        </a:rPr>
                        <a:t>24,3 %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8FAFE"/>
                    </a:solidFill>
                  </a:tcPr>
                </a:tc>
                <a:extLst>
                  <a:ext uri="{0D108BD9-81ED-4DB2-BD59-A6C34878D82A}">
                    <a16:rowId xmlns:a16="http://schemas.microsoft.com/office/drawing/2014/main" xmlns="" val="4069636686"/>
                  </a:ext>
                </a:extLst>
              </a:tr>
              <a:tr h="118294">
                <a:tc>
                  <a:txBody>
                    <a:bodyPr/>
                    <a:lstStyle/>
                    <a:p>
                      <a:pPr algn="l" fontAlgn="ctr"/>
                      <a:r>
                        <a:rPr lang="fr-FR" sz="900" b="0" i="0" u="none" strike="noStrike">
                          <a:solidFill>
                            <a:srgbClr val="FFFFFF"/>
                          </a:solidFill>
                          <a:effectLst/>
                          <a:latin typeface="+mn-lt"/>
                        </a:rPr>
                        <a:t>Bourgogne-Franche-Comté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770,34</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4,2 %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+0,8 %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6,1 %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3467111483"/>
                  </a:ext>
                </a:extLst>
              </a:tr>
              <a:tr h="118294">
                <a:tc>
                  <a:txBody>
                    <a:bodyPr/>
                    <a:lstStyle/>
                    <a:p>
                      <a:pPr algn="l" fontAlgn="ctr"/>
                      <a:r>
                        <a:rPr lang="fr-FR" sz="900" b="0" i="0" u="none" strike="noStrike">
                          <a:solidFill>
                            <a:srgbClr val="FFFFFF"/>
                          </a:solidFill>
                          <a:effectLst/>
                          <a:latin typeface="+mn-lt"/>
                        </a:rPr>
                        <a:t>Bretagne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869,82</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4,7 %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+0,5 %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4,6 %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239980448"/>
                  </a:ext>
                </a:extLst>
              </a:tr>
              <a:tr h="118294">
                <a:tc>
                  <a:txBody>
                    <a:bodyPr/>
                    <a:lstStyle/>
                    <a:p>
                      <a:pPr algn="l" fontAlgn="ctr"/>
                      <a:r>
                        <a:rPr lang="fr-FR" sz="900" b="0" i="0" u="none" strike="noStrike">
                          <a:solidFill>
                            <a:srgbClr val="FFFFFF"/>
                          </a:solidFill>
                          <a:effectLst/>
                          <a:latin typeface="+mn-lt"/>
                        </a:rPr>
                        <a:t>Centre-Val de Loire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617,08</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3,3 %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+0,5 %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3,0 %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517333702"/>
                  </a:ext>
                </a:extLst>
              </a:tr>
              <a:tr h="118294">
                <a:tc>
                  <a:txBody>
                    <a:bodyPr/>
                    <a:lstStyle/>
                    <a:p>
                      <a:pPr algn="l" fontAlgn="ctr"/>
                      <a:r>
                        <a:rPr lang="fr-FR" sz="900" b="0" i="0" u="none" strike="noStrike">
                          <a:solidFill>
                            <a:srgbClr val="FFFFFF"/>
                          </a:solidFill>
                          <a:effectLst/>
                          <a:latin typeface="+mn-lt"/>
                        </a:rPr>
                        <a:t>Corse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82,98</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0,4 %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+1,9 %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1,5 %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1904682080"/>
                  </a:ext>
                </a:extLst>
              </a:tr>
              <a:tr h="118294">
                <a:tc>
                  <a:txBody>
                    <a:bodyPr/>
                    <a:lstStyle/>
                    <a:p>
                      <a:pPr algn="l" fontAlgn="ctr"/>
                      <a:r>
                        <a:rPr lang="fr-FR" sz="900" b="0" i="0" u="none" strike="noStrike">
                          <a:solidFill>
                            <a:srgbClr val="FFFFFF"/>
                          </a:solidFill>
                          <a:effectLst/>
                          <a:latin typeface="+mn-lt"/>
                        </a:rPr>
                        <a:t>Grand-Est</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1 576,09</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8,5 %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-0,1 %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-1,9 %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3075276965"/>
                  </a:ext>
                </a:extLst>
              </a:tr>
              <a:tr h="118294">
                <a:tc>
                  <a:txBody>
                    <a:bodyPr/>
                    <a:lstStyle/>
                    <a:p>
                      <a:pPr algn="l" fontAlgn="ctr"/>
                      <a:r>
                        <a:rPr lang="fr-FR" sz="900" b="0" i="0" u="none" strike="noStrike">
                          <a:solidFill>
                            <a:srgbClr val="FFFFFF"/>
                          </a:solidFill>
                          <a:effectLst/>
                          <a:latin typeface="+mn-lt"/>
                        </a:rPr>
                        <a:t>Guadeloupe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88,25</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0,5 %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-7,4 %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-4,8 %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201542011"/>
                  </a:ext>
                </a:extLst>
              </a:tr>
              <a:tr h="118294">
                <a:tc>
                  <a:txBody>
                    <a:bodyPr/>
                    <a:lstStyle/>
                    <a:p>
                      <a:pPr algn="l" fontAlgn="ctr"/>
                      <a:r>
                        <a:rPr lang="fr-FR" sz="900" b="0" i="0" u="none" strike="noStrike">
                          <a:solidFill>
                            <a:srgbClr val="FFFFFF"/>
                          </a:solidFill>
                          <a:effectLst/>
                          <a:latin typeface="+mn-lt"/>
                        </a:rPr>
                        <a:t>Guyane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47,69</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0,3 %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+3,3 %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1,5 %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309290082"/>
                  </a:ext>
                </a:extLst>
              </a:tr>
              <a:tr h="118294">
                <a:tc>
                  <a:txBody>
                    <a:bodyPr/>
                    <a:lstStyle/>
                    <a:p>
                      <a:pPr algn="l" fontAlgn="ctr"/>
                      <a:r>
                        <a:rPr lang="fr-FR" sz="900" b="0" i="0" u="none" strike="noStrike">
                          <a:solidFill>
                            <a:srgbClr val="FFFFFF"/>
                          </a:solidFill>
                          <a:effectLst/>
                          <a:latin typeface="+mn-lt"/>
                        </a:rPr>
                        <a:t>Hauts-de-France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1 717,99</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9,3 %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+0,3 %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5,7 %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500563576"/>
                  </a:ext>
                </a:extLst>
              </a:tr>
              <a:tr h="118294">
                <a:tc>
                  <a:txBody>
                    <a:bodyPr/>
                    <a:lstStyle/>
                    <a:p>
                      <a:pPr algn="l" fontAlgn="ctr"/>
                      <a:r>
                        <a:rPr lang="fr-FR" sz="900" b="0" i="0" u="none" strike="noStrike">
                          <a:solidFill>
                            <a:srgbClr val="FFFFFF"/>
                          </a:solidFill>
                          <a:effectLst/>
                          <a:latin typeface="+mn-lt"/>
                        </a:rPr>
                        <a:t>Ile-de-France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3 263,40</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17,7 %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+0,5 %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17,2 %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4030095229"/>
                  </a:ext>
                </a:extLst>
              </a:tr>
              <a:tr h="118294">
                <a:tc>
                  <a:txBody>
                    <a:bodyPr/>
                    <a:lstStyle/>
                    <a:p>
                      <a:pPr algn="l" fontAlgn="ctr"/>
                      <a:r>
                        <a:rPr lang="fr-FR" sz="900" b="0" i="0" u="none" strike="noStrike">
                          <a:solidFill>
                            <a:srgbClr val="FFFFFF"/>
                          </a:solidFill>
                          <a:effectLst/>
                          <a:latin typeface="+mn-lt"/>
                        </a:rPr>
                        <a:t>La Réunion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199,81</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1,1 %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+0,3 %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0,5 %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2328660320"/>
                  </a:ext>
                </a:extLst>
              </a:tr>
              <a:tr h="118294">
                <a:tc>
                  <a:txBody>
                    <a:bodyPr/>
                    <a:lstStyle/>
                    <a:p>
                      <a:pPr algn="l" fontAlgn="ctr"/>
                      <a:r>
                        <a:rPr lang="fr-FR" sz="900" b="0" i="0" u="none" strike="noStrike">
                          <a:solidFill>
                            <a:srgbClr val="FFFFFF"/>
                          </a:solidFill>
                          <a:effectLst/>
                          <a:latin typeface="+mn-lt"/>
                        </a:rPr>
                        <a:t>Martinique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74,34</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0,4 %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+0,1 %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0,1 %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2997731168"/>
                  </a:ext>
                </a:extLst>
              </a:tr>
              <a:tr h="118294">
                <a:tc>
                  <a:txBody>
                    <a:bodyPr/>
                    <a:lstStyle/>
                    <a:p>
                      <a:pPr algn="l" fontAlgn="ctr"/>
                      <a:r>
                        <a:rPr lang="fr-FR" sz="900" b="0" i="0" u="none" strike="noStrike">
                          <a:solidFill>
                            <a:srgbClr val="FFFFFF"/>
                          </a:solidFill>
                          <a:effectLst/>
                          <a:latin typeface="+mn-lt"/>
                        </a:rPr>
                        <a:t>Mayotte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dirty="0">
                          <a:solidFill>
                            <a:srgbClr val="453B50"/>
                          </a:solidFill>
                          <a:effectLst/>
                          <a:latin typeface="+mn-lt"/>
                        </a:rPr>
                        <a:t>33,92</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0,2 %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-1,6 %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-0,5 %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3656110289"/>
                  </a:ext>
                </a:extLst>
              </a:tr>
              <a:tr h="118294">
                <a:tc>
                  <a:txBody>
                    <a:bodyPr/>
                    <a:lstStyle/>
                    <a:p>
                      <a:pPr algn="l" fontAlgn="ctr"/>
                      <a:r>
                        <a:rPr lang="fr-FR" sz="900" b="0" i="0" u="none" strike="noStrike">
                          <a:solidFill>
                            <a:srgbClr val="FFFFFF"/>
                          </a:solidFill>
                          <a:effectLst/>
                          <a:latin typeface="+mn-lt"/>
                        </a:rPr>
                        <a:t>Normandie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912,98</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4,9 %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+1,3 %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11,3 %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1466141236"/>
                  </a:ext>
                </a:extLst>
              </a:tr>
              <a:tr h="118294">
                <a:tc>
                  <a:txBody>
                    <a:bodyPr/>
                    <a:lstStyle/>
                    <a:p>
                      <a:pPr algn="l" fontAlgn="ctr"/>
                      <a:r>
                        <a:rPr lang="fr-FR" sz="900" b="0" i="0" u="none" strike="noStrike">
                          <a:solidFill>
                            <a:srgbClr val="FFFFFF"/>
                          </a:solidFill>
                          <a:effectLst/>
                          <a:latin typeface="+mn-lt"/>
                        </a:rPr>
                        <a:t>Nouvelle Aquitaine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1 719,85</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9,3 %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+0,2 %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2,5 %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1295768224"/>
                  </a:ext>
                </a:extLst>
              </a:tr>
              <a:tr h="118294">
                <a:tc>
                  <a:txBody>
                    <a:bodyPr/>
                    <a:lstStyle/>
                    <a:p>
                      <a:pPr algn="l" fontAlgn="ctr"/>
                      <a:r>
                        <a:rPr lang="fr-FR" sz="900" b="0" i="0" u="none" strike="noStrike">
                          <a:solidFill>
                            <a:srgbClr val="FFFFFF"/>
                          </a:solidFill>
                          <a:effectLst/>
                          <a:latin typeface="+mn-lt"/>
                        </a:rPr>
                        <a:t>Occitanie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1 665,68</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9,0 %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+0,4 %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6,7 %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2756763785"/>
                  </a:ext>
                </a:extLst>
              </a:tr>
              <a:tr h="118294">
                <a:tc>
                  <a:txBody>
                    <a:bodyPr/>
                    <a:lstStyle/>
                    <a:p>
                      <a:pPr algn="l" fontAlgn="ctr"/>
                      <a:r>
                        <a:rPr lang="fr-FR" sz="900" b="0" i="0" u="none" strike="noStrike">
                          <a:solidFill>
                            <a:srgbClr val="FFFFFF"/>
                          </a:solidFill>
                          <a:effectLst/>
                          <a:latin typeface="+mn-lt"/>
                        </a:rPr>
                        <a:t>Pays de la Loire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1 037,07</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5,6 %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+1,0 %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9,8 %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2869072559"/>
                  </a:ext>
                </a:extLst>
              </a:tr>
              <a:tr h="118294">
                <a:tc>
                  <a:txBody>
                    <a:bodyPr/>
                    <a:lstStyle/>
                    <a:p>
                      <a:pPr algn="l" fontAlgn="ctr"/>
                      <a:r>
                        <a:rPr lang="fr-FR" sz="900" b="0" i="0" u="none" strike="noStrike">
                          <a:solidFill>
                            <a:srgbClr val="FFFFFF"/>
                          </a:solidFill>
                          <a:effectLst/>
                          <a:latin typeface="+mn-lt"/>
                        </a:rPr>
                        <a:t>Provence-Alpes-Côte d'Azur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1 606,84</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8,7 %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+0,8 %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11,7 %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1511758453"/>
                  </a:ext>
                </a:extLst>
              </a:tr>
              <a:tr h="118294">
                <a:tc>
                  <a:txBody>
                    <a:bodyPr/>
                    <a:lstStyle/>
                    <a:p>
                      <a:pPr algn="l" fontAlgn="ctr"/>
                      <a:r>
                        <a:rPr lang="fr-FR" sz="900" b="0" i="0" u="none" strike="noStrike">
                          <a:solidFill>
                            <a:srgbClr val="FFFFFF"/>
                          </a:solidFill>
                          <a:effectLst/>
                          <a:latin typeface="+mn-lt"/>
                        </a:rPr>
                        <a:t>Saint Martin, Saint Barthelemy (Iles du Nord)</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6,62</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0,0 %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+13,3 %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0,8 %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2779708196"/>
                  </a:ext>
                </a:extLst>
              </a:tr>
              <a:tr h="118294">
                <a:tc>
                  <a:txBody>
                    <a:bodyPr/>
                    <a:lstStyle/>
                    <a:p>
                      <a:pPr algn="l" fontAlgn="ctr"/>
                      <a:r>
                        <a:rPr lang="fr-FR" sz="900" b="1" i="0" u="none" strike="noStrike">
                          <a:solidFill>
                            <a:srgbClr val="FFFFFF"/>
                          </a:solidFill>
                          <a:effectLst/>
                          <a:latin typeface="+mn-lt"/>
                        </a:rPr>
                        <a:t>Total France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1" i="0" u="none" strike="noStrike">
                          <a:solidFill>
                            <a:srgbClr val="453B50"/>
                          </a:solidFill>
                          <a:effectLst/>
                          <a:latin typeface="+mn-lt"/>
                        </a:rPr>
                        <a:t>18 480,01</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1" i="0" u="none" strike="noStrike" dirty="0">
                          <a:solidFill>
                            <a:srgbClr val="453B50"/>
                          </a:solidFill>
                          <a:effectLst/>
                          <a:latin typeface="+mn-lt"/>
                        </a:rPr>
                        <a:t>100,0 %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1" i="0" u="none" strike="noStrike" dirty="0">
                          <a:solidFill>
                            <a:srgbClr val="453B50"/>
                          </a:solidFill>
                          <a:effectLst/>
                          <a:latin typeface="+mn-lt"/>
                        </a:rPr>
                        <a:t>+0,6 %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1" i="0" u="none" strike="noStrike" dirty="0">
                          <a:solidFill>
                            <a:srgbClr val="453B50"/>
                          </a:solidFill>
                          <a:effectLst/>
                          <a:latin typeface="+mn-lt"/>
                        </a:rPr>
                        <a:t>100,0 %</a:t>
                      </a:r>
                    </a:p>
                  </a:txBody>
                  <a:tcPr marL="4694" marR="4694" marT="46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4199484052"/>
                  </a:ext>
                </a:extLst>
              </a:tr>
            </a:tbl>
          </a:graphicData>
        </a:graphic>
      </p:graphicFrame>
      <p:sp>
        <p:nvSpPr>
          <p:cNvPr id="7" name="Rectangle 6">
            <a:extLst>
              <a:ext uri="{FF2B5EF4-FFF2-40B4-BE49-F238E27FC236}">
                <a16:creationId xmlns:a16="http://schemas.microsoft.com/office/drawing/2014/main" xmlns="" id="{061CCBDA-5945-4FDE-B1E2-49B07E97FA62}"/>
              </a:ext>
            </a:extLst>
          </p:cNvPr>
          <p:cNvSpPr/>
          <p:nvPr>
            <p:custDataLst>
              <p:tags r:id="rId8"/>
            </p:custDataLst>
          </p:nvPr>
        </p:nvSpPr>
        <p:spPr bwMode="auto">
          <a:xfrm>
            <a:off x="358144" y="2784474"/>
            <a:ext cx="4632956" cy="161925"/>
          </a:xfrm>
          <a:prstGeom prst="rect">
            <a:avLst/>
          </a:prstGeom>
          <a:noFill/>
          <a:ln w="15875">
            <a:solidFill>
              <a:srgbClr val="FF0000"/>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endParaRPr lang="fr-FR" sz="1200" b="0" i="0" dirty="0" err="1">
              <a:solidFill>
                <a:schemeClr val="tx1"/>
              </a:solidFill>
              <a:latin typeface="+mj-lt"/>
            </a:endParaRPr>
          </a:p>
        </p:txBody>
      </p:sp>
      <p:graphicFrame>
        <p:nvGraphicFramePr>
          <p:cNvPr id="15" name="Tableau 14">
            <a:extLst>
              <a:ext uri="{FF2B5EF4-FFF2-40B4-BE49-F238E27FC236}">
                <a16:creationId xmlns:a16="http://schemas.microsoft.com/office/drawing/2014/main" xmlns="" id="{1AA4F7B3-1D87-416C-A71C-36386DBB589F}"/>
              </a:ext>
            </a:extLst>
          </p:cNvPr>
          <p:cNvGraphicFramePr>
            <a:graphicFrameLocks noGrp="1"/>
          </p:cNvGraphicFramePr>
          <p:nvPr>
            <p:custDataLst>
              <p:tags r:id="rId9"/>
            </p:custDataLst>
            <p:extLst>
              <p:ext uri="{D42A27DB-BD31-4B8C-83A1-F6EECF244321}">
                <p14:modId xmlns:p14="http://schemas.microsoft.com/office/powerpoint/2010/main" val="2298182651"/>
              </p:ext>
            </p:extLst>
          </p:nvPr>
        </p:nvGraphicFramePr>
        <p:xfrm>
          <a:off x="358144" y="5732323"/>
          <a:ext cx="4632955" cy="1035050"/>
        </p:xfrm>
        <a:graphic>
          <a:graphicData uri="http://schemas.openxmlformats.org/drawingml/2006/table">
            <a:tbl>
              <a:tblPr/>
              <a:tblGrid>
                <a:gridCol w="2268694">
                  <a:extLst>
                    <a:ext uri="{9D8B030D-6E8A-4147-A177-3AD203B41FA5}">
                      <a16:colId xmlns:a16="http://schemas.microsoft.com/office/drawing/2014/main" xmlns="" val="3463758375"/>
                    </a:ext>
                  </a:extLst>
                </a:gridCol>
                <a:gridCol w="788087">
                  <a:extLst>
                    <a:ext uri="{9D8B030D-6E8A-4147-A177-3AD203B41FA5}">
                      <a16:colId xmlns:a16="http://schemas.microsoft.com/office/drawing/2014/main" xmlns="" val="412443048"/>
                    </a:ext>
                  </a:extLst>
                </a:gridCol>
                <a:gridCol w="788087">
                  <a:extLst>
                    <a:ext uri="{9D8B030D-6E8A-4147-A177-3AD203B41FA5}">
                      <a16:colId xmlns:a16="http://schemas.microsoft.com/office/drawing/2014/main" xmlns="" val="2477657059"/>
                    </a:ext>
                  </a:extLst>
                </a:gridCol>
                <a:gridCol w="788087">
                  <a:extLst>
                    <a:ext uri="{9D8B030D-6E8A-4147-A177-3AD203B41FA5}">
                      <a16:colId xmlns:a16="http://schemas.microsoft.com/office/drawing/2014/main" xmlns="" val="907003251"/>
                    </a:ext>
                  </a:extLst>
                </a:gridCol>
              </a:tblGrid>
              <a:tr h="289560">
                <a:tc>
                  <a:txBody>
                    <a:bodyPr/>
                    <a:lstStyle/>
                    <a:p>
                      <a:pPr algn="l" fontAlgn="ctr"/>
                      <a:r>
                        <a:rPr lang="fr-FR" sz="1000" b="0" i="1" u="none" strike="noStrike" dirty="0">
                          <a:solidFill>
                            <a:srgbClr val="453B50"/>
                          </a:solidFill>
                          <a:effectLst/>
                          <a:latin typeface="Segoe UI" panose="020B0502040204020203" pitchFamily="34" charset="0"/>
                        </a:rPr>
                        <a:t>Grand Est – MCO (hors séances)</a:t>
                      </a:r>
                    </a:p>
                    <a:p>
                      <a:pPr algn="l" fontAlgn="ctr"/>
                      <a:r>
                        <a:rPr lang="fr-FR" sz="1000" b="0" i="1" u="none" strike="noStrike" dirty="0">
                          <a:solidFill>
                            <a:srgbClr val="453B50"/>
                          </a:solidFill>
                          <a:effectLst/>
                          <a:latin typeface="Segoe UI" panose="020B0502040204020203" pitchFamily="34" charset="0"/>
                        </a:rPr>
                        <a:t>Séjours en milliers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000" b="0" i="0" u="none" strike="noStrike">
                          <a:solidFill>
                            <a:srgbClr val="FFFFFF"/>
                          </a:solidFill>
                          <a:effectLst/>
                          <a:latin typeface="Segoe UI" panose="020B0502040204020203" pitchFamily="34" charset="0"/>
                        </a:rPr>
                        <a:t>Public</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1000" b="0" i="0" u="none" strike="noStrike">
                          <a:solidFill>
                            <a:srgbClr val="FFFFFF"/>
                          </a:solidFill>
                          <a:effectLst/>
                          <a:latin typeface="Segoe UI" panose="020B0502040204020203" pitchFamily="34" charset="0"/>
                        </a:rPr>
                        <a:t>Privé d'intérêt collectif</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1000" b="0" i="0" u="none" strike="noStrike">
                          <a:solidFill>
                            <a:srgbClr val="FFFFFF"/>
                          </a:solidFill>
                          <a:effectLst/>
                          <a:latin typeface="Segoe UI" panose="020B0502040204020203" pitchFamily="34" charset="0"/>
                        </a:rPr>
                        <a:t>Privé commercial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extLst>
                  <a:ext uri="{0D108BD9-81ED-4DB2-BD59-A6C34878D82A}">
                    <a16:rowId xmlns:a16="http://schemas.microsoft.com/office/drawing/2014/main" xmlns="" val="1635604687"/>
                  </a:ext>
                </a:extLst>
              </a:tr>
              <a:tr h="190500">
                <a:tc>
                  <a:txBody>
                    <a:bodyPr/>
                    <a:lstStyle/>
                    <a:p>
                      <a:pPr algn="l" fontAlgn="ctr"/>
                      <a:r>
                        <a:rPr lang="fr-FR" sz="1000" b="0" i="0" u="none" strike="noStrike">
                          <a:solidFill>
                            <a:srgbClr val="FFFFFF"/>
                          </a:solidFill>
                          <a:effectLst/>
                          <a:latin typeface="Segoe UI" panose="020B0502040204020203" pitchFamily="34" charset="0"/>
                        </a:rPr>
                        <a:t>Nombre d'établissements PMSI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58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39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29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486620315"/>
                  </a:ext>
                </a:extLst>
              </a:tr>
              <a:tr h="190500">
                <a:tc>
                  <a:txBody>
                    <a:bodyPr/>
                    <a:lstStyle/>
                    <a:p>
                      <a:pPr algn="l" fontAlgn="ctr"/>
                      <a:r>
                        <a:rPr lang="fr-FR" sz="1000" b="0" i="0" u="none" strike="noStrike" dirty="0">
                          <a:solidFill>
                            <a:srgbClr val="FFFFFF"/>
                          </a:solidFill>
                          <a:effectLst/>
                          <a:latin typeface="Segoe UI" panose="020B0502040204020203" pitchFamily="34" charset="0"/>
                        </a:rPr>
                        <a:t>Nombre de séjours 2018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932,53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294,57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348,99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949988884"/>
                  </a:ext>
                </a:extLst>
              </a:tr>
              <a:tr h="190500">
                <a:tc>
                  <a:txBody>
                    <a:bodyPr/>
                    <a:lstStyle/>
                    <a:p>
                      <a:pPr algn="l" fontAlgn="ctr"/>
                      <a:r>
                        <a:rPr lang="fr-FR" sz="1000" b="0" i="0" u="none" strike="noStrike">
                          <a:solidFill>
                            <a:srgbClr val="FFFFFF"/>
                          </a:solidFill>
                          <a:effectLst/>
                          <a:latin typeface="Segoe UI" panose="020B0502040204020203" pitchFamily="34" charset="0"/>
                        </a:rPr>
                        <a:t>Evolution nombre de séjours 2017/2018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dirty="0">
                          <a:solidFill>
                            <a:srgbClr val="453B50"/>
                          </a:solidFill>
                          <a:effectLst/>
                          <a:latin typeface="Segoe UI" panose="020B0502040204020203" pitchFamily="34" charset="0"/>
                        </a:rPr>
                        <a:t>-1,0 %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+5,7 %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-2,3 %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4185588231"/>
                  </a:ext>
                </a:extLst>
              </a:tr>
            </a:tbl>
          </a:graphicData>
        </a:graphic>
      </p:graphicFrame>
      <p:sp>
        <p:nvSpPr>
          <p:cNvPr id="18" name="Espace réservé du contenu 12">
            <a:extLst>
              <a:ext uri="{FF2B5EF4-FFF2-40B4-BE49-F238E27FC236}">
                <a16:creationId xmlns:a16="http://schemas.microsoft.com/office/drawing/2014/main" xmlns="" id="{1572920D-EF0A-44D4-BE84-55635AA00B70}"/>
              </a:ext>
            </a:extLst>
          </p:cNvPr>
          <p:cNvSpPr txBox="1">
            <a:spLocks/>
          </p:cNvSpPr>
          <p:nvPr>
            <p:custDataLst>
              <p:tags r:id="rId10"/>
            </p:custDataLst>
          </p:nvPr>
        </p:nvSpPr>
        <p:spPr bwMode="auto">
          <a:xfrm>
            <a:off x="5300969" y="1186813"/>
            <a:ext cx="4949127" cy="366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14"/>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5"/>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6"/>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ctr"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10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Évolutions régionales 2017/2018 du nombre de séjours (hors séances)</a:t>
            </a:r>
          </a:p>
        </p:txBody>
      </p:sp>
      <p:pic>
        <p:nvPicPr>
          <p:cNvPr id="19" name="Espace réservé du contenu 16">
            <a:extLst>
              <a:ext uri="{FF2B5EF4-FFF2-40B4-BE49-F238E27FC236}">
                <a16:creationId xmlns:a16="http://schemas.microsoft.com/office/drawing/2014/main" xmlns="" id="{7F0B6E9F-062B-4EE0-88AF-05BAE190DB04}"/>
              </a:ext>
            </a:extLst>
          </p:cNvPr>
          <p:cNvPicPr>
            <a:picLocks noChangeAspect="1"/>
          </p:cNvPicPr>
          <p:nvPr>
            <p:custDataLst>
              <p:tags r:id="rId11"/>
            </p:custDataLst>
          </p:nvPr>
        </p:nvPicPr>
        <p:blipFill rotWithShape="1">
          <a:blip r:embed="rId18"/>
          <a:srcRect l="2182" r="1" b="2132"/>
          <a:stretch/>
        </p:blipFill>
        <p:spPr bwMode="auto">
          <a:xfrm>
            <a:off x="5470229" y="1648819"/>
            <a:ext cx="4780922" cy="2956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ercle_focus">
            <a:extLst>
              <a:ext uri="{FF2B5EF4-FFF2-40B4-BE49-F238E27FC236}">
                <a16:creationId xmlns:a16="http://schemas.microsoft.com/office/drawing/2014/main" xmlns="" id="{B438E621-AEBE-4AA4-814C-3D3E7B4BA5D0}"/>
              </a:ext>
            </a:extLst>
          </p:cNvPr>
          <p:cNvSpPr>
            <a:spLocks/>
          </p:cNvSpPr>
          <p:nvPr>
            <p:custDataLst>
              <p:tags r:id="rId12"/>
            </p:custDataLst>
          </p:nvPr>
        </p:nvSpPr>
        <p:spPr bwMode="gray">
          <a:xfrm>
            <a:off x="3617507" y="6577012"/>
            <a:ext cx="639914" cy="232271"/>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chemeClr val="accent3"/>
          </a:solidFill>
          <a:ln w="9525">
            <a:solidFill>
              <a:schemeClr val="accent3"/>
            </a:solidFill>
            <a:round/>
            <a:headEnd/>
            <a:tailEnd/>
          </a:ln>
        </p:spPr>
        <p:txBody>
          <a:bodyPr tIns="91440" bIns="91440" anchor="ctr"/>
          <a:lstStyle/>
          <a:p>
            <a:endParaRPr lang="fr-FR" dirty="0"/>
          </a:p>
        </p:txBody>
      </p:sp>
    </p:spTree>
    <p:extLst>
      <p:ext uri="{BB962C8B-B14F-4D97-AF65-F5344CB8AC3E}">
        <p14:creationId xmlns:p14="http://schemas.microsoft.com/office/powerpoint/2010/main" val="31378285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FR" dirty="0"/>
              <a:t>Où sont pris en charge les patients ?</a:t>
            </a:r>
          </a:p>
        </p:txBody>
      </p:sp>
      <p:sp>
        <p:nvSpPr>
          <p:cNvPr id="5" name="Espace réservé du numéro de diapositive 4"/>
          <p:cNvSpPr>
            <a:spLocks noGrp="1"/>
          </p:cNvSpPr>
          <p:nvPr>
            <p:ph type="sldNum" sz="quarter" idx="19"/>
            <p:custDataLst>
              <p:tags r:id="rId2"/>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38</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8" name="Espace réservé du pied de page 7"/>
          <p:cNvSpPr>
            <a:spLocks noGrp="1"/>
          </p:cNvSpPr>
          <p:nvPr>
            <p:ph type="ftr" sz="quarter" idx="3"/>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pic>
        <p:nvPicPr>
          <p:cNvPr id="15" name="Picture 1"/>
          <p:cNvPicPr>
            <a:picLocks noChangeAspect="1" noChangeArrowheads="1"/>
          </p:cNvPicPr>
          <p:nvPr>
            <p:custDataLst>
              <p:tags r:id="rId4"/>
            </p:custDataLst>
          </p:nvPr>
        </p:nvPicPr>
        <p:blipFill>
          <a:blip r:embed="rId7">
            <a:extLst>
              <a:ext uri="{28A0092B-C50C-407E-A947-70E740481C1C}">
                <a14:useLocalDpi xmlns:a14="http://schemas.microsoft.com/office/drawing/2010/main" val="0"/>
              </a:ext>
            </a:extLst>
          </a:blip>
          <a:srcRect/>
          <a:stretch>
            <a:fillRect/>
          </a:stretch>
        </p:blipFill>
        <p:spPr bwMode="auto">
          <a:xfrm>
            <a:off x="228434" y="273413"/>
            <a:ext cx="904875"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9" name="Espace réservé du contenu 18">
            <a:extLst>
              <a:ext uri="{FF2B5EF4-FFF2-40B4-BE49-F238E27FC236}">
                <a16:creationId xmlns:a16="http://schemas.microsoft.com/office/drawing/2014/main" xmlns="" id="{F29DE721-6A83-40C1-B037-EF00304D0789}"/>
              </a:ext>
            </a:extLst>
          </p:cNvPr>
          <p:cNvGraphicFramePr>
            <a:graphicFrameLocks noGrp="1"/>
          </p:cNvGraphicFramePr>
          <p:nvPr>
            <p:ph idx="15"/>
            <p:custDataLst>
              <p:tags r:id="rId5"/>
            </p:custDataLst>
            <p:extLst>
              <p:ext uri="{D42A27DB-BD31-4B8C-83A1-F6EECF244321}">
                <p14:modId xmlns:p14="http://schemas.microsoft.com/office/powerpoint/2010/main" val="347220936"/>
              </p:ext>
            </p:extLst>
          </p:nvPr>
        </p:nvGraphicFramePr>
        <p:xfrm>
          <a:off x="142123" y="1156378"/>
          <a:ext cx="10224533" cy="3418248"/>
        </p:xfrm>
        <a:graphic>
          <a:graphicData uri="http://schemas.openxmlformats.org/drawingml/2006/table">
            <a:tbl>
              <a:tblPr/>
              <a:tblGrid>
                <a:gridCol w="1809892">
                  <a:extLst>
                    <a:ext uri="{9D8B030D-6E8A-4147-A177-3AD203B41FA5}">
                      <a16:colId xmlns:a16="http://schemas.microsoft.com/office/drawing/2014/main" xmlns="" val="1455355872"/>
                    </a:ext>
                  </a:extLst>
                </a:gridCol>
                <a:gridCol w="823907">
                  <a:extLst>
                    <a:ext uri="{9D8B030D-6E8A-4147-A177-3AD203B41FA5}">
                      <a16:colId xmlns:a16="http://schemas.microsoft.com/office/drawing/2014/main" xmlns="" val="1540087852"/>
                    </a:ext>
                  </a:extLst>
                </a:gridCol>
                <a:gridCol w="823907">
                  <a:extLst>
                    <a:ext uri="{9D8B030D-6E8A-4147-A177-3AD203B41FA5}">
                      <a16:colId xmlns:a16="http://schemas.microsoft.com/office/drawing/2014/main" xmlns="" val="1078197177"/>
                    </a:ext>
                  </a:extLst>
                </a:gridCol>
                <a:gridCol w="540267">
                  <a:extLst>
                    <a:ext uri="{9D8B030D-6E8A-4147-A177-3AD203B41FA5}">
                      <a16:colId xmlns:a16="http://schemas.microsoft.com/office/drawing/2014/main" xmlns="" val="2607148189"/>
                    </a:ext>
                  </a:extLst>
                </a:gridCol>
                <a:gridCol w="729359">
                  <a:extLst>
                    <a:ext uri="{9D8B030D-6E8A-4147-A177-3AD203B41FA5}">
                      <a16:colId xmlns:a16="http://schemas.microsoft.com/office/drawing/2014/main" xmlns="" val="912579374"/>
                    </a:ext>
                  </a:extLst>
                </a:gridCol>
                <a:gridCol w="837411">
                  <a:extLst>
                    <a:ext uri="{9D8B030D-6E8A-4147-A177-3AD203B41FA5}">
                      <a16:colId xmlns:a16="http://schemas.microsoft.com/office/drawing/2014/main" xmlns="" val="1615779905"/>
                    </a:ext>
                  </a:extLst>
                </a:gridCol>
                <a:gridCol w="1715342">
                  <a:extLst>
                    <a:ext uri="{9D8B030D-6E8A-4147-A177-3AD203B41FA5}">
                      <a16:colId xmlns:a16="http://schemas.microsoft.com/office/drawing/2014/main" xmlns="" val="1305909144"/>
                    </a:ext>
                  </a:extLst>
                </a:gridCol>
                <a:gridCol w="837411">
                  <a:extLst>
                    <a:ext uri="{9D8B030D-6E8A-4147-A177-3AD203B41FA5}">
                      <a16:colId xmlns:a16="http://schemas.microsoft.com/office/drawing/2014/main" xmlns="" val="548308941"/>
                    </a:ext>
                  </a:extLst>
                </a:gridCol>
                <a:gridCol w="837411">
                  <a:extLst>
                    <a:ext uri="{9D8B030D-6E8A-4147-A177-3AD203B41FA5}">
                      <a16:colId xmlns:a16="http://schemas.microsoft.com/office/drawing/2014/main" xmlns="" val="1185011955"/>
                    </a:ext>
                  </a:extLst>
                </a:gridCol>
                <a:gridCol w="540267">
                  <a:extLst>
                    <a:ext uri="{9D8B030D-6E8A-4147-A177-3AD203B41FA5}">
                      <a16:colId xmlns:a16="http://schemas.microsoft.com/office/drawing/2014/main" xmlns="" val="936749986"/>
                    </a:ext>
                  </a:extLst>
                </a:gridCol>
                <a:gridCol w="729359">
                  <a:extLst>
                    <a:ext uri="{9D8B030D-6E8A-4147-A177-3AD203B41FA5}">
                      <a16:colId xmlns:a16="http://schemas.microsoft.com/office/drawing/2014/main" xmlns="" val="2164738464"/>
                    </a:ext>
                  </a:extLst>
                </a:gridCol>
              </a:tblGrid>
              <a:tr h="94149">
                <a:tc gridSpan="5">
                  <a:txBody>
                    <a:bodyPr/>
                    <a:lstStyle/>
                    <a:p>
                      <a:pPr algn="l" fontAlgn="ctr"/>
                      <a:r>
                        <a:rPr lang="fr-FR" sz="1050" b="1" i="0" u="none" strike="noStrike" dirty="0">
                          <a:solidFill>
                            <a:srgbClr val="2092C6"/>
                          </a:solidFill>
                          <a:effectLst/>
                          <a:latin typeface="Segoe UI" panose="020B0502040204020203" pitchFamily="34" charset="0"/>
                        </a:rPr>
                        <a:t>Taux d'attractivité </a:t>
                      </a:r>
                      <a:r>
                        <a:rPr lang="fr-FR" sz="1050" b="1" i="0" u="none" strike="noStrike" dirty="0" err="1">
                          <a:solidFill>
                            <a:srgbClr val="2092C6"/>
                          </a:solidFill>
                          <a:effectLst/>
                          <a:latin typeface="Segoe UI" panose="020B0502040204020203" pitchFamily="34" charset="0"/>
                        </a:rPr>
                        <a:t>intra-régional</a:t>
                      </a:r>
                      <a:r>
                        <a:rPr lang="fr-FR" sz="1050" b="1" i="0" u="none" strike="noStrike" dirty="0">
                          <a:solidFill>
                            <a:srgbClr val="2092C6"/>
                          </a:solidFill>
                          <a:effectLst/>
                          <a:latin typeface="Segoe UI" panose="020B0502040204020203" pitchFamily="34" charset="0"/>
                        </a:rPr>
                        <a:t> par zonage spécifique ARS</a:t>
                      </a:r>
                    </a:p>
                  </a:txBody>
                  <a:tcPr marL="3138" marR="3138" marT="3138" marB="0" anchor="ctr">
                    <a:lnL>
                      <a:noFill/>
                    </a:lnL>
                    <a:lnR>
                      <a:noFill/>
                    </a:lnR>
                    <a:lnT>
                      <a:noFill/>
                    </a:lnT>
                    <a:lnB>
                      <a:noFill/>
                    </a:lnB>
                    <a:solidFill>
                      <a:srgbClr val="FFFF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l" fontAlgn="ctr"/>
                      <a:r>
                        <a:rPr lang="fr-FR" sz="1050" b="0" i="0" u="none" strike="noStrike">
                          <a:effectLst/>
                          <a:latin typeface="Segoe UI" panose="020B0502040204020203" pitchFamily="34" charset="0"/>
                        </a:rPr>
                        <a:t> </a:t>
                      </a:r>
                    </a:p>
                  </a:txBody>
                  <a:tcPr marL="3138" marR="3138" marT="3138" marB="0" anchor="ctr">
                    <a:lnL>
                      <a:noFill/>
                    </a:lnL>
                    <a:lnR>
                      <a:noFill/>
                    </a:lnR>
                    <a:lnT>
                      <a:noFill/>
                    </a:lnT>
                    <a:lnB>
                      <a:noFill/>
                    </a:lnB>
                    <a:solidFill>
                      <a:srgbClr val="FFFFFF"/>
                    </a:solidFill>
                  </a:tcPr>
                </a:tc>
                <a:tc gridSpan="5">
                  <a:txBody>
                    <a:bodyPr/>
                    <a:lstStyle/>
                    <a:p>
                      <a:pPr algn="l" fontAlgn="ctr"/>
                      <a:r>
                        <a:rPr lang="fr-FR" sz="1050" b="1" i="0" u="none" strike="noStrike">
                          <a:solidFill>
                            <a:srgbClr val="6F6185"/>
                          </a:solidFill>
                          <a:effectLst/>
                          <a:latin typeface="Segoe UI" panose="020B0502040204020203" pitchFamily="34" charset="0"/>
                        </a:rPr>
                        <a:t>Taux de fuite intra-régional par zonage spécifique ARS</a:t>
                      </a:r>
                    </a:p>
                  </a:txBody>
                  <a:tcPr marL="3138" marR="3138" marT="3138" marB="0" anchor="ctr">
                    <a:lnL>
                      <a:noFill/>
                    </a:lnL>
                    <a:lnR>
                      <a:noFill/>
                    </a:lnR>
                    <a:lnT>
                      <a:noFill/>
                    </a:lnT>
                    <a:lnB>
                      <a:noFill/>
                    </a:lnB>
                    <a:solidFill>
                      <a:srgbClr val="FFFF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xmlns="" val="3752888884"/>
                  </a:ext>
                </a:extLst>
              </a:tr>
              <a:tr h="94149">
                <a:tc>
                  <a:txBody>
                    <a:bodyPr/>
                    <a:lstStyle/>
                    <a:p>
                      <a:pPr algn="l" fontAlgn="ctr"/>
                      <a:r>
                        <a:rPr lang="fr-FR" sz="1000" b="0" i="0" u="none" strike="noStrike">
                          <a:solidFill>
                            <a:srgbClr val="FFFFFF"/>
                          </a:solidFill>
                          <a:effectLst/>
                          <a:latin typeface="Segoe UI" panose="020B0502040204020203" pitchFamily="34" charset="0"/>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fr-FR" sz="1000" b="0" i="0" u="none" strike="noStrike">
                          <a:solidFill>
                            <a:srgbClr val="453B50"/>
                          </a:solidFill>
                          <a:effectLst/>
                          <a:latin typeface="Segoe UI" panose="020B0502040204020203" pitchFamily="34" charset="0"/>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fr-FR" sz="1000" b="0" i="0" u="none" strike="noStrike">
                          <a:solidFill>
                            <a:srgbClr val="453B50"/>
                          </a:solidFill>
                          <a:effectLst/>
                          <a:latin typeface="Segoe UI" panose="020B0502040204020203" pitchFamily="34" charset="0"/>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fr-FR" sz="1000" b="0" i="0" u="none" strike="noStrike">
                          <a:solidFill>
                            <a:srgbClr val="453B50"/>
                          </a:solidFill>
                          <a:effectLst/>
                          <a:latin typeface="Segoe UI" panose="020B0502040204020203" pitchFamily="34" charset="0"/>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fr-FR" sz="1000" b="0" i="0" u="none" strike="noStrike">
                          <a:solidFill>
                            <a:srgbClr val="453B50"/>
                          </a:solidFill>
                          <a:effectLst/>
                          <a:latin typeface="Segoe UI" panose="020B0502040204020203" pitchFamily="34" charset="0"/>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050" b="1" i="0" u="none" strike="noStrike">
                          <a:solidFill>
                            <a:srgbClr val="000000"/>
                          </a:solidFill>
                          <a:effectLst/>
                          <a:latin typeface="Segoe UI" panose="020B0502040204020203" pitchFamily="34" charset="0"/>
                        </a:rPr>
                        <a:t> </a:t>
                      </a:r>
                    </a:p>
                  </a:txBody>
                  <a:tcPr marL="3138" marR="3138" marT="3138" marB="0" anchor="ctr">
                    <a:lnL>
                      <a:noFill/>
                    </a:lnL>
                    <a:lnR>
                      <a:noFill/>
                    </a:lnR>
                    <a:lnT>
                      <a:noFill/>
                    </a:lnT>
                    <a:lnB>
                      <a:noFill/>
                    </a:lnB>
                    <a:solidFill>
                      <a:srgbClr val="FFFFFF"/>
                    </a:solidFill>
                  </a:tcPr>
                </a:tc>
                <a:tc>
                  <a:txBody>
                    <a:bodyPr/>
                    <a:lstStyle/>
                    <a:p>
                      <a:pPr algn="l" fontAlgn="ctr"/>
                      <a:r>
                        <a:rPr lang="fr-FR" sz="1050" b="0" i="0" u="none" strike="noStrike">
                          <a:effectLst/>
                          <a:latin typeface="Segoe UI" panose="020B0502040204020203" pitchFamily="34" charset="0"/>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050" b="0" i="0" u="none" strike="noStrike">
                          <a:effectLst/>
                          <a:latin typeface="Segoe UI" panose="020B0502040204020203" pitchFamily="34" charset="0"/>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050" b="0" i="0" u="none" strike="noStrike">
                          <a:effectLst/>
                          <a:latin typeface="Segoe UI" panose="020B0502040204020203" pitchFamily="34" charset="0"/>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050" b="0" i="0" u="none" strike="noStrike">
                          <a:effectLst/>
                          <a:latin typeface="Segoe UI" panose="020B0502040204020203" pitchFamily="34" charset="0"/>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050" b="0" i="0" u="none" strike="noStrike">
                          <a:effectLst/>
                          <a:latin typeface="Segoe UI" panose="020B0502040204020203" pitchFamily="34" charset="0"/>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144958682"/>
                  </a:ext>
                </a:extLst>
              </a:tr>
              <a:tr h="357766">
                <a:tc>
                  <a:txBody>
                    <a:bodyPr/>
                    <a:lstStyle/>
                    <a:p>
                      <a:pPr algn="l" fontAlgn="ctr"/>
                      <a:r>
                        <a:rPr lang="fr-FR" sz="1000" b="0" i="1" u="none" strike="noStrike">
                          <a:solidFill>
                            <a:srgbClr val="453B50"/>
                          </a:solidFill>
                          <a:effectLst/>
                          <a:latin typeface="Segoe UI" panose="020B0502040204020203" pitchFamily="34" charset="0"/>
                        </a:rPr>
                        <a:t>Lieu d'implantation des établissements</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000" b="0" i="0" u="none" strike="noStrike">
                          <a:solidFill>
                            <a:srgbClr val="FFFFFF"/>
                          </a:solidFill>
                          <a:effectLst/>
                          <a:latin typeface="Segoe UI" panose="020B0502040204020203" pitchFamily="34" charset="0"/>
                        </a:rPr>
                        <a:t>Séjours 2017 produits dans le territoire</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1000" b="0" i="0" u="none" strike="noStrike">
                          <a:solidFill>
                            <a:srgbClr val="FFFFFF"/>
                          </a:solidFill>
                          <a:effectLst/>
                          <a:latin typeface="Segoe UI" panose="020B0502040204020203" pitchFamily="34" charset="0"/>
                        </a:rPr>
                        <a:t>Séjours 2018 produits dans le territoire</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1000" b="0" i="0" u="none" strike="noStrike">
                          <a:solidFill>
                            <a:srgbClr val="FFFFFF"/>
                          </a:solidFill>
                          <a:effectLst/>
                          <a:latin typeface="Segoe UI" panose="020B0502040204020203" pitchFamily="34" charset="0"/>
                        </a:rPr>
                        <a:t>Var. 17/18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4D4D"/>
                    </a:solidFill>
                  </a:tcPr>
                </a:tc>
                <a:tc>
                  <a:txBody>
                    <a:bodyPr/>
                    <a:lstStyle/>
                    <a:p>
                      <a:pPr algn="ctr" fontAlgn="ctr"/>
                      <a:r>
                        <a:rPr lang="fr-FR" sz="1000" b="0" i="0" u="none" strike="noStrike">
                          <a:solidFill>
                            <a:srgbClr val="FFFFFF"/>
                          </a:solidFill>
                          <a:effectLst/>
                          <a:latin typeface="Segoe UI" panose="020B0502040204020203" pitchFamily="34" charset="0"/>
                        </a:rPr>
                        <a:t>Taux d'attractivité intra-régional du territoire</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4D4D"/>
                    </a:solidFill>
                  </a:tcPr>
                </a:tc>
                <a:tc>
                  <a:txBody>
                    <a:bodyPr/>
                    <a:lstStyle/>
                    <a:p>
                      <a:pPr algn="l" fontAlgn="ctr"/>
                      <a:r>
                        <a:rPr lang="fr-FR" sz="1050" b="0" i="0" u="none" strike="noStrike">
                          <a:effectLst/>
                          <a:latin typeface="Segoe UI" panose="020B0502040204020203" pitchFamily="34" charset="0"/>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r>
                        <a:rPr lang="fr-FR" sz="1000" b="0" i="1" u="none" strike="noStrike">
                          <a:solidFill>
                            <a:srgbClr val="453B50"/>
                          </a:solidFill>
                          <a:effectLst/>
                          <a:latin typeface="Segoe UI" panose="020B0502040204020203" pitchFamily="34" charset="0"/>
                        </a:rPr>
                        <a:t>Lieu de résidence des patients</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000" b="0" i="0" u="none" strike="noStrike">
                          <a:solidFill>
                            <a:srgbClr val="FFFFFF"/>
                          </a:solidFill>
                          <a:effectLst/>
                          <a:latin typeface="Segoe UI" panose="020B0502040204020203" pitchFamily="34" charset="0"/>
                        </a:rPr>
                        <a:t>Séjours 2017 consommés par les patients résidant dans le territoire</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l" fontAlgn="ctr"/>
                      <a:r>
                        <a:rPr lang="fr-FR" sz="1000" b="0" i="0" u="none" strike="noStrike">
                          <a:solidFill>
                            <a:srgbClr val="FFFFFF"/>
                          </a:solidFill>
                          <a:effectLst/>
                          <a:latin typeface="Segoe UI" panose="020B0502040204020203" pitchFamily="34" charset="0"/>
                        </a:rPr>
                        <a:t>Séjours 2018 consommés par les patients résidant dans le territoire</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ctr" fontAlgn="ctr"/>
                      <a:r>
                        <a:rPr lang="fr-FR" sz="1000" b="0" i="0" u="none" strike="noStrike">
                          <a:solidFill>
                            <a:srgbClr val="FFFFFF"/>
                          </a:solidFill>
                          <a:effectLst/>
                          <a:latin typeface="Segoe UI" panose="020B0502040204020203" pitchFamily="34" charset="0"/>
                        </a:rPr>
                        <a:t>Var. 17/18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4D4D"/>
                    </a:solidFill>
                  </a:tcPr>
                </a:tc>
                <a:tc>
                  <a:txBody>
                    <a:bodyPr/>
                    <a:lstStyle/>
                    <a:p>
                      <a:pPr algn="ctr" fontAlgn="ctr"/>
                      <a:r>
                        <a:rPr lang="fr-FR" sz="1000" b="0" i="0" u="none" strike="noStrike">
                          <a:solidFill>
                            <a:srgbClr val="FFFFFF"/>
                          </a:solidFill>
                          <a:effectLst/>
                          <a:latin typeface="Segoe UI" panose="020B0502040204020203" pitchFamily="34" charset="0"/>
                        </a:rPr>
                        <a:t>Taux de fuite intra-régional du territoire</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4D4D"/>
                    </a:solidFill>
                  </a:tcPr>
                </a:tc>
                <a:extLst>
                  <a:ext uri="{0D108BD9-81ED-4DB2-BD59-A6C34878D82A}">
                    <a16:rowId xmlns:a16="http://schemas.microsoft.com/office/drawing/2014/main" xmlns="" val="102849148"/>
                  </a:ext>
                </a:extLst>
              </a:tr>
              <a:tr h="94149">
                <a:tc>
                  <a:txBody>
                    <a:bodyPr/>
                    <a:lstStyle/>
                    <a:p>
                      <a:pPr algn="l" fontAlgn="ctr"/>
                      <a:r>
                        <a:rPr lang="fr-FR" sz="1000" b="0" i="0" u="none" strike="noStrike">
                          <a:solidFill>
                            <a:srgbClr val="FFFFFF"/>
                          </a:solidFill>
                          <a:effectLst/>
                          <a:latin typeface="Segoe UI" panose="020B0502040204020203" pitchFamily="34" charset="0"/>
                        </a:rPr>
                        <a:t>21-52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22,83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22,47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- 0,4</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Segoe UI" panose="020B0502040204020203" pitchFamily="34" charset="0"/>
                        </a:rPr>
                        <a:t>8,9 %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fr-FR" sz="1000" b="0" i="0" u="none" strike="noStrike">
                          <a:effectLst/>
                          <a:latin typeface="Segoe UI" panose="020B0502040204020203" pitchFamily="34" charset="0"/>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r>
                        <a:rPr lang="fr-FR" sz="1000" b="0" i="0" u="none" strike="noStrike">
                          <a:solidFill>
                            <a:srgbClr val="FFFFFF"/>
                          </a:solidFill>
                          <a:effectLst/>
                          <a:latin typeface="Segoe UI" panose="020B0502040204020203" pitchFamily="34" charset="0"/>
                        </a:rPr>
                        <a:t>21-52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Segoe UI" panose="020B0502040204020203" pitchFamily="34" charset="0"/>
                        </a:rPr>
                        <a:t>35,15</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35,04</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- 0,1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Segoe UI" panose="020B0502040204020203" pitchFamily="34" charset="0"/>
                        </a:rPr>
                        <a:t>20,9 %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986912903"/>
                  </a:ext>
                </a:extLst>
              </a:tr>
              <a:tr h="94149">
                <a:tc>
                  <a:txBody>
                    <a:bodyPr/>
                    <a:lstStyle/>
                    <a:p>
                      <a:pPr algn="l" fontAlgn="ctr"/>
                      <a:r>
                        <a:rPr lang="fr-FR" sz="1000" b="0" i="0" u="none" strike="noStrike" dirty="0">
                          <a:solidFill>
                            <a:srgbClr val="FFFFFF"/>
                          </a:solidFill>
                          <a:effectLst/>
                          <a:latin typeface="Segoe UI" panose="020B0502040204020203" pitchFamily="34" charset="0"/>
                        </a:rPr>
                        <a:t>Aube et Sézannais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dirty="0">
                          <a:solidFill>
                            <a:srgbClr val="453B50"/>
                          </a:solidFill>
                          <a:effectLst/>
                          <a:latin typeface="Segoe UI" panose="020B0502040204020203" pitchFamily="34" charset="0"/>
                        </a:rPr>
                        <a:t>68,21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66,83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- 1,4</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Segoe UI" panose="020B0502040204020203" pitchFamily="34" charset="0"/>
                        </a:rPr>
                        <a:t>1,8 %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fr-FR" sz="1000" b="0" i="0" u="none" strike="noStrike">
                          <a:effectLst/>
                          <a:latin typeface="Segoe UI" panose="020B0502040204020203" pitchFamily="34" charset="0"/>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r>
                        <a:rPr lang="fr-FR" sz="1000" b="0" i="0" u="none" strike="noStrike">
                          <a:solidFill>
                            <a:srgbClr val="FFFFFF"/>
                          </a:solidFill>
                          <a:effectLst/>
                          <a:latin typeface="Segoe UI" panose="020B0502040204020203" pitchFamily="34" charset="0"/>
                        </a:rPr>
                        <a:t>Aube et Sézannais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Segoe UI" panose="020B0502040204020203" pitchFamily="34" charset="0"/>
                        </a:rPr>
                        <a:t>89,69</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87,99</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- 1,7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Segoe UI" panose="020B0502040204020203" pitchFamily="34" charset="0"/>
                        </a:rPr>
                        <a:t>14,5 %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988956152"/>
                  </a:ext>
                </a:extLst>
              </a:tr>
              <a:tr h="94149">
                <a:tc>
                  <a:txBody>
                    <a:bodyPr/>
                    <a:lstStyle/>
                    <a:p>
                      <a:pPr algn="l" fontAlgn="ctr"/>
                      <a:r>
                        <a:rPr lang="fr-FR" sz="1000" b="0" i="0" u="none" strike="noStrike">
                          <a:solidFill>
                            <a:srgbClr val="FFFFFF"/>
                          </a:solidFill>
                          <a:effectLst/>
                          <a:latin typeface="Segoe UI" panose="020B0502040204020203" pitchFamily="34" charset="0"/>
                        </a:rPr>
                        <a:t>Basse Alsace Sud Moselle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340,62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345,54</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+ 4,9</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Segoe UI" panose="020B0502040204020203" pitchFamily="34" charset="0"/>
                        </a:rPr>
                        <a:t>13,6 %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fr-FR" sz="1000" b="0" i="0" u="none" strike="noStrike">
                          <a:effectLst/>
                          <a:latin typeface="Segoe UI" panose="020B0502040204020203" pitchFamily="34" charset="0"/>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r>
                        <a:rPr lang="fr-FR" sz="1000" b="0" i="0" u="none" strike="noStrike">
                          <a:solidFill>
                            <a:srgbClr val="FFFFFF"/>
                          </a:solidFill>
                          <a:effectLst/>
                          <a:latin typeface="Segoe UI" panose="020B0502040204020203" pitchFamily="34" charset="0"/>
                        </a:rPr>
                        <a:t>Basse Alsace Sud Moselle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Segoe UI" panose="020B0502040204020203" pitchFamily="34" charset="0"/>
                        </a:rPr>
                        <a:t>298,14</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303,29</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+ 5,1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Segoe UI" panose="020B0502040204020203" pitchFamily="34" charset="0"/>
                        </a:rPr>
                        <a:t>2,5 %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3080659198"/>
                  </a:ext>
                </a:extLst>
              </a:tr>
              <a:tr h="94149">
                <a:tc>
                  <a:txBody>
                    <a:bodyPr/>
                    <a:lstStyle/>
                    <a:p>
                      <a:pPr algn="l" fontAlgn="ctr"/>
                      <a:r>
                        <a:rPr lang="fr-FR" sz="1000" b="0" i="0" u="none" strike="noStrike">
                          <a:solidFill>
                            <a:srgbClr val="FFFFFF"/>
                          </a:solidFill>
                          <a:effectLst/>
                          <a:latin typeface="Segoe UI" panose="020B0502040204020203" pitchFamily="34" charset="0"/>
                        </a:rPr>
                        <a:t>Centre Alsace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98,31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97,83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- 0,5</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Segoe UI" panose="020B0502040204020203" pitchFamily="34" charset="0"/>
                        </a:rPr>
                        <a:t>12,1 %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fr-FR" sz="1000" b="0" i="0" u="none" strike="noStrike">
                          <a:effectLst/>
                          <a:latin typeface="Segoe UI" panose="020B0502040204020203" pitchFamily="34" charset="0"/>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r>
                        <a:rPr lang="fr-FR" sz="1000" b="0" i="0" u="none" strike="noStrike">
                          <a:solidFill>
                            <a:srgbClr val="FFFFFF"/>
                          </a:solidFill>
                          <a:effectLst/>
                          <a:latin typeface="Segoe UI" panose="020B0502040204020203" pitchFamily="34" charset="0"/>
                        </a:rPr>
                        <a:t>Centre Alsace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Segoe UI" panose="020B0502040204020203" pitchFamily="34" charset="0"/>
                        </a:rPr>
                        <a:t>112,99</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111,37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- 1,6</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Segoe UI" panose="020B0502040204020203" pitchFamily="34" charset="0"/>
                        </a:rPr>
                        <a:t>23,4 %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3582144632"/>
                  </a:ext>
                </a:extLst>
              </a:tr>
              <a:tr h="94149">
                <a:tc>
                  <a:txBody>
                    <a:bodyPr/>
                    <a:lstStyle/>
                    <a:p>
                      <a:pPr algn="l" fontAlgn="ctr"/>
                      <a:r>
                        <a:rPr lang="fr-FR" sz="1000" b="0" i="0" u="none" strike="noStrike">
                          <a:solidFill>
                            <a:srgbClr val="FFFFFF"/>
                          </a:solidFill>
                          <a:effectLst/>
                          <a:latin typeface="Segoe UI" panose="020B0502040204020203" pitchFamily="34" charset="0"/>
                        </a:rPr>
                        <a:t>Champagne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192,87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188,41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- 4,5</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Segoe UI" panose="020B0502040204020203" pitchFamily="34" charset="0"/>
                        </a:rPr>
                        <a:t>17,5 %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fr-FR" sz="1000" b="0" i="0" u="none" strike="noStrike">
                          <a:effectLst/>
                          <a:latin typeface="Segoe UI" panose="020B0502040204020203" pitchFamily="34" charset="0"/>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r>
                        <a:rPr lang="fr-FR" sz="1000" b="0" i="0" u="none" strike="noStrike">
                          <a:solidFill>
                            <a:srgbClr val="FFFFFF"/>
                          </a:solidFill>
                          <a:effectLst/>
                          <a:latin typeface="Segoe UI" panose="020B0502040204020203" pitchFamily="34" charset="0"/>
                        </a:rPr>
                        <a:t>Champagne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Segoe UI" panose="020B0502040204020203" pitchFamily="34" charset="0"/>
                        </a:rPr>
                        <a:t>147,18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143,89</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- 3,3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Segoe UI" panose="020B0502040204020203" pitchFamily="34" charset="0"/>
                        </a:rPr>
                        <a:t>2,4 %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3651494023"/>
                  </a:ext>
                </a:extLst>
              </a:tr>
              <a:tr h="94149">
                <a:tc>
                  <a:txBody>
                    <a:bodyPr/>
                    <a:lstStyle/>
                    <a:p>
                      <a:pPr algn="l" fontAlgn="ctr"/>
                      <a:r>
                        <a:rPr lang="fr-FR" sz="1000" b="0" i="0" u="none" strike="noStrike">
                          <a:solidFill>
                            <a:srgbClr val="FFFFFF"/>
                          </a:solidFill>
                          <a:effectLst/>
                          <a:latin typeface="Segoe UI" panose="020B0502040204020203" pitchFamily="34" charset="0"/>
                        </a:rPr>
                        <a:t>Cœur Grand Est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65,17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64,42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- 0,8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Segoe UI" panose="020B0502040204020203" pitchFamily="34" charset="0"/>
                        </a:rPr>
                        <a:t>7,4 %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fr-FR" sz="1000" b="0" i="0" u="none" strike="noStrike">
                          <a:effectLst/>
                          <a:latin typeface="Segoe UI" panose="020B0502040204020203" pitchFamily="34" charset="0"/>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r>
                        <a:rPr lang="fr-FR" sz="1000" b="0" i="0" u="none" strike="noStrike">
                          <a:solidFill>
                            <a:srgbClr val="FFFFFF"/>
                          </a:solidFill>
                          <a:effectLst/>
                          <a:latin typeface="Segoe UI" panose="020B0502040204020203" pitchFamily="34" charset="0"/>
                        </a:rPr>
                        <a:t>Cœur Grand Est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Segoe UI" panose="020B0502040204020203" pitchFamily="34" charset="0"/>
                        </a:rPr>
                        <a:t>88,96</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89,61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+ 0,6</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Segoe UI" panose="020B0502040204020203" pitchFamily="34" charset="0"/>
                        </a:rPr>
                        <a:t>32,7 %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3009974937"/>
                  </a:ext>
                </a:extLst>
              </a:tr>
              <a:tr h="94149">
                <a:tc>
                  <a:txBody>
                    <a:bodyPr/>
                    <a:lstStyle/>
                    <a:p>
                      <a:pPr algn="l" fontAlgn="ctr"/>
                      <a:r>
                        <a:rPr lang="fr-FR" sz="1000" b="0" i="0" u="none" strike="noStrike">
                          <a:solidFill>
                            <a:srgbClr val="FFFFFF"/>
                          </a:solidFill>
                          <a:effectLst/>
                          <a:latin typeface="Segoe UI" panose="020B0502040204020203" pitchFamily="34" charset="0"/>
                        </a:rPr>
                        <a:t>Haute Alsace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118,48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118,57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+ 0,1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Segoe UI" panose="020B0502040204020203" pitchFamily="34" charset="0"/>
                        </a:rPr>
                        <a:t>5,2 %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fr-FR" sz="1000" b="0" i="0" u="none" strike="noStrike">
                          <a:effectLst/>
                          <a:latin typeface="Segoe UI" panose="020B0502040204020203" pitchFamily="34" charset="0"/>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r>
                        <a:rPr lang="fr-FR" sz="1000" b="0" i="0" u="none" strike="noStrike">
                          <a:solidFill>
                            <a:srgbClr val="FFFFFF"/>
                          </a:solidFill>
                          <a:effectLst/>
                          <a:latin typeface="Segoe UI" panose="020B0502040204020203" pitchFamily="34" charset="0"/>
                        </a:rPr>
                        <a:t>Haute Alsace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Segoe UI" panose="020B0502040204020203" pitchFamily="34" charset="0"/>
                        </a:rPr>
                        <a:t>123,45</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123,15</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- 0,3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Segoe UI" panose="020B0502040204020203" pitchFamily="34" charset="0"/>
                        </a:rPr>
                        <a:t>11,6 %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3735499942"/>
                  </a:ext>
                </a:extLst>
              </a:tr>
              <a:tr h="94149">
                <a:tc>
                  <a:txBody>
                    <a:bodyPr/>
                    <a:lstStyle/>
                    <a:p>
                      <a:pPr algn="l" fontAlgn="ctr"/>
                      <a:r>
                        <a:rPr lang="fr-FR" sz="1000" b="0" i="0" u="none" strike="noStrike">
                          <a:solidFill>
                            <a:srgbClr val="FFFFFF"/>
                          </a:solidFill>
                          <a:effectLst/>
                          <a:latin typeface="Segoe UI" panose="020B0502040204020203" pitchFamily="34" charset="0"/>
                        </a:rPr>
                        <a:t>Lorraine Nord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209,52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212,18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+ 2,7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Segoe UI" panose="020B0502040204020203" pitchFamily="34" charset="0"/>
                        </a:rPr>
                        <a:t>10,8 %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fr-FR" sz="1000" b="0" i="0" u="none" strike="noStrike">
                          <a:effectLst/>
                          <a:latin typeface="Segoe UI" panose="020B0502040204020203" pitchFamily="34" charset="0"/>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r>
                        <a:rPr lang="fr-FR" sz="1000" b="0" i="0" u="none" strike="noStrike">
                          <a:solidFill>
                            <a:srgbClr val="FFFFFF"/>
                          </a:solidFill>
                          <a:effectLst/>
                          <a:latin typeface="Segoe UI" panose="020B0502040204020203" pitchFamily="34" charset="0"/>
                        </a:rPr>
                        <a:t>Lorraine Nord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Segoe UI" panose="020B0502040204020203" pitchFamily="34" charset="0"/>
                        </a:rPr>
                        <a:t>212,85</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215,37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+ 2,5</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Segoe UI" panose="020B0502040204020203" pitchFamily="34" charset="0"/>
                        </a:rPr>
                        <a:t>11,8 %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4021550732"/>
                  </a:ext>
                </a:extLst>
              </a:tr>
              <a:tr h="94149">
                <a:tc>
                  <a:txBody>
                    <a:bodyPr/>
                    <a:lstStyle/>
                    <a:p>
                      <a:pPr algn="l" fontAlgn="ctr"/>
                      <a:r>
                        <a:rPr lang="fr-FR" sz="1000" b="0" i="0" u="none" strike="noStrike">
                          <a:solidFill>
                            <a:srgbClr val="FFFFFF"/>
                          </a:solidFill>
                          <a:effectLst/>
                          <a:latin typeface="Segoe UI" panose="020B0502040204020203" pitchFamily="34" charset="0"/>
                        </a:rPr>
                        <a:t>Moselle Est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67,42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68,14</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+ 0,7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Segoe UI" panose="020B0502040204020203" pitchFamily="34" charset="0"/>
                        </a:rPr>
                        <a:t>6,0 %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fr-FR" sz="1000" b="0" i="0" u="none" strike="noStrike">
                          <a:effectLst/>
                          <a:latin typeface="Segoe UI" panose="020B0502040204020203" pitchFamily="34" charset="0"/>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r>
                        <a:rPr lang="fr-FR" sz="1000" b="0" i="0" u="none" strike="noStrike">
                          <a:solidFill>
                            <a:srgbClr val="FFFFFF"/>
                          </a:solidFill>
                          <a:effectLst/>
                          <a:latin typeface="Segoe UI" panose="020B0502040204020203" pitchFamily="34" charset="0"/>
                        </a:rPr>
                        <a:t>Moselle Est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Segoe UI" panose="020B0502040204020203" pitchFamily="34" charset="0"/>
                        </a:rPr>
                        <a:t>98,39</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99,36</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+ 1,0</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Segoe UI" panose="020B0502040204020203" pitchFamily="34" charset="0"/>
                        </a:rPr>
                        <a:t>35,5 %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4288090782"/>
                  </a:ext>
                </a:extLst>
              </a:tr>
              <a:tr h="94149">
                <a:tc>
                  <a:txBody>
                    <a:bodyPr/>
                    <a:lstStyle/>
                    <a:p>
                      <a:pPr algn="l" fontAlgn="ctr"/>
                      <a:r>
                        <a:rPr lang="fr-FR" sz="1000" b="0" i="0" u="none" strike="noStrike">
                          <a:solidFill>
                            <a:srgbClr val="FFFFFF"/>
                          </a:solidFill>
                          <a:effectLst/>
                          <a:latin typeface="Segoe UI" panose="020B0502040204020203" pitchFamily="34" charset="0"/>
                        </a:rPr>
                        <a:t>Nord Ardennes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51,19</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49,24</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- 2,0</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Segoe UI" panose="020B0502040204020203" pitchFamily="34" charset="0"/>
                        </a:rPr>
                        <a:t>4,2 %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fr-FR" sz="1000" b="0" i="0" u="none" strike="noStrike">
                          <a:effectLst/>
                          <a:latin typeface="Segoe UI" panose="020B0502040204020203" pitchFamily="34" charset="0"/>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r>
                        <a:rPr lang="fr-FR" sz="1000" b="0" i="0" u="none" strike="noStrike">
                          <a:solidFill>
                            <a:srgbClr val="FFFFFF"/>
                          </a:solidFill>
                          <a:effectLst/>
                          <a:latin typeface="Segoe UI" panose="020B0502040204020203" pitchFamily="34" charset="0"/>
                        </a:rPr>
                        <a:t>Nord Ardennes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Segoe UI" panose="020B0502040204020203" pitchFamily="34" charset="0"/>
                        </a:rPr>
                        <a:t>64,05</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61,82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- 2,2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Segoe UI" panose="020B0502040204020203" pitchFamily="34" charset="0"/>
                        </a:rPr>
                        <a:t>21,7 %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528040073"/>
                  </a:ext>
                </a:extLst>
              </a:tr>
              <a:tr h="94149">
                <a:tc>
                  <a:txBody>
                    <a:bodyPr/>
                    <a:lstStyle/>
                    <a:p>
                      <a:pPr algn="l" fontAlgn="ctr"/>
                      <a:r>
                        <a:rPr lang="fr-FR" sz="1000" b="0" i="0" u="none" strike="noStrike">
                          <a:solidFill>
                            <a:srgbClr val="FFFFFF"/>
                          </a:solidFill>
                          <a:effectLst/>
                          <a:latin typeface="Segoe UI" panose="020B0502040204020203" pitchFamily="34" charset="0"/>
                        </a:rPr>
                        <a:t>Sud Lorraine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255,31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257,48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+ 2,2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Segoe UI" panose="020B0502040204020203" pitchFamily="34" charset="0"/>
                        </a:rPr>
                        <a:t>31,5 %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fr-FR" sz="1000" b="0" i="0" u="none" strike="noStrike">
                          <a:effectLst/>
                          <a:latin typeface="Segoe UI" panose="020B0502040204020203" pitchFamily="34" charset="0"/>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r>
                        <a:rPr lang="fr-FR" sz="1000" b="0" i="0" u="none" strike="noStrike">
                          <a:solidFill>
                            <a:srgbClr val="FFFFFF"/>
                          </a:solidFill>
                          <a:effectLst/>
                          <a:latin typeface="Segoe UI" panose="020B0502040204020203" pitchFamily="34" charset="0"/>
                        </a:rPr>
                        <a:t>Sud Lorraine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Segoe UI" panose="020B0502040204020203" pitchFamily="34" charset="0"/>
                        </a:rPr>
                        <a:t>184,46</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185,23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+ 0,8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Segoe UI" panose="020B0502040204020203" pitchFamily="34" charset="0"/>
                        </a:rPr>
                        <a:t>5,3 %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414648756"/>
                  </a:ext>
                </a:extLst>
              </a:tr>
              <a:tr h="94149">
                <a:tc>
                  <a:txBody>
                    <a:bodyPr/>
                    <a:lstStyle/>
                    <a:p>
                      <a:pPr algn="l" fontAlgn="ctr"/>
                      <a:r>
                        <a:rPr lang="fr-FR" sz="1000" b="0" i="0" u="none" strike="noStrike">
                          <a:solidFill>
                            <a:srgbClr val="FFFFFF"/>
                          </a:solidFill>
                          <a:effectLst/>
                          <a:latin typeface="Segoe UI" panose="020B0502040204020203" pitchFamily="34" charset="0"/>
                        </a:rPr>
                        <a:t>Vosges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84,83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84,98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+ 0,2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Segoe UI" panose="020B0502040204020203" pitchFamily="34" charset="0"/>
                        </a:rPr>
                        <a:t>5,8 %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fr-FR" sz="1000" b="0" i="0" u="none" strike="noStrike">
                          <a:effectLst/>
                          <a:latin typeface="Segoe UI" panose="020B0502040204020203" pitchFamily="34" charset="0"/>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r>
                        <a:rPr lang="fr-FR" sz="1000" b="0" i="0" u="none" strike="noStrike">
                          <a:solidFill>
                            <a:srgbClr val="FFFFFF"/>
                          </a:solidFill>
                          <a:effectLst/>
                          <a:latin typeface="Segoe UI" panose="020B0502040204020203" pitchFamily="34" charset="0"/>
                        </a:rPr>
                        <a:t>Vosges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Segoe UI" panose="020B0502040204020203" pitchFamily="34" charset="0"/>
                        </a:rPr>
                        <a:t>112,72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113,75</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+ 1,0</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Segoe UI" panose="020B0502040204020203" pitchFamily="34" charset="0"/>
                        </a:rPr>
                        <a:t>31,5 %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915008887"/>
                  </a:ext>
                </a:extLst>
              </a:tr>
              <a:tr h="94149">
                <a:tc>
                  <a:txBody>
                    <a:bodyPr/>
                    <a:lstStyle/>
                    <a:p>
                      <a:pPr algn="l" fontAlgn="ctr"/>
                      <a:r>
                        <a:rPr lang="fr-FR" sz="1000" b="0" i="0" u="none" strike="noStrike">
                          <a:solidFill>
                            <a:srgbClr val="FFFFFF"/>
                          </a:solidFill>
                          <a:effectLst/>
                          <a:latin typeface="Segoe UI" panose="020B0502040204020203" pitchFamily="34" charset="0"/>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fr-FR" sz="1000" b="0" i="0" u="none" strike="noStrike">
                          <a:effectLst/>
                          <a:latin typeface="Segoe UI" panose="020B0502040204020203" pitchFamily="34" charset="0"/>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fr-FR" sz="1000" b="0" i="0" u="none" strike="noStrike">
                          <a:effectLst/>
                          <a:latin typeface="Segoe UI" panose="020B0502040204020203" pitchFamily="34" charset="0"/>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r>
                        <a:rPr lang="fr-FR" sz="1000" b="0" i="0" u="none" strike="noStrike">
                          <a:solidFill>
                            <a:srgbClr val="FFFFFF"/>
                          </a:solidFill>
                          <a:effectLst/>
                          <a:latin typeface="Segoe UI" panose="020B0502040204020203" pitchFamily="34" charset="0"/>
                        </a:rPr>
                        <a:t>situation géographique imprécise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Segoe UI" panose="020B0502040204020203" pitchFamily="34" charset="0"/>
                        </a:rPr>
                        <a:t>1,60</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1,08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Segoe UI" panose="020B0502040204020203" pitchFamily="34" charset="0"/>
                        </a:rPr>
                        <a:t>- 0,5</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l" fontAlgn="ctr"/>
                      <a:r>
                        <a:rPr lang="fr-FR" sz="1000" b="0" i="0" u="none" strike="noStrike" dirty="0">
                          <a:effectLst/>
                          <a:latin typeface="Segoe UI" panose="020B0502040204020203" pitchFamily="34" charset="0"/>
                        </a:rPr>
                        <a:t>.</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863576038"/>
                  </a:ext>
                </a:extLst>
              </a:tr>
            </a:tbl>
          </a:graphicData>
        </a:graphic>
      </p:graphicFrame>
    </p:spTree>
    <p:extLst>
      <p:ext uri="{BB962C8B-B14F-4D97-AF65-F5344CB8AC3E}">
        <p14:creationId xmlns:p14="http://schemas.microsoft.com/office/powerpoint/2010/main" val="8157425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FR" dirty="0"/>
              <a:t>Quels sont les motifs de prise en charge ? (1/2)</a:t>
            </a:r>
          </a:p>
        </p:txBody>
      </p:sp>
      <p:sp>
        <p:nvSpPr>
          <p:cNvPr id="5" name="Espace réservé du numéro de diapositive 4"/>
          <p:cNvSpPr>
            <a:spLocks noGrp="1"/>
          </p:cNvSpPr>
          <p:nvPr>
            <p:ph type="sldNum" sz="quarter" idx="19"/>
            <p:custDataLst>
              <p:tags r:id="rId2"/>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39</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8" name="Espace réservé du pied de page 7"/>
          <p:cNvSpPr>
            <a:spLocks noGrp="1"/>
          </p:cNvSpPr>
          <p:nvPr>
            <p:ph type="ftr" sz="quarter" idx="3"/>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
        <p:nvSpPr>
          <p:cNvPr id="11" name="Espace réservé du contenu 12"/>
          <p:cNvSpPr txBox="1">
            <a:spLocks/>
          </p:cNvSpPr>
          <p:nvPr>
            <p:custDataLst>
              <p:tags r:id="rId4"/>
            </p:custDataLst>
          </p:nvPr>
        </p:nvSpPr>
        <p:spPr bwMode="auto">
          <a:xfrm>
            <a:off x="166816" y="1173074"/>
            <a:ext cx="4949127" cy="366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10"/>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1"/>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2"/>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l"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12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Déclinaison par territoire de santé (des entités géographiques)</a:t>
            </a:r>
          </a:p>
        </p:txBody>
      </p:sp>
      <p:sp>
        <p:nvSpPr>
          <p:cNvPr id="12" name="Espace réservé du contenu 12"/>
          <p:cNvSpPr txBox="1">
            <a:spLocks/>
          </p:cNvSpPr>
          <p:nvPr>
            <p:custDataLst>
              <p:tags r:id="rId5"/>
            </p:custDataLst>
          </p:nvPr>
        </p:nvSpPr>
        <p:spPr bwMode="auto">
          <a:xfrm>
            <a:off x="166816" y="4312366"/>
            <a:ext cx="4949127" cy="366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10"/>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1"/>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2"/>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l"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12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Déclinaison par territoire de santé (des entités géographiques)</a:t>
            </a:r>
          </a:p>
        </p:txBody>
      </p:sp>
      <p:pic>
        <p:nvPicPr>
          <p:cNvPr id="13" name="Picture 1"/>
          <p:cNvPicPr>
            <a:picLocks noChangeAspect="1" noChangeArrowheads="1"/>
          </p:cNvPicPr>
          <p:nvPr>
            <p:custDataLst>
              <p:tags r:id="rId6"/>
            </p:custDataLst>
          </p:nvPr>
        </p:nvPicPr>
        <p:blipFill>
          <a:blip r:embed="rId13">
            <a:extLst>
              <a:ext uri="{28A0092B-C50C-407E-A947-70E740481C1C}">
                <a14:useLocalDpi xmlns:a14="http://schemas.microsoft.com/office/drawing/2010/main" val="0"/>
              </a:ext>
            </a:extLst>
          </a:blip>
          <a:srcRect/>
          <a:stretch>
            <a:fillRect/>
          </a:stretch>
        </p:blipFill>
        <p:spPr bwMode="auto">
          <a:xfrm>
            <a:off x="228434" y="273413"/>
            <a:ext cx="904875"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7" name="Espace réservé du contenu 6">
            <a:extLst>
              <a:ext uri="{FF2B5EF4-FFF2-40B4-BE49-F238E27FC236}">
                <a16:creationId xmlns:a16="http://schemas.microsoft.com/office/drawing/2014/main" xmlns="" id="{4A95107A-F379-4C52-9C9A-ECA8115C2D04}"/>
              </a:ext>
            </a:extLst>
          </p:cNvPr>
          <p:cNvGraphicFramePr>
            <a:graphicFrameLocks noGrp="1"/>
          </p:cNvGraphicFramePr>
          <p:nvPr>
            <p:ph idx="21"/>
            <p:custDataLst>
              <p:tags r:id="rId7"/>
            </p:custDataLst>
            <p:extLst>
              <p:ext uri="{D42A27DB-BD31-4B8C-83A1-F6EECF244321}">
                <p14:modId xmlns:p14="http://schemas.microsoft.com/office/powerpoint/2010/main" val="1164252966"/>
              </p:ext>
            </p:extLst>
          </p:nvPr>
        </p:nvGraphicFramePr>
        <p:xfrm>
          <a:off x="228435" y="1464697"/>
          <a:ext cx="10251995" cy="2716105"/>
        </p:xfrm>
        <a:graphic>
          <a:graphicData uri="http://schemas.openxmlformats.org/drawingml/2006/table">
            <a:tbl>
              <a:tblPr/>
              <a:tblGrid>
                <a:gridCol w="2551759">
                  <a:extLst>
                    <a:ext uri="{9D8B030D-6E8A-4147-A177-3AD203B41FA5}">
                      <a16:colId xmlns:a16="http://schemas.microsoft.com/office/drawing/2014/main" xmlns="" val="1388572840"/>
                    </a:ext>
                  </a:extLst>
                </a:gridCol>
                <a:gridCol w="764403">
                  <a:extLst>
                    <a:ext uri="{9D8B030D-6E8A-4147-A177-3AD203B41FA5}">
                      <a16:colId xmlns:a16="http://schemas.microsoft.com/office/drawing/2014/main" xmlns="" val="3160053809"/>
                    </a:ext>
                  </a:extLst>
                </a:gridCol>
                <a:gridCol w="764403">
                  <a:extLst>
                    <a:ext uri="{9D8B030D-6E8A-4147-A177-3AD203B41FA5}">
                      <a16:colId xmlns:a16="http://schemas.microsoft.com/office/drawing/2014/main" xmlns="" val="2499188407"/>
                    </a:ext>
                  </a:extLst>
                </a:gridCol>
                <a:gridCol w="764403">
                  <a:extLst>
                    <a:ext uri="{9D8B030D-6E8A-4147-A177-3AD203B41FA5}">
                      <a16:colId xmlns:a16="http://schemas.microsoft.com/office/drawing/2014/main" xmlns="" val="4024089909"/>
                    </a:ext>
                  </a:extLst>
                </a:gridCol>
                <a:gridCol w="764403">
                  <a:extLst>
                    <a:ext uri="{9D8B030D-6E8A-4147-A177-3AD203B41FA5}">
                      <a16:colId xmlns:a16="http://schemas.microsoft.com/office/drawing/2014/main" xmlns="" val="644589202"/>
                    </a:ext>
                  </a:extLst>
                </a:gridCol>
                <a:gridCol w="820609">
                  <a:extLst>
                    <a:ext uri="{9D8B030D-6E8A-4147-A177-3AD203B41FA5}">
                      <a16:colId xmlns:a16="http://schemas.microsoft.com/office/drawing/2014/main" xmlns="" val="3241223545"/>
                    </a:ext>
                  </a:extLst>
                </a:gridCol>
                <a:gridCol w="764403">
                  <a:extLst>
                    <a:ext uri="{9D8B030D-6E8A-4147-A177-3AD203B41FA5}">
                      <a16:colId xmlns:a16="http://schemas.microsoft.com/office/drawing/2014/main" xmlns="" val="3839654261"/>
                    </a:ext>
                  </a:extLst>
                </a:gridCol>
                <a:gridCol w="764403">
                  <a:extLst>
                    <a:ext uri="{9D8B030D-6E8A-4147-A177-3AD203B41FA5}">
                      <a16:colId xmlns:a16="http://schemas.microsoft.com/office/drawing/2014/main" xmlns="" val="1256355217"/>
                    </a:ext>
                  </a:extLst>
                </a:gridCol>
                <a:gridCol w="764403">
                  <a:extLst>
                    <a:ext uri="{9D8B030D-6E8A-4147-A177-3AD203B41FA5}">
                      <a16:colId xmlns:a16="http://schemas.microsoft.com/office/drawing/2014/main" xmlns="" val="2650447257"/>
                    </a:ext>
                  </a:extLst>
                </a:gridCol>
                <a:gridCol w="764403">
                  <a:extLst>
                    <a:ext uri="{9D8B030D-6E8A-4147-A177-3AD203B41FA5}">
                      <a16:colId xmlns:a16="http://schemas.microsoft.com/office/drawing/2014/main" xmlns="" val="2393348164"/>
                    </a:ext>
                  </a:extLst>
                </a:gridCol>
                <a:gridCol w="764403">
                  <a:extLst>
                    <a:ext uri="{9D8B030D-6E8A-4147-A177-3AD203B41FA5}">
                      <a16:colId xmlns:a16="http://schemas.microsoft.com/office/drawing/2014/main" xmlns="" val="3767059702"/>
                    </a:ext>
                  </a:extLst>
                </a:gridCol>
              </a:tblGrid>
              <a:tr h="82055">
                <a:tc>
                  <a:txBody>
                    <a:bodyPr/>
                    <a:lstStyle/>
                    <a:p>
                      <a:pPr algn="l" fontAlgn="ctr"/>
                      <a:r>
                        <a:rPr lang="fr-FR" sz="1050" b="0" i="0" u="none" strike="noStrike" dirty="0">
                          <a:effectLst/>
                          <a:latin typeface="Segoe UI" panose="020B0502040204020203" pitchFamily="34" charset="0"/>
                        </a:rPr>
                        <a:t> </a:t>
                      </a:r>
                    </a:p>
                  </a:txBody>
                  <a:tcPr marL="2605" marR="2605" marT="260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gridSpan="5">
                  <a:txBody>
                    <a:bodyPr/>
                    <a:lstStyle/>
                    <a:p>
                      <a:pPr algn="ctr" fontAlgn="ctr"/>
                      <a:r>
                        <a:rPr lang="fr-FR" sz="1050" b="0" i="0" u="none" strike="noStrike">
                          <a:solidFill>
                            <a:srgbClr val="FFFFFF"/>
                          </a:solidFill>
                          <a:effectLst/>
                          <a:latin typeface="Segoe UI" panose="020B0502040204020203" pitchFamily="34" charset="0"/>
                        </a:rPr>
                        <a:t>Journées d'hospitalisation</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gridSpan="5">
                  <a:txBody>
                    <a:bodyPr/>
                    <a:lstStyle/>
                    <a:p>
                      <a:pPr algn="ctr" fontAlgn="ctr"/>
                      <a:r>
                        <a:rPr lang="fr-FR" sz="1050" b="0" i="0" u="none" strike="noStrike">
                          <a:solidFill>
                            <a:srgbClr val="FFFFFF"/>
                          </a:solidFill>
                          <a:effectLst/>
                          <a:latin typeface="Segoe UI" panose="020B0502040204020203" pitchFamily="34" charset="0"/>
                        </a:rPr>
                        <a:t>Séjours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xmlns="" val="1613962481"/>
                  </a:ext>
                </a:extLst>
              </a:tr>
              <a:tr h="351665">
                <a:tc>
                  <a:txBody>
                    <a:bodyPr/>
                    <a:lstStyle/>
                    <a:p>
                      <a:pPr algn="l" fontAlgn="ctr"/>
                      <a:r>
                        <a:rPr lang="fr-FR" sz="1000" b="0" i="1" u="none" strike="noStrike">
                          <a:solidFill>
                            <a:srgbClr val="453B50"/>
                          </a:solidFill>
                          <a:effectLst/>
                          <a:latin typeface="Segoe UI" panose="020B0502040204020203" pitchFamily="34" charset="0"/>
                        </a:rPr>
                        <a:t>Séjours en milliers (hors séances)/</a:t>
                      </a:r>
                      <a:br>
                        <a:rPr lang="fr-FR" sz="1000" b="0" i="1" u="none" strike="noStrike">
                          <a:solidFill>
                            <a:srgbClr val="453B50"/>
                          </a:solidFill>
                          <a:effectLst/>
                          <a:latin typeface="Segoe UI" panose="020B0502040204020203" pitchFamily="34" charset="0"/>
                        </a:rPr>
                      </a:br>
                      <a:r>
                        <a:rPr lang="fr-FR" sz="1000" b="0" i="1" u="none" strike="noStrike">
                          <a:solidFill>
                            <a:srgbClr val="453B50"/>
                          </a:solidFill>
                          <a:effectLst/>
                          <a:latin typeface="Segoe UI" panose="020B0502040204020203" pitchFamily="34" charset="0"/>
                        </a:rPr>
                        <a:t>Nombre de journées en milliers</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000" b="0" i="0" u="none" strike="noStrike">
                          <a:solidFill>
                            <a:srgbClr val="FFFFFF"/>
                          </a:solidFill>
                          <a:effectLst/>
                          <a:latin typeface="Segoe UI" panose="020B0502040204020203" pitchFamily="34" charset="0"/>
                        </a:rPr>
                        <a:t>Nombre de journées 2018</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1000" b="0" i="0" u="none" strike="noStrike">
                          <a:solidFill>
                            <a:srgbClr val="FFFFFF"/>
                          </a:solidFill>
                          <a:effectLst/>
                          <a:latin typeface="Segoe UI" panose="020B0502040204020203" pitchFamily="34" charset="0"/>
                        </a:rPr>
                        <a:t>Evolution du nombre de journées 2017/2018</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1000" b="0" i="0" u="none" strike="noStrike" dirty="0">
                          <a:solidFill>
                            <a:srgbClr val="FFFFFF"/>
                          </a:solidFill>
                          <a:effectLst/>
                          <a:latin typeface="Segoe UI" panose="020B0502040204020203" pitchFamily="34" charset="0"/>
                        </a:rPr>
                        <a:t>Contribution croissance journée d'</a:t>
                      </a:r>
                      <a:r>
                        <a:rPr lang="fr-FR" sz="1000" b="0" i="0" u="none" strike="noStrike" dirty="0" err="1">
                          <a:solidFill>
                            <a:srgbClr val="FFFFFF"/>
                          </a:solidFill>
                          <a:effectLst/>
                          <a:latin typeface="Segoe UI" panose="020B0502040204020203" pitchFamily="34" charset="0"/>
                        </a:rPr>
                        <a:t>hospit</a:t>
                      </a:r>
                      <a:r>
                        <a:rPr lang="fr-FR" sz="1000" b="0" i="0" u="none" strike="noStrike" dirty="0">
                          <a:solidFill>
                            <a:srgbClr val="FFFFFF"/>
                          </a:solidFill>
                          <a:effectLst/>
                          <a:latin typeface="Segoe UI" panose="020B0502040204020203" pitchFamily="34" charset="0"/>
                        </a:rPr>
                        <a:t>. 2017/2018</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1000" b="0" i="0" u="none" strike="noStrike" dirty="0">
                          <a:solidFill>
                            <a:srgbClr val="FFFFFF"/>
                          </a:solidFill>
                          <a:effectLst/>
                          <a:latin typeface="Segoe UI" panose="020B0502040204020203" pitchFamily="34" charset="0"/>
                        </a:rPr>
                        <a:t>Part en journées 2018</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1000" b="0" i="0" u="none" strike="noStrike">
                          <a:solidFill>
                            <a:srgbClr val="FFFFFF"/>
                          </a:solidFill>
                          <a:effectLst/>
                          <a:latin typeface="Segoe UI" panose="020B0502040204020203" pitchFamily="34" charset="0"/>
                        </a:rPr>
                        <a:t>Evolution France entière</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1000" b="0" i="0" u="none" strike="noStrike">
                          <a:solidFill>
                            <a:srgbClr val="FFFFFF"/>
                          </a:solidFill>
                          <a:effectLst/>
                          <a:latin typeface="Segoe UI" panose="020B0502040204020203" pitchFamily="34" charset="0"/>
                        </a:rPr>
                        <a:t>Nombre de séjours 2018</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1000" b="0" i="0" u="none" strike="noStrike">
                          <a:solidFill>
                            <a:srgbClr val="FFFFFF"/>
                          </a:solidFill>
                          <a:effectLst/>
                          <a:latin typeface="Segoe UI" panose="020B0502040204020203" pitchFamily="34" charset="0"/>
                        </a:rPr>
                        <a:t>Evolution nombre de séjours 2017/2018</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1000" b="0" i="0" u="none" strike="noStrike" dirty="0">
                          <a:solidFill>
                            <a:srgbClr val="FFFFFF"/>
                          </a:solidFill>
                          <a:effectLst/>
                          <a:latin typeface="Segoe UI" panose="020B0502040204020203" pitchFamily="34" charset="0"/>
                        </a:rPr>
                        <a:t>Contribution croissance en séjours 2017/2018</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1000" b="0" i="0" u="none" strike="noStrike">
                          <a:solidFill>
                            <a:srgbClr val="FFFFFF"/>
                          </a:solidFill>
                          <a:effectLst/>
                          <a:latin typeface="Segoe UI" panose="020B0502040204020203" pitchFamily="34" charset="0"/>
                        </a:rPr>
                        <a:t>Part en séjours 2018</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1000" b="0" i="0" u="none" strike="noStrike">
                          <a:solidFill>
                            <a:srgbClr val="FFFFFF"/>
                          </a:solidFill>
                          <a:effectLst/>
                          <a:latin typeface="Segoe UI" panose="020B0502040204020203" pitchFamily="34" charset="0"/>
                        </a:rPr>
                        <a:t>Evolution France entière</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extLst>
                  <a:ext uri="{0D108BD9-81ED-4DB2-BD59-A6C34878D82A}">
                    <a16:rowId xmlns:a16="http://schemas.microsoft.com/office/drawing/2014/main" xmlns="" val="1535353004"/>
                  </a:ext>
                </a:extLst>
              </a:tr>
              <a:tr h="81274">
                <a:tc>
                  <a:txBody>
                    <a:bodyPr/>
                    <a:lstStyle/>
                    <a:p>
                      <a:pPr algn="l" fontAlgn="ctr"/>
                      <a:r>
                        <a:rPr lang="fr-FR" sz="1000" b="0" i="0" u="none" strike="noStrike">
                          <a:solidFill>
                            <a:srgbClr val="FFFFFF"/>
                          </a:solidFill>
                          <a:effectLst/>
                          <a:latin typeface="Segoe UI" panose="020B0502040204020203" pitchFamily="34" charset="0"/>
                        </a:rPr>
                        <a:t>Chirurgie ambulatoire</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50" b="0" i="0" u="none" strike="noStrike">
                          <a:solidFill>
                            <a:srgbClr val="453B50"/>
                          </a:solidFill>
                          <a:effectLst/>
                          <a:latin typeface="Segoe UI" panose="020B0502040204020203" pitchFamily="34" charset="0"/>
                        </a:rPr>
                        <a:t>257,69</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+5,3 %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-15,7 %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3,8 %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+4,7 %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a:solidFill>
                            <a:srgbClr val="453B50"/>
                          </a:solidFill>
                          <a:effectLst/>
                          <a:latin typeface="Segoe UI" panose="020B0502040204020203" pitchFamily="34" charset="0"/>
                        </a:rPr>
                        <a:t>257,69</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+5,3 %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-646,1 %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16,3 %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+4,7 %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335927959"/>
                  </a:ext>
                </a:extLst>
              </a:tr>
              <a:tr h="78148">
                <a:tc>
                  <a:txBody>
                    <a:bodyPr/>
                    <a:lstStyle/>
                    <a:p>
                      <a:pPr algn="l" fontAlgn="ctr"/>
                      <a:r>
                        <a:rPr lang="fr-FR" sz="1000" b="0" i="0" u="none" strike="noStrike">
                          <a:solidFill>
                            <a:srgbClr val="FFFFFF"/>
                          </a:solidFill>
                          <a:effectLst/>
                          <a:latin typeface="Segoe UI" panose="020B0502040204020203" pitchFamily="34" charset="0"/>
                        </a:rPr>
                        <a:t>Chirurgie non ambulatoire</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50" b="0" i="0" u="none" strike="noStrike">
                          <a:solidFill>
                            <a:srgbClr val="453B50"/>
                          </a:solidFill>
                          <a:effectLst/>
                          <a:latin typeface="Segoe UI" panose="020B0502040204020203" pitchFamily="34" charset="0"/>
                        </a:rPr>
                        <a:t>1 525,82</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-3,8 %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73,7 %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22,4 %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-3,9 %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a:solidFill>
                            <a:srgbClr val="453B50"/>
                          </a:solidFill>
                          <a:effectLst/>
                          <a:latin typeface="Segoe UI" panose="020B0502040204020203" pitchFamily="34" charset="0"/>
                        </a:rPr>
                        <a:t>235,91</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-4,1 %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500,5 %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15,0 %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-3,4 %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973413147"/>
                  </a:ext>
                </a:extLst>
              </a:tr>
              <a:tr h="78148">
                <a:tc>
                  <a:txBody>
                    <a:bodyPr/>
                    <a:lstStyle/>
                    <a:p>
                      <a:pPr algn="l" fontAlgn="ctr"/>
                      <a:r>
                        <a:rPr lang="fr-FR" sz="1000" b="1" i="0" u="none" strike="noStrike">
                          <a:solidFill>
                            <a:srgbClr val="FFFFFF"/>
                          </a:solidFill>
                          <a:effectLst/>
                          <a:latin typeface="Segoe UI" panose="020B0502040204020203" pitchFamily="34" charset="0"/>
                        </a:rPr>
                        <a:t>Total chirurgie</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50" b="1" i="0" u="none" strike="noStrike">
                          <a:solidFill>
                            <a:srgbClr val="453B50"/>
                          </a:solidFill>
                          <a:effectLst/>
                          <a:latin typeface="Segoe UI" panose="020B0502040204020203" pitchFamily="34" charset="0"/>
                        </a:rPr>
                        <a:t>1 783,51</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-2,6 %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58,0 %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26,2 %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-2,7 %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a:solidFill>
                            <a:srgbClr val="453B50"/>
                          </a:solidFill>
                          <a:effectLst/>
                          <a:latin typeface="Segoe UI" panose="020B0502040204020203" pitchFamily="34" charset="0"/>
                        </a:rPr>
                        <a:t>493,60</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+0,6 %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-145,7 %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31,3 %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+0,8 %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635627691"/>
                  </a:ext>
                </a:extLst>
              </a:tr>
              <a:tr h="78148">
                <a:tc>
                  <a:txBody>
                    <a:bodyPr/>
                    <a:lstStyle/>
                    <a:p>
                      <a:pPr algn="l" fontAlgn="ctr"/>
                      <a:r>
                        <a:rPr lang="fr-FR" sz="1000" b="0" i="0" u="none" strike="noStrike">
                          <a:solidFill>
                            <a:srgbClr val="FFFFFF"/>
                          </a:solidFill>
                          <a:effectLst/>
                          <a:latin typeface="Segoe UI" panose="020B0502040204020203" pitchFamily="34" charset="0"/>
                        </a:rPr>
                        <a:t>Séjour sans acte classant sans nuitée</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50" b="0" i="0" u="none" strike="noStrike">
                          <a:solidFill>
                            <a:srgbClr val="453B50"/>
                          </a:solidFill>
                          <a:effectLst/>
                          <a:latin typeface="Segoe UI" panose="020B0502040204020203" pitchFamily="34" charset="0"/>
                        </a:rPr>
                        <a:t>181,69</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-0,6 %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1,3 %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2,7 %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+2,9 %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a:solidFill>
                            <a:srgbClr val="453B50"/>
                          </a:solidFill>
                          <a:effectLst/>
                          <a:latin typeface="Segoe UI" panose="020B0502040204020203" pitchFamily="34" charset="0"/>
                        </a:rPr>
                        <a:t>181,69</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-0,6 %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54,5 %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11,5 %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+2,9 %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856920768"/>
                  </a:ext>
                </a:extLst>
              </a:tr>
              <a:tr h="78148">
                <a:tc>
                  <a:txBody>
                    <a:bodyPr/>
                    <a:lstStyle/>
                    <a:p>
                      <a:pPr algn="l" fontAlgn="ctr"/>
                      <a:r>
                        <a:rPr lang="fr-FR" sz="1000" b="0" i="0" u="none" strike="noStrike">
                          <a:solidFill>
                            <a:srgbClr val="FFFFFF"/>
                          </a:solidFill>
                          <a:effectLst/>
                          <a:latin typeface="Segoe UI" panose="020B0502040204020203" pitchFamily="34" charset="0"/>
                        </a:rPr>
                        <a:t>Séjour sans acte classant avec nuitée(s)</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50" b="0" i="0" u="none" strike="noStrike">
                          <a:solidFill>
                            <a:srgbClr val="453B50"/>
                          </a:solidFill>
                          <a:effectLst/>
                          <a:latin typeface="Segoe UI" panose="020B0502040204020203" pitchFamily="34" charset="0"/>
                        </a:rPr>
                        <a:t>3 647,28</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-0,5 %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20,8 %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53,5 %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+0,1 %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a:solidFill>
                            <a:srgbClr val="453B50"/>
                          </a:solidFill>
                          <a:effectLst/>
                          <a:latin typeface="Segoe UI" panose="020B0502040204020203" pitchFamily="34" charset="0"/>
                        </a:rPr>
                        <a:t>485,37</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-0,7 %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168,5 %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30,8 %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-0,1 %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573996650"/>
                  </a:ext>
                </a:extLst>
              </a:tr>
              <a:tr h="78148">
                <a:tc>
                  <a:txBody>
                    <a:bodyPr/>
                    <a:lstStyle/>
                    <a:p>
                      <a:pPr algn="l" fontAlgn="ctr"/>
                      <a:r>
                        <a:rPr lang="fr-FR" sz="1000" b="1" i="0" u="none" strike="noStrike">
                          <a:solidFill>
                            <a:srgbClr val="FFFFFF"/>
                          </a:solidFill>
                          <a:effectLst/>
                          <a:latin typeface="Segoe UI" panose="020B0502040204020203" pitchFamily="34" charset="0"/>
                        </a:rPr>
                        <a:t>Total séjour sans acte classant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50" b="1" i="0" u="none" strike="noStrike">
                          <a:solidFill>
                            <a:srgbClr val="453B50"/>
                          </a:solidFill>
                          <a:effectLst/>
                          <a:latin typeface="Segoe UI" panose="020B0502040204020203" pitchFamily="34" charset="0"/>
                        </a:rPr>
                        <a:t>3 828,97</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-0,5 %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22,1 %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56,2 %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+0,2 %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a:solidFill>
                            <a:srgbClr val="453B50"/>
                          </a:solidFill>
                          <a:effectLst/>
                          <a:latin typeface="Segoe UI" panose="020B0502040204020203" pitchFamily="34" charset="0"/>
                        </a:rPr>
                        <a:t>667,06</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-0,7 %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223,0 %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42,3 %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+0,7 %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821154828"/>
                  </a:ext>
                </a:extLst>
              </a:tr>
              <a:tr h="78148">
                <a:tc>
                  <a:txBody>
                    <a:bodyPr/>
                    <a:lstStyle/>
                    <a:p>
                      <a:pPr algn="l" fontAlgn="ctr"/>
                      <a:r>
                        <a:rPr lang="fr-FR" sz="1000" b="0" i="0" u="none" strike="noStrike">
                          <a:solidFill>
                            <a:srgbClr val="FFFFFF"/>
                          </a:solidFill>
                          <a:effectLst/>
                          <a:latin typeface="Segoe UI" panose="020B0502040204020203" pitchFamily="34" charset="0"/>
                        </a:rPr>
                        <a:t>Obstétrique mère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50" b="0" i="0" u="none" strike="noStrike">
                          <a:solidFill>
                            <a:srgbClr val="453B50"/>
                          </a:solidFill>
                          <a:effectLst/>
                          <a:latin typeface="Segoe UI" panose="020B0502040204020203" pitchFamily="34" charset="0"/>
                        </a:rPr>
                        <a:t>369,41</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-1,9 %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8,6 %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5,4 %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-1,6 %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a:solidFill>
                            <a:srgbClr val="453B50"/>
                          </a:solidFill>
                          <a:effectLst/>
                          <a:latin typeface="Segoe UI" panose="020B0502040204020203" pitchFamily="34" charset="0"/>
                        </a:rPr>
                        <a:t>79,46</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-1,5 %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58,8 %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5,0 %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-1,4 %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443083479"/>
                  </a:ext>
                </a:extLst>
              </a:tr>
              <a:tr h="78148">
                <a:tc>
                  <a:txBody>
                    <a:bodyPr/>
                    <a:lstStyle/>
                    <a:p>
                      <a:pPr algn="l" fontAlgn="ctr"/>
                      <a:r>
                        <a:rPr lang="fr-FR" sz="1000" b="0" i="0" u="none" strike="noStrike">
                          <a:solidFill>
                            <a:srgbClr val="FFFFFF"/>
                          </a:solidFill>
                          <a:effectLst/>
                          <a:latin typeface="Segoe UI" panose="020B0502040204020203" pitchFamily="34" charset="0"/>
                        </a:rPr>
                        <a:t>Obstétrique enfant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50" b="0" i="0" u="none" strike="noStrike">
                          <a:solidFill>
                            <a:srgbClr val="453B50"/>
                          </a:solidFill>
                          <a:effectLst/>
                          <a:latin typeface="Segoe UI" panose="020B0502040204020203" pitchFamily="34" charset="0"/>
                        </a:rPr>
                        <a:t>332,12</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-5,7 %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24,6 %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4,9 %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-1,7 %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a:solidFill>
                            <a:srgbClr val="453B50"/>
                          </a:solidFill>
                          <a:effectLst/>
                          <a:latin typeface="Segoe UI" panose="020B0502040204020203" pitchFamily="34" charset="0"/>
                        </a:rPr>
                        <a:t>55,90</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-5,1 %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150,3 %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3,5 %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-1,5 %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617021152"/>
                  </a:ext>
                </a:extLst>
              </a:tr>
              <a:tr h="78148">
                <a:tc>
                  <a:txBody>
                    <a:bodyPr/>
                    <a:lstStyle/>
                    <a:p>
                      <a:pPr algn="l" fontAlgn="ctr"/>
                      <a:r>
                        <a:rPr lang="fr-FR" sz="1000" b="1" i="0" u="none" strike="noStrike">
                          <a:solidFill>
                            <a:srgbClr val="FFFFFF"/>
                          </a:solidFill>
                          <a:effectLst/>
                          <a:latin typeface="Segoe UI" panose="020B0502040204020203" pitchFamily="34" charset="0"/>
                        </a:rPr>
                        <a:t>Total Obstétrique</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50" b="1" i="0" u="none" strike="noStrike" dirty="0">
                          <a:solidFill>
                            <a:srgbClr val="453B50"/>
                          </a:solidFill>
                          <a:effectLst/>
                          <a:latin typeface="Segoe UI" panose="020B0502040204020203" pitchFamily="34" charset="0"/>
                        </a:rPr>
                        <a:t>701,53</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-3,7 %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33,2 %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10,3 %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-1,7 %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a:solidFill>
                            <a:srgbClr val="453B50"/>
                          </a:solidFill>
                          <a:effectLst/>
                          <a:latin typeface="Segoe UI" panose="020B0502040204020203" pitchFamily="34" charset="0"/>
                        </a:rPr>
                        <a:t>135,36</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-3,0 %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209,1 %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8,6 %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-1,4 %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563811092"/>
                  </a:ext>
                </a:extLst>
              </a:tr>
              <a:tr h="78148">
                <a:tc>
                  <a:txBody>
                    <a:bodyPr/>
                    <a:lstStyle/>
                    <a:p>
                      <a:pPr algn="l" fontAlgn="ctr"/>
                      <a:r>
                        <a:rPr lang="fr-FR" sz="1000" b="0" i="0" u="none" strike="noStrike" dirty="0">
                          <a:solidFill>
                            <a:srgbClr val="FFFFFF"/>
                          </a:solidFill>
                          <a:effectLst/>
                          <a:latin typeface="Segoe UI" panose="020B0502040204020203" pitchFamily="34" charset="0"/>
                        </a:rPr>
                        <a:t>Techniques peu invasives</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50" b="0" i="0" u="none" strike="noStrike">
                          <a:solidFill>
                            <a:srgbClr val="453B50"/>
                          </a:solidFill>
                          <a:effectLst/>
                          <a:latin typeface="Segoe UI" panose="020B0502040204020203" pitchFamily="34" charset="0"/>
                        </a:rPr>
                        <a:t>499,11</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+2,2 %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-13,3 %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7,3 %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+1,2 %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a:solidFill>
                            <a:srgbClr val="453B50"/>
                          </a:solidFill>
                          <a:effectLst/>
                          <a:latin typeface="Segoe UI" panose="020B0502040204020203" pitchFamily="34" charset="0"/>
                        </a:rPr>
                        <a:t>280,07</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+1,3 %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-186,4 %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17,8 %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+1,0 %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431601027"/>
                  </a:ext>
                </a:extLst>
              </a:tr>
              <a:tr h="78148">
                <a:tc>
                  <a:txBody>
                    <a:bodyPr/>
                    <a:lstStyle/>
                    <a:p>
                      <a:pPr algn="l" fontAlgn="ctr"/>
                      <a:r>
                        <a:rPr lang="fr-FR" sz="1000" b="1" i="0" u="none" strike="noStrike" dirty="0">
                          <a:solidFill>
                            <a:srgbClr val="FFFFFF"/>
                          </a:solidFill>
                          <a:effectLst/>
                          <a:latin typeface="Segoe UI" panose="020B0502040204020203" pitchFamily="34" charset="0"/>
                        </a:rPr>
                        <a:t>Total Région hors séances</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50" b="1" i="0" u="none" strike="noStrike">
                          <a:solidFill>
                            <a:srgbClr val="453B50"/>
                          </a:solidFill>
                          <a:effectLst/>
                          <a:latin typeface="Segoe UI" panose="020B0502040204020203" pitchFamily="34" charset="0"/>
                        </a:rPr>
                        <a:t>6 813,11</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-1,2 %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100,0 %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100,0 %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-0,7 %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a:solidFill>
                            <a:srgbClr val="453B50"/>
                          </a:solidFill>
                          <a:effectLst/>
                          <a:latin typeface="Segoe UI" panose="020B0502040204020203" pitchFamily="34" charset="0"/>
                        </a:rPr>
                        <a:t>1 576,09</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-0,1 %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100,0 %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100,0 %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1" i="0" u="none" strike="noStrike" dirty="0">
                          <a:solidFill>
                            <a:srgbClr val="453B50"/>
                          </a:solidFill>
                          <a:effectLst/>
                          <a:latin typeface="Segoe UI" panose="020B0502040204020203" pitchFamily="34" charset="0"/>
                        </a:rPr>
                        <a:t>+0,6 %</a:t>
                      </a:r>
                    </a:p>
                  </a:txBody>
                  <a:tcPr marL="2605" marR="2605" marT="26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679951167"/>
                  </a:ext>
                </a:extLst>
              </a:tr>
            </a:tbl>
          </a:graphicData>
        </a:graphic>
      </p:graphicFrame>
      <p:graphicFrame>
        <p:nvGraphicFramePr>
          <p:cNvPr id="16" name="Espace réservé du contenu 15">
            <a:extLst>
              <a:ext uri="{FF2B5EF4-FFF2-40B4-BE49-F238E27FC236}">
                <a16:creationId xmlns:a16="http://schemas.microsoft.com/office/drawing/2014/main" xmlns="" id="{9C9AF7B5-2FFF-4D96-8108-191BFF5F8DC3}"/>
              </a:ext>
            </a:extLst>
          </p:cNvPr>
          <p:cNvGraphicFramePr>
            <a:graphicFrameLocks noGrp="1"/>
          </p:cNvGraphicFramePr>
          <p:nvPr>
            <p:ph idx="22"/>
            <p:custDataLst>
              <p:tags r:id="rId8"/>
            </p:custDataLst>
            <p:extLst>
              <p:ext uri="{D42A27DB-BD31-4B8C-83A1-F6EECF244321}">
                <p14:modId xmlns:p14="http://schemas.microsoft.com/office/powerpoint/2010/main" val="2265810425"/>
              </p:ext>
            </p:extLst>
          </p:nvPr>
        </p:nvGraphicFramePr>
        <p:xfrm>
          <a:off x="228435" y="4679306"/>
          <a:ext cx="10251994" cy="940157"/>
        </p:xfrm>
        <a:graphic>
          <a:graphicData uri="http://schemas.openxmlformats.org/drawingml/2006/table">
            <a:tbl>
              <a:tblPr/>
              <a:tblGrid>
                <a:gridCol w="4068538">
                  <a:extLst>
                    <a:ext uri="{9D8B030D-6E8A-4147-A177-3AD203B41FA5}">
                      <a16:colId xmlns:a16="http://schemas.microsoft.com/office/drawing/2014/main" xmlns="" val="2160877143"/>
                    </a:ext>
                  </a:extLst>
                </a:gridCol>
                <a:gridCol w="1218768">
                  <a:extLst>
                    <a:ext uri="{9D8B030D-6E8A-4147-A177-3AD203B41FA5}">
                      <a16:colId xmlns:a16="http://schemas.microsoft.com/office/drawing/2014/main" xmlns="" val="1143753153"/>
                    </a:ext>
                  </a:extLst>
                </a:gridCol>
                <a:gridCol w="1218768">
                  <a:extLst>
                    <a:ext uri="{9D8B030D-6E8A-4147-A177-3AD203B41FA5}">
                      <a16:colId xmlns:a16="http://schemas.microsoft.com/office/drawing/2014/main" xmlns="" val="1534152866"/>
                    </a:ext>
                  </a:extLst>
                </a:gridCol>
                <a:gridCol w="1218768">
                  <a:extLst>
                    <a:ext uri="{9D8B030D-6E8A-4147-A177-3AD203B41FA5}">
                      <a16:colId xmlns:a16="http://schemas.microsoft.com/office/drawing/2014/main" xmlns="" val="1780656210"/>
                    </a:ext>
                  </a:extLst>
                </a:gridCol>
                <a:gridCol w="1218768">
                  <a:extLst>
                    <a:ext uri="{9D8B030D-6E8A-4147-A177-3AD203B41FA5}">
                      <a16:colId xmlns:a16="http://schemas.microsoft.com/office/drawing/2014/main" xmlns="" val="4091245355"/>
                    </a:ext>
                  </a:extLst>
                </a:gridCol>
                <a:gridCol w="1308384">
                  <a:extLst>
                    <a:ext uri="{9D8B030D-6E8A-4147-A177-3AD203B41FA5}">
                      <a16:colId xmlns:a16="http://schemas.microsoft.com/office/drawing/2014/main" xmlns="" val="3639843390"/>
                    </a:ext>
                  </a:extLst>
                </a:gridCol>
              </a:tblGrid>
              <a:tr h="349777">
                <a:tc>
                  <a:txBody>
                    <a:bodyPr/>
                    <a:lstStyle/>
                    <a:p>
                      <a:pPr algn="l" fontAlgn="ctr"/>
                      <a:r>
                        <a:rPr lang="fr-FR" sz="1000" b="0" i="1" u="none" strike="noStrike" dirty="0">
                          <a:solidFill>
                            <a:srgbClr val="453B50"/>
                          </a:solidFill>
                          <a:effectLst/>
                          <a:latin typeface="Segoe UI" panose="020B0502040204020203" pitchFamily="34" charset="0"/>
                        </a:rPr>
                        <a:t>Périmètre : </a:t>
                      </a:r>
                      <a:r>
                        <a:rPr lang="fr-FR" sz="900" b="0" i="1" u="none" strike="noStrike" dirty="0">
                          <a:solidFill>
                            <a:srgbClr val="453B50"/>
                          </a:solidFill>
                          <a:effectLst/>
                          <a:latin typeface="Segoe UI" panose="020B0502040204020203" pitchFamily="34" charset="0"/>
                        </a:rPr>
                        <a:t>GHM en C hors CM14 et 15 + sept racines (03K02, 05K14, 11K07, 12K06, 09Z02, 23Z03 et 14Z08)</a:t>
                      </a:r>
                      <a:endParaRPr lang="fr-FR" sz="1000" b="0" i="1" u="none" strike="noStrike" dirty="0">
                        <a:solidFill>
                          <a:srgbClr val="453B50"/>
                        </a:solidFill>
                        <a:effectLst/>
                        <a:latin typeface="Segoe UI" panose="020B0502040204020203" pitchFamily="34" charset="0"/>
                      </a:endParaRP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dirty="0">
                          <a:solidFill>
                            <a:srgbClr val="FFFFFF"/>
                          </a:solidFill>
                          <a:effectLst/>
                          <a:latin typeface="Segoe UI" panose="020B0502040204020203" pitchFamily="34" charset="0"/>
                        </a:rPr>
                        <a:t>2014</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1000" b="0" i="0" u="none" strike="noStrike">
                          <a:solidFill>
                            <a:srgbClr val="FFFFFF"/>
                          </a:solidFill>
                          <a:effectLst/>
                          <a:latin typeface="Segoe UI" panose="020B0502040204020203" pitchFamily="34" charset="0"/>
                        </a:rPr>
                        <a:t>2015</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1000" b="0" i="0" u="none" strike="noStrike">
                          <a:solidFill>
                            <a:srgbClr val="FFFFFF"/>
                          </a:solidFill>
                          <a:effectLst/>
                          <a:latin typeface="Segoe UI" panose="020B0502040204020203" pitchFamily="34" charset="0"/>
                        </a:rPr>
                        <a:t>2016</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1000" b="0" i="0" u="none" strike="noStrike">
                          <a:solidFill>
                            <a:srgbClr val="FFFFFF"/>
                          </a:solidFill>
                          <a:effectLst/>
                          <a:latin typeface="Segoe UI" panose="020B0502040204020203" pitchFamily="34" charset="0"/>
                        </a:rPr>
                        <a:t>2017</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1000" b="0" i="0" u="none" strike="noStrike">
                          <a:solidFill>
                            <a:srgbClr val="FFFFFF"/>
                          </a:solidFill>
                          <a:effectLst/>
                          <a:latin typeface="Segoe UI" panose="020B0502040204020203" pitchFamily="34" charset="0"/>
                        </a:rPr>
                        <a:t>2018</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extLst>
                  <a:ext uri="{0D108BD9-81ED-4DB2-BD59-A6C34878D82A}">
                    <a16:rowId xmlns:a16="http://schemas.microsoft.com/office/drawing/2014/main" xmlns="" val="2874492518"/>
                  </a:ext>
                </a:extLst>
              </a:tr>
              <a:tr h="185866">
                <a:tc>
                  <a:txBody>
                    <a:bodyPr/>
                    <a:lstStyle/>
                    <a:p>
                      <a:pPr algn="l" fontAlgn="ctr"/>
                      <a:r>
                        <a:rPr lang="fr-FR" sz="1000" b="0" i="0" u="none" strike="noStrike" dirty="0">
                          <a:solidFill>
                            <a:srgbClr val="FFFFFF"/>
                          </a:solidFill>
                          <a:effectLst/>
                          <a:latin typeface="Segoe UI" panose="020B0502040204020203" pitchFamily="34" charset="0"/>
                        </a:rPr>
                        <a:t>Taux de chirurgie ambulatoire de la région</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50" b="0" i="0" u="none" strike="noStrike" dirty="0">
                          <a:solidFill>
                            <a:srgbClr val="453B50"/>
                          </a:solidFill>
                          <a:effectLst/>
                          <a:latin typeface="Segoe UI" panose="020B0502040204020203" pitchFamily="34" charset="0"/>
                        </a:rPr>
                        <a:t>47,4 %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49,4 %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51,5 %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53,6 %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55,7 %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767326441"/>
                  </a:ext>
                </a:extLst>
              </a:tr>
              <a:tr h="185866">
                <a:tc>
                  <a:txBody>
                    <a:bodyPr/>
                    <a:lstStyle/>
                    <a:p>
                      <a:pPr algn="l" fontAlgn="ctr"/>
                      <a:r>
                        <a:rPr lang="fr-FR" sz="1000" b="0" i="0" u="none" strike="noStrike" dirty="0">
                          <a:solidFill>
                            <a:srgbClr val="FFFFFF"/>
                          </a:solidFill>
                          <a:effectLst/>
                          <a:latin typeface="Segoe UI" panose="020B0502040204020203" pitchFamily="34" charset="0"/>
                        </a:rPr>
                        <a:t>Taux de chirurgie ambulatoire - France</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50" b="0" i="0" u="none" strike="noStrike" dirty="0">
                          <a:solidFill>
                            <a:srgbClr val="453B50"/>
                          </a:solidFill>
                          <a:effectLst/>
                          <a:latin typeface="Segoe UI" panose="020B0502040204020203" pitchFamily="34" charset="0"/>
                        </a:rPr>
                        <a:t>50,0 %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51,9 %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54,1 %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55,9 %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50" b="0" i="0" u="none" strike="noStrike" dirty="0">
                          <a:solidFill>
                            <a:srgbClr val="453B50"/>
                          </a:solidFill>
                          <a:effectLst/>
                          <a:latin typeface="Segoe UI" panose="020B0502040204020203" pitchFamily="34" charset="0"/>
                        </a:rPr>
                        <a:t>57,8 %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407802455"/>
                  </a:ext>
                </a:extLst>
              </a:tr>
              <a:tr h="218648">
                <a:tc>
                  <a:txBody>
                    <a:bodyPr/>
                    <a:lstStyle/>
                    <a:p>
                      <a:pPr algn="l" fontAlgn="t"/>
                      <a:r>
                        <a:rPr lang="fr-FR" sz="800" b="0" i="1" u="none" strike="noStrike" dirty="0">
                          <a:solidFill>
                            <a:srgbClr val="453B50"/>
                          </a:solidFill>
                          <a:effectLst/>
                          <a:latin typeface="Segoe UI" panose="020B0502040204020203" pitchFamily="34" charset="0"/>
                        </a:rPr>
                        <a:t>Ces taux n'incluent pas les établissements encore financés sous DAF.</a:t>
                      </a:r>
                    </a:p>
                  </a:txBody>
                  <a:tcPr marL="4153" marR="4153" marT="4153"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fr-FR" sz="1100" b="0" i="0" u="none" strike="noStrike">
                          <a:effectLst/>
                          <a:latin typeface="Segoe UI" panose="020B0502040204020203" pitchFamily="34" charset="0"/>
                        </a:rPr>
                        <a:t> </a:t>
                      </a:r>
                    </a:p>
                  </a:txBody>
                  <a:tcPr marL="4153" marR="4153" marT="4153"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fr-FR" sz="1100" b="0" i="0" u="none" strike="noStrike">
                          <a:effectLst/>
                          <a:latin typeface="Segoe UI" panose="020B0502040204020203" pitchFamily="34" charset="0"/>
                        </a:rPr>
                        <a:t> </a:t>
                      </a:r>
                    </a:p>
                  </a:txBody>
                  <a:tcPr marL="4153" marR="4153" marT="4153"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fr-FR" sz="1100" b="0" i="0" u="none" strike="noStrike">
                          <a:effectLst/>
                          <a:latin typeface="Segoe UI" panose="020B0502040204020203" pitchFamily="34" charset="0"/>
                        </a:rPr>
                        <a:t> </a:t>
                      </a:r>
                    </a:p>
                  </a:txBody>
                  <a:tcPr marL="4153" marR="4153" marT="4153"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fr-FR" sz="1100" b="0" i="0" u="none" strike="noStrike">
                          <a:effectLst/>
                          <a:latin typeface="Segoe UI" panose="020B0502040204020203" pitchFamily="34" charset="0"/>
                        </a:rPr>
                        <a:t> </a:t>
                      </a:r>
                    </a:p>
                  </a:txBody>
                  <a:tcPr marL="4153" marR="4153" marT="4153"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fr-FR" sz="1100" b="0" i="0" u="none" strike="noStrike" dirty="0">
                          <a:effectLst/>
                          <a:latin typeface="Segoe UI" panose="020B0502040204020203" pitchFamily="34" charset="0"/>
                        </a:rPr>
                        <a:t> </a:t>
                      </a:r>
                    </a:p>
                  </a:txBody>
                  <a:tcPr marL="4153" marR="4153" marT="4153"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52565701"/>
                  </a:ext>
                </a:extLst>
              </a:tr>
            </a:tbl>
          </a:graphicData>
        </a:graphic>
      </p:graphicFrame>
    </p:spTree>
    <p:extLst>
      <p:ext uri="{BB962C8B-B14F-4D97-AF65-F5344CB8AC3E}">
        <p14:creationId xmlns:p14="http://schemas.microsoft.com/office/powerpoint/2010/main" val="16009594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FR" dirty="0"/>
              <a:t>Quels sont les motifs de prise en charge ? (2/2)</a:t>
            </a:r>
          </a:p>
        </p:txBody>
      </p:sp>
      <p:sp>
        <p:nvSpPr>
          <p:cNvPr id="5" name="Espace réservé du numéro de diapositive 4"/>
          <p:cNvSpPr>
            <a:spLocks noGrp="1"/>
          </p:cNvSpPr>
          <p:nvPr>
            <p:ph type="sldNum" sz="quarter" idx="19"/>
            <p:custDataLst>
              <p:tags r:id="rId2"/>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40</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8" name="Espace réservé du pied de page 7"/>
          <p:cNvSpPr>
            <a:spLocks noGrp="1"/>
          </p:cNvSpPr>
          <p:nvPr>
            <p:ph type="ftr" sz="quarter" idx="3"/>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pic>
        <p:nvPicPr>
          <p:cNvPr id="14" name="Picture 1"/>
          <p:cNvPicPr>
            <a:picLocks noChangeAspect="1" noChangeArrowheads="1"/>
          </p:cNvPicPr>
          <p:nvPr>
            <p:custDataLst>
              <p:tags r:id="rId4"/>
            </p:custDataLst>
          </p:nvPr>
        </p:nvPicPr>
        <p:blipFill>
          <a:blip r:embed="rId8">
            <a:extLst>
              <a:ext uri="{28A0092B-C50C-407E-A947-70E740481C1C}">
                <a14:useLocalDpi xmlns:a14="http://schemas.microsoft.com/office/drawing/2010/main" val="0"/>
              </a:ext>
            </a:extLst>
          </a:blip>
          <a:srcRect/>
          <a:stretch>
            <a:fillRect/>
          </a:stretch>
        </p:blipFill>
        <p:spPr bwMode="auto">
          <a:xfrm>
            <a:off x="228434" y="273413"/>
            <a:ext cx="904875"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3" name="Tableau 2">
            <a:extLst>
              <a:ext uri="{FF2B5EF4-FFF2-40B4-BE49-F238E27FC236}">
                <a16:creationId xmlns:a16="http://schemas.microsoft.com/office/drawing/2014/main" xmlns="" id="{F3D406D7-1B89-4A76-81A2-B4DCE6A73143}"/>
              </a:ext>
            </a:extLst>
          </p:cNvPr>
          <p:cNvGraphicFramePr>
            <a:graphicFrameLocks noGrp="1"/>
          </p:cNvGraphicFramePr>
          <p:nvPr>
            <p:custDataLst>
              <p:tags r:id="rId5"/>
            </p:custDataLst>
            <p:extLst>
              <p:ext uri="{D42A27DB-BD31-4B8C-83A1-F6EECF244321}">
                <p14:modId xmlns:p14="http://schemas.microsoft.com/office/powerpoint/2010/main" val="161148211"/>
              </p:ext>
            </p:extLst>
          </p:nvPr>
        </p:nvGraphicFramePr>
        <p:xfrm>
          <a:off x="294642" y="1139383"/>
          <a:ext cx="10018930" cy="4431036"/>
        </p:xfrm>
        <a:graphic>
          <a:graphicData uri="http://schemas.openxmlformats.org/drawingml/2006/table">
            <a:tbl>
              <a:tblPr/>
              <a:tblGrid>
                <a:gridCol w="407963">
                  <a:extLst>
                    <a:ext uri="{9D8B030D-6E8A-4147-A177-3AD203B41FA5}">
                      <a16:colId xmlns:a16="http://schemas.microsoft.com/office/drawing/2014/main" xmlns="" val="3839392794"/>
                    </a:ext>
                  </a:extLst>
                </a:gridCol>
                <a:gridCol w="5168296">
                  <a:extLst>
                    <a:ext uri="{9D8B030D-6E8A-4147-A177-3AD203B41FA5}">
                      <a16:colId xmlns:a16="http://schemas.microsoft.com/office/drawing/2014/main" xmlns="" val="2162302193"/>
                    </a:ext>
                  </a:extLst>
                </a:gridCol>
                <a:gridCol w="875657">
                  <a:extLst>
                    <a:ext uri="{9D8B030D-6E8A-4147-A177-3AD203B41FA5}">
                      <a16:colId xmlns:a16="http://schemas.microsoft.com/office/drawing/2014/main" xmlns="" val="1080398256"/>
                    </a:ext>
                  </a:extLst>
                </a:gridCol>
                <a:gridCol w="875657">
                  <a:extLst>
                    <a:ext uri="{9D8B030D-6E8A-4147-A177-3AD203B41FA5}">
                      <a16:colId xmlns:a16="http://schemas.microsoft.com/office/drawing/2014/main" xmlns="" val="2834983018"/>
                    </a:ext>
                  </a:extLst>
                </a:gridCol>
                <a:gridCol w="875657">
                  <a:extLst>
                    <a:ext uri="{9D8B030D-6E8A-4147-A177-3AD203B41FA5}">
                      <a16:colId xmlns:a16="http://schemas.microsoft.com/office/drawing/2014/main" xmlns="" val="1060741005"/>
                    </a:ext>
                  </a:extLst>
                </a:gridCol>
                <a:gridCol w="875657">
                  <a:extLst>
                    <a:ext uri="{9D8B030D-6E8A-4147-A177-3AD203B41FA5}">
                      <a16:colId xmlns:a16="http://schemas.microsoft.com/office/drawing/2014/main" xmlns="" val="4218826657"/>
                    </a:ext>
                  </a:extLst>
                </a:gridCol>
                <a:gridCol w="940043">
                  <a:extLst>
                    <a:ext uri="{9D8B030D-6E8A-4147-A177-3AD203B41FA5}">
                      <a16:colId xmlns:a16="http://schemas.microsoft.com/office/drawing/2014/main" xmlns="" val="3278740485"/>
                    </a:ext>
                  </a:extLst>
                </a:gridCol>
              </a:tblGrid>
              <a:tr h="545199">
                <a:tc gridSpan="2">
                  <a:txBody>
                    <a:bodyPr/>
                    <a:lstStyle/>
                    <a:p>
                      <a:pPr algn="l" fontAlgn="ctr"/>
                      <a:r>
                        <a:rPr lang="fr-FR" sz="1200" b="1" i="1" u="none" strike="noStrike" dirty="0">
                          <a:solidFill>
                            <a:srgbClr val="453B50"/>
                          </a:solidFill>
                          <a:effectLst/>
                          <a:latin typeface="Segoe UI" panose="020B0502040204020203" pitchFamily="34" charset="0"/>
                        </a:rPr>
                        <a:t>Déclinaison par domaine d'activité</a:t>
                      </a:r>
                      <a:r>
                        <a:rPr lang="fr-FR" sz="1100" b="0" i="1" u="none" strike="noStrike" dirty="0">
                          <a:solidFill>
                            <a:srgbClr val="453B50"/>
                          </a:solidFill>
                          <a:effectLst/>
                          <a:latin typeface="Segoe UI" panose="020B0502040204020203" pitchFamily="34" charset="0"/>
                        </a:rPr>
                        <a:t/>
                      </a:r>
                      <a:br>
                        <a:rPr lang="fr-FR" sz="1100" b="0" i="1" u="none" strike="noStrike" dirty="0">
                          <a:solidFill>
                            <a:srgbClr val="453B50"/>
                          </a:solidFill>
                          <a:effectLst/>
                          <a:latin typeface="Segoe UI" panose="020B0502040204020203" pitchFamily="34" charset="0"/>
                        </a:rPr>
                      </a:br>
                      <a:r>
                        <a:rPr lang="fr-FR" sz="1100" b="0" i="1" u="none" strike="noStrike" dirty="0">
                          <a:solidFill>
                            <a:srgbClr val="453B50"/>
                          </a:solidFill>
                          <a:effectLst/>
                          <a:latin typeface="Segoe UI" panose="020B0502040204020203" pitchFamily="34" charset="0"/>
                        </a:rPr>
                        <a:t>Séjours en milliers (hors séances)</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fr-FR"/>
                    </a:p>
                  </a:txBody>
                  <a:tcPr/>
                </a:tc>
                <a:tc>
                  <a:txBody>
                    <a:bodyPr/>
                    <a:lstStyle/>
                    <a:p>
                      <a:pPr algn="ctr" fontAlgn="ctr"/>
                      <a:r>
                        <a:rPr lang="fr-FR" sz="900" b="0" i="0" u="none" strike="noStrike" dirty="0">
                          <a:solidFill>
                            <a:srgbClr val="FFFFFF"/>
                          </a:solidFill>
                          <a:effectLst/>
                          <a:latin typeface="Segoe UI" panose="020B0502040204020203" pitchFamily="34" charset="0"/>
                        </a:rPr>
                        <a:t>Nombre de séjours 2018</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900" b="0" i="0" u="none" strike="noStrike">
                          <a:solidFill>
                            <a:srgbClr val="FFFFFF"/>
                          </a:solidFill>
                          <a:effectLst/>
                          <a:latin typeface="Segoe UI" panose="020B0502040204020203" pitchFamily="34" charset="0"/>
                        </a:rPr>
                        <a:t>Evolution nombre de séjours 2017/2018</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900" b="0" i="0" u="none" strike="noStrike">
                          <a:solidFill>
                            <a:srgbClr val="FFFFFF"/>
                          </a:solidFill>
                          <a:effectLst/>
                          <a:latin typeface="Segoe UI" panose="020B0502040204020203" pitchFamily="34" charset="0"/>
                        </a:rPr>
                        <a:t>Contribution à la croissance en séjours 2017/2018</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900" b="0" i="0" u="none" strike="noStrike">
                          <a:solidFill>
                            <a:srgbClr val="FFFFFF"/>
                          </a:solidFill>
                          <a:effectLst/>
                          <a:latin typeface="Segoe UI" panose="020B0502040204020203" pitchFamily="34" charset="0"/>
                        </a:rPr>
                        <a:t>Part en séjours 2018</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900" b="0" i="0" u="none" strike="noStrike" dirty="0">
                          <a:solidFill>
                            <a:srgbClr val="FFFFFF"/>
                          </a:solidFill>
                          <a:effectLst/>
                          <a:latin typeface="Segoe UI" panose="020B0502040204020203" pitchFamily="34" charset="0"/>
                        </a:rPr>
                        <a:t>Evolution France entière</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extLst>
                  <a:ext uri="{0D108BD9-81ED-4DB2-BD59-A6C34878D82A}">
                    <a16:rowId xmlns:a16="http://schemas.microsoft.com/office/drawing/2014/main" xmlns="" val="755180086"/>
                  </a:ext>
                </a:extLst>
              </a:tr>
              <a:tr h="140260">
                <a:tc>
                  <a:txBody>
                    <a:bodyPr/>
                    <a:lstStyle/>
                    <a:p>
                      <a:pPr algn="l" fontAlgn="ctr"/>
                      <a:r>
                        <a:rPr lang="fr-FR" sz="900" b="0" i="0" u="none" strike="noStrike">
                          <a:solidFill>
                            <a:srgbClr val="FFFFFF"/>
                          </a:solidFill>
                          <a:effectLst/>
                          <a:latin typeface="Segoe UI" panose="020B0502040204020203" pitchFamily="34" charset="0"/>
                        </a:rPr>
                        <a:t>D01</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Digestif</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287,91</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+0,2 %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-22,5 %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18,3 %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+0,6 %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426702345"/>
                  </a:ext>
                </a:extLst>
              </a:tr>
              <a:tr h="140260">
                <a:tc>
                  <a:txBody>
                    <a:bodyPr/>
                    <a:lstStyle/>
                    <a:p>
                      <a:pPr algn="l" fontAlgn="ctr"/>
                      <a:r>
                        <a:rPr lang="fr-FR" sz="900" b="0" i="0" u="none" strike="noStrike">
                          <a:solidFill>
                            <a:srgbClr val="FFFFFF"/>
                          </a:solidFill>
                          <a:effectLst/>
                          <a:latin typeface="Segoe UI" panose="020B0502040204020203" pitchFamily="34" charset="0"/>
                        </a:rPr>
                        <a:t>D02</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Orthopédie traumatologie</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164,21</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+0,9 %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-70,1 %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10,4 %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+0,6 %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863097229"/>
                  </a:ext>
                </a:extLst>
              </a:tr>
              <a:tr h="140260">
                <a:tc>
                  <a:txBody>
                    <a:bodyPr/>
                    <a:lstStyle/>
                    <a:p>
                      <a:pPr algn="l" fontAlgn="ctr"/>
                      <a:r>
                        <a:rPr lang="fr-FR" sz="900" b="0" i="0" u="none" strike="noStrike">
                          <a:solidFill>
                            <a:srgbClr val="FFFFFF"/>
                          </a:solidFill>
                          <a:effectLst/>
                          <a:latin typeface="Segoe UI" panose="020B0502040204020203" pitchFamily="34" charset="0"/>
                        </a:rPr>
                        <a:t>D03</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Traumatismes multiples ou complexes graves</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0,89</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+5,6 %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-2,4 %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0,1 %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+1,4 %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149636839"/>
                  </a:ext>
                </a:extLst>
              </a:tr>
              <a:tr h="140260">
                <a:tc>
                  <a:txBody>
                    <a:bodyPr/>
                    <a:lstStyle/>
                    <a:p>
                      <a:pPr algn="l" fontAlgn="ctr"/>
                      <a:r>
                        <a:rPr lang="fr-FR" sz="900" b="0" i="0" u="none" strike="noStrike">
                          <a:solidFill>
                            <a:srgbClr val="FFFFFF"/>
                          </a:solidFill>
                          <a:effectLst/>
                          <a:latin typeface="Segoe UI" panose="020B0502040204020203" pitchFamily="34" charset="0"/>
                        </a:rPr>
                        <a:t>D04</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Rhumatologie</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29,99</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-0,8 %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12,7 %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1,9 %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-1,9 %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953100931"/>
                  </a:ext>
                </a:extLst>
              </a:tr>
              <a:tr h="194876">
                <a:tc>
                  <a:txBody>
                    <a:bodyPr/>
                    <a:lstStyle/>
                    <a:p>
                      <a:pPr algn="l" fontAlgn="ctr"/>
                      <a:r>
                        <a:rPr lang="fr-FR" sz="900" b="0" i="0" u="none" strike="noStrike">
                          <a:solidFill>
                            <a:srgbClr val="FFFFFF"/>
                          </a:solidFill>
                          <a:effectLst/>
                          <a:latin typeface="Segoe UI" panose="020B0502040204020203" pitchFamily="34" charset="0"/>
                        </a:rPr>
                        <a:t>D05</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Système nerveux (hors cathétérismes vasculaires diagnostiques et interventionnels)</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82,90</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-4,5 %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194,1 %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5,3 %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-3,1 %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814722234"/>
                  </a:ext>
                </a:extLst>
              </a:tr>
              <a:tr h="140260">
                <a:tc>
                  <a:txBody>
                    <a:bodyPr/>
                    <a:lstStyle/>
                    <a:p>
                      <a:pPr algn="l" fontAlgn="ctr"/>
                      <a:r>
                        <a:rPr lang="fr-FR" sz="900" b="0" i="0" u="none" strike="noStrike">
                          <a:solidFill>
                            <a:srgbClr val="FFFFFF"/>
                          </a:solidFill>
                          <a:effectLst/>
                          <a:latin typeface="Segoe UI" panose="020B0502040204020203" pitchFamily="34" charset="0"/>
                        </a:rPr>
                        <a:t>D06</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Cathétérismes vasculaires diagnostiques et interventionnels</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61,23</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+8,0 %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-226,3 %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3,9 %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+4,6 %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826828354"/>
                  </a:ext>
                </a:extLst>
              </a:tr>
              <a:tr h="194876">
                <a:tc>
                  <a:txBody>
                    <a:bodyPr/>
                    <a:lstStyle/>
                    <a:p>
                      <a:pPr algn="l" fontAlgn="ctr"/>
                      <a:r>
                        <a:rPr lang="fr-FR" sz="900" b="0" i="0" u="none" strike="noStrike">
                          <a:solidFill>
                            <a:srgbClr val="FFFFFF"/>
                          </a:solidFill>
                          <a:effectLst/>
                          <a:latin typeface="Segoe UI" panose="020B0502040204020203" pitchFamily="34" charset="0"/>
                        </a:rPr>
                        <a:t>D07</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Cardio-vasculaire (hors cathétérismes vasculaires diagnostiques et interventionnels)</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116,16</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-0,3 %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20,4 %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7,4 %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+0,4 %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174420399"/>
                  </a:ext>
                </a:extLst>
              </a:tr>
              <a:tr h="140260">
                <a:tc>
                  <a:txBody>
                    <a:bodyPr/>
                    <a:lstStyle/>
                    <a:p>
                      <a:pPr algn="l" fontAlgn="ctr"/>
                      <a:r>
                        <a:rPr lang="fr-FR" sz="900" b="0" i="0" u="none" strike="noStrike">
                          <a:solidFill>
                            <a:srgbClr val="FFFFFF"/>
                          </a:solidFill>
                          <a:effectLst/>
                          <a:latin typeface="Segoe UI" panose="020B0502040204020203" pitchFamily="34" charset="0"/>
                        </a:rPr>
                        <a:t>D09</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Pneumologie</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86,30</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+0,7 %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-28,7 %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5,5 %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+2,7 %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039418313"/>
                  </a:ext>
                </a:extLst>
              </a:tr>
              <a:tr h="140260">
                <a:tc>
                  <a:txBody>
                    <a:bodyPr/>
                    <a:lstStyle/>
                    <a:p>
                      <a:pPr algn="l" fontAlgn="ctr"/>
                      <a:r>
                        <a:rPr lang="fr-FR" sz="900" b="0" i="0" u="none" strike="noStrike">
                          <a:solidFill>
                            <a:srgbClr val="FFFFFF"/>
                          </a:solidFill>
                          <a:effectLst/>
                          <a:latin typeface="Segoe UI" panose="020B0502040204020203" pitchFamily="34" charset="0"/>
                        </a:rPr>
                        <a:t>D10</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ORL, Stomatologie</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63,93</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-3,0 %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100,0 %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4,1 %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-0,6 %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401772323"/>
                  </a:ext>
                </a:extLst>
              </a:tr>
              <a:tr h="140260">
                <a:tc>
                  <a:txBody>
                    <a:bodyPr/>
                    <a:lstStyle/>
                    <a:p>
                      <a:pPr algn="l" fontAlgn="ctr"/>
                      <a:r>
                        <a:rPr lang="fr-FR" sz="900" b="0" i="0" u="none" strike="noStrike">
                          <a:solidFill>
                            <a:srgbClr val="FFFFFF"/>
                          </a:solidFill>
                          <a:effectLst/>
                          <a:latin typeface="Segoe UI" panose="020B0502040204020203" pitchFamily="34" charset="0"/>
                        </a:rPr>
                        <a:t>D11</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Ophtalmologie</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90,30</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+4,1 %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-177,9 %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5,7 %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+3,2 %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074762065"/>
                  </a:ext>
                </a:extLst>
              </a:tr>
              <a:tr h="140260">
                <a:tc>
                  <a:txBody>
                    <a:bodyPr/>
                    <a:lstStyle/>
                    <a:p>
                      <a:pPr algn="l" fontAlgn="ctr"/>
                      <a:r>
                        <a:rPr lang="fr-FR" sz="900" b="0" i="0" u="none" strike="noStrike">
                          <a:solidFill>
                            <a:srgbClr val="FFFFFF"/>
                          </a:solidFill>
                          <a:effectLst/>
                          <a:latin typeface="Segoe UI" panose="020B0502040204020203" pitchFamily="34" charset="0"/>
                        </a:rPr>
                        <a:t>D12</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Gynécologie - sein</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46,70</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+0,9 %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-22,0 %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3,0 %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+2,1 %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443623271"/>
                  </a:ext>
                </a:extLst>
              </a:tr>
              <a:tr h="140260">
                <a:tc>
                  <a:txBody>
                    <a:bodyPr/>
                    <a:lstStyle/>
                    <a:p>
                      <a:pPr algn="l" fontAlgn="ctr"/>
                      <a:r>
                        <a:rPr lang="fr-FR" sz="900" b="0" i="0" u="none" strike="noStrike">
                          <a:solidFill>
                            <a:srgbClr val="FFFFFF"/>
                          </a:solidFill>
                          <a:effectLst/>
                          <a:latin typeface="Segoe UI" panose="020B0502040204020203" pitchFamily="34" charset="0"/>
                        </a:rPr>
                        <a:t>D13</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Obstétrique</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79,46</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-1,5 %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58,8 %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5,0 %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-1,4 %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768332091"/>
                  </a:ext>
                </a:extLst>
              </a:tr>
              <a:tr h="140260">
                <a:tc>
                  <a:txBody>
                    <a:bodyPr/>
                    <a:lstStyle/>
                    <a:p>
                      <a:pPr algn="l" fontAlgn="ctr"/>
                      <a:r>
                        <a:rPr lang="fr-FR" sz="900" b="0" i="0" u="none" strike="noStrike">
                          <a:solidFill>
                            <a:srgbClr val="FFFFFF"/>
                          </a:solidFill>
                          <a:effectLst/>
                          <a:latin typeface="Segoe UI" panose="020B0502040204020203" pitchFamily="34" charset="0"/>
                        </a:rPr>
                        <a:t>D14</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Nouveau-nés et période périnatale</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55,90</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-5,1 %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150,3 %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3,5 %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-1,5 %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521041997"/>
                  </a:ext>
                </a:extLst>
              </a:tr>
              <a:tr h="140260">
                <a:tc>
                  <a:txBody>
                    <a:bodyPr/>
                    <a:lstStyle/>
                    <a:p>
                      <a:pPr algn="l" fontAlgn="ctr"/>
                      <a:r>
                        <a:rPr lang="fr-FR" sz="900" b="0" i="0" u="none" strike="noStrike">
                          <a:solidFill>
                            <a:srgbClr val="FFFFFF"/>
                          </a:solidFill>
                          <a:effectLst/>
                          <a:latin typeface="Segoe UI" panose="020B0502040204020203" pitchFamily="34" charset="0"/>
                        </a:rPr>
                        <a:t>D15</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Uro-néphrologie et génital</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100,80</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-0,2 %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8,2 %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6,4 %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+1,2 %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879731797"/>
                  </a:ext>
                </a:extLst>
              </a:tr>
              <a:tr h="140260">
                <a:tc>
                  <a:txBody>
                    <a:bodyPr/>
                    <a:lstStyle/>
                    <a:p>
                      <a:pPr algn="l" fontAlgn="ctr"/>
                      <a:r>
                        <a:rPr lang="fr-FR" sz="900" b="0" i="0" u="none" strike="noStrike">
                          <a:solidFill>
                            <a:srgbClr val="FFFFFF"/>
                          </a:solidFill>
                          <a:effectLst/>
                          <a:latin typeface="Segoe UI" panose="020B0502040204020203" pitchFamily="34" charset="0"/>
                        </a:rPr>
                        <a:t>D16</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Hématologie</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29,87</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+4,1 %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-58,6 %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1,9 %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+1,4 %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586020944"/>
                  </a:ext>
                </a:extLst>
              </a:tr>
              <a:tr h="140260">
                <a:tc>
                  <a:txBody>
                    <a:bodyPr/>
                    <a:lstStyle/>
                    <a:p>
                      <a:pPr algn="l" fontAlgn="ctr"/>
                      <a:r>
                        <a:rPr lang="fr-FR" sz="900" b="0" i="0" u="none" strike="noStrike">
                          <a:solidFill>
                            <a:srgbClr val="FFFFFF"/>
                          </a:solidFill>
                          <a:effectLst/>
                          <a:latin typeface="Segoe UI" panose="020B0502040204020203" pitchFamily="34" charset="0"/>
                        </a:rPr>
                        <a:t>D17</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Chimiothérapie, radiothérapie, hors séances</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19,29</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-2,7 %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27,2 %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1,2 %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-2,8 %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595326742"/>
                  </a:ext>
                </a:extLst>
              </a:tr>
              <a:tr h="140260">
                <a:tc>
                  <a:txBody>
                    <a:bodyPr/>
                    <a:lstStyle/>
                    <a:p>
                      <a:pPr algn="l" fontAlgn="ctr"/>
                      <a:r>
                        <a:rPr lang="fr-FR" sz="900" b="0" i="0" u="none" strike="noStrike">
                          <a:solidFill>
                            <a:srgbClr val="FFFFFF"/>
                          </a:solidFill>
                          <a:effectLst/>
                          <a:latin typeface="Segoe UI" panose="020B0502040204020203" pitchFamily="34" charset="0"/>
                        </a:rPr>
                        <a:t>D18</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Maladies infectieuses (dont VIH)</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8,70</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-1,1 %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4,8 %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0,6 %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-0,1 %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818732029"/>
                  </a:ext>
                </a:extLst>
              </a:tr>
              <a:tr h="140260">
                <a:tc>
                  <a:txBody>
                    <a:bodyPr/>
                    <a:lstStyle/>
                    <a:p>
                      <a:pPr algn="l" fontAlgn="ctr"/>
                      <a:r>
                        <a:rPr lang="fr-FR" sz="900" b="0" i="0" u="none" strike="noStrike">
                          <a:solidFill>
                            <a:srgbClr val="FFFFFF"/>
                          </a:solidFill>
                          <a:effectLst/>
                          <a:latin typeface="Segoe UI" panose="020B0502040204020203" pitchFamily="34" charset="0"/>
                        </a:rPr>
                        <a:t>D19</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Endocrinologie</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44,90</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-2,8 %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64,1 %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2,8 %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-1,1 %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184273403"/>
                  </a:ext>
                </a:extLst>
              </a:tr>
              <a:tr h="140260">
                <a:tc>
                  <a:txBody>
                    <a:bodyPr/>
                    <a:lstStyle/>
                    <a:p>
                      <a:pPr algn="l" fontAlgn="ctr"/>
                      <a:r>
                        <a:rPr lang="fr-FR" sz="900" b="0" i="0" u="none" strike="noStrike">
                          <a:solidFill>
                            <a:srgbClr val="FFFFFF"/>
                          </a:solidFill>
                          <a:effectLst/>
                          <a:latin typeface="Segoe UI" panose="020B0502040204020203" pitchFamily="34" charset="0"/>
                        </a:rPr>
                        <a:t>D20</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Tissu cutané et tissu sous-cutané</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29,30</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-3,5 %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52,8 %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1,9 %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-0,2 %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769362568"/>
                  </a:ext>
                </a:extLst>
              </a:tr>
              <a:tr h="140260">
                <a:tc>
                  <a:txBody>
                    <a:bodyPr/>
                    <a:lstStyle/>
                    <a:p>
                      <a:pPr algn="l" fontAlgn="ctr"/>
                      <a:r>
                        <a:rPr lang="fr-FR" sz="900" b="0" i="0" u="none" strike="noStrike">
                          <a:solidFill>
                            <a:srgbClr val="FFFFFF"/>
                          </a:solidFill>
                          <a:effectLst/>
                          <a:latin typeface="Segoe UI" panose="020B0502040204020203" pitchFamily="34" charset="0"/>
                        </a:rPr>
                        <a:t>D21</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Brûlures</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0,84</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+7,6 %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-3,0 %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0,1 %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+0,3 %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4269272498"/>
                  </a:ext>
                </a:extLst>
              </a:tr>
              <a:tr h="140260">
                <a:tc>
                  <a:txBody>
                    <a:bodyPr/>
                    <a:lstStyle/>
                    <a:p>
                      <a:pPr algn="l" fontAlgn="ctr"/>
                      <a:r>
                        <a:rPr lang="fr-FR" sz="900" b="0" i="0" u="none" strike="noStrike">
                          <a:solidFill>
                            <a:srgbClr val="FFFFFF"/>
                          </a:solidFill>
                          <a:effectLst/>
                          <a:latin typeface="Segoe UI" panose="020B0502040204020203" pitchFamily="34" charset="0"/>
                        </a:rPr>
                        <a:t>D22</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Psychiatrie</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30,63</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-1,7 %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25,9 %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1,9 %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+0,9 %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637970521"/>
                  </a:ext>
                </a:extLst>
              </a:tr>
              <a:tr h="140260">
                <a:tc>
                  <a:txBody>
                    <a:bodyPr/>
                    <a:lstStyle/>
                    <a:p>
                      <a:pPr algn="l" fontAlgn="ctr"/>
                      <a:r>
                        <a:rPr lang="fr-FR" sz="900" b="0" i="0" u="none" strike="noStrike">
                          <a:solidFill>
                            <a:srgbClr val="FFFFFF"/>
                          </a:solidFill>
                          <a:effectLst/>
                          <a:latin typeface="Segoe UI" panose="020B0502040204020203" pitchFamily="34" charset="0"/>
                        </a:rPr>
                        <a:t>D23</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Toxicologie, Intoxications, Alcool</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26,93</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+0,0 %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-0,3 %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1,7 %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+0,9 %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118841382"/>
                  </a:ext>
                </a:extLst>
              </a:tr>
              <a:tr h="140260">
                <a:tc>
                  <a:txBody>
                    <a:bodyPr/>
                    <a:lstStyle/>
                    <a:p>
                      <a:pPr algn="l" fontAlgn="ctr"/>
                      <a:r>
                        <a:rPr lang="fr-FR" sz="900" b="0" i="0" u="none" strike="noStrike">
                          <a:solidFill>
                            <a:srgbClr val="FFFFFF"/>
                          </a:solidFill>
                          <a:effectLst/>
                          <a:latin typeface="Segoe UI" panose="020B0502040204020203" pitchFamily="34" charset="0"/>
                        </a:rPr>
                        <a:t>D24</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Douleurs chroniques, Soins palliatifs</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22,43</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+6,7 %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-71,1 %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1,4 %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+4,7 %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397011278"/>
                  </a:ext>
                </a:extLst>
              </a:tr>
              <a:tr h="140260">
                <a:tc>
                  <a:txBody>
                    <a:bodyPr/>
                    <a:lstStyle/>
                    <a:p>
                      <a:pPr algn="l" fontAlgn="ctr"/>
                      <a:r>
                        <a:rPr lang="fr-FR" sz="900" b="0" i="0" u="none" strike="noStrike">
                          <a:solidFill>
                            <a:srgbClr val="FFFFFF"/>
                          </a:solidFill>
                          <a:effectLst/>
                          <a:latin typeface="Segoe UI" panose="020B0502040204020203" pitchFamily="34" charset="0"/>
                        </a:rPr>
                        <a:t>D25</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Transplant. d'organes</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0,42</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+2,2 %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-0,5 %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0,0 %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-6,2 %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268339513"/>
                  </a:ext>
                </a:extLst>
              </a:tr>
              <a:tr h="194876">
                <a:tc>
                  <a:txBody>
                    <a:bodyPr/>
                    <a:lstStyle/>
                    <a:p>
                      <a:pPr algn="l" fontAlgn="ctr"/>
                      <a:r>
                        <a:rPr lang="fr-FR" sz="900" b="0" i="0" u="none" strike="noStrike">
                          <a:solidFill>
                            <a:srgbClr val="FFFFFF"/>
                          </a:solidFill>
                          <a:effectLst/>
                          <a:latin typeface="Segoe UI" panose="020B0502040204020203" pitchFamily="34" charset="0"/>
                        </a:rPr>
                        <a:t>D26</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Activités inter spécialités, suivi thérapeutique d'affections connues</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96,07</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-1,3 %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64,0 %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6,1 %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+1,6 %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56965615"/>
                  </a:ext>
                </a:extLst>
              </a:tr>
              <a:tr h="140260">
                <a:tc gridSpan="2">
                  <a:txBody>
                    <a:bodyPr/>
                    <a:lstStyle/>
                    <a:p>
                      <a:pPr algn="l" fontAlgn="ctr"/>
                      <a:r>
                        <a:rPr lang="fr-FR" sz="900" b="1" i="0" u="none" strike="noStrike" dirty="0">
                          <a:solidFill>
                            <a:srgbClr val="FFFFFF"/>
                          </a:solidFill>
                          <a:effectLst/>
                          <a:latin typeface="Segoe UI" panose="020B0502040204020203" pitchFamily="34" charset="0"/>
                        </a:rPr>
                        <a:t>Total Région hors séances</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endParaRPr lang="fr-FR"/>
                    </a:p>
                  </a:txBody>
                  <a:tcPr/>
                </a:tc>
                <a:tc>
                  <a:txBody>
                    <a:bodyPr/>
                    <a:lstStyle/>
                    <a:p>
                      <a:pPr algn="r" fontAlgn="ctr"/>
                      <a:r>
                        <a:rPr lang="fr-FR" sz="900" b="1" i="0" u="none" strike="noStrike">
                          <a:solidFill>
                            <a:srgbClr val="453B50"/>
                          </a:solidFill>
                          <a:effectLst/>
                          <a:latin typeface="Segoe UI" panose="020B0502040204020203" pitchFamily="34" charset="0"/>
                        </a:rPr>
                        <a:t>1 576,09</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1" i="0" u="none" strike="noStrike" dirty="0">
                          <a:solidFill>
                            <a:srgbClr val="453B50"/>
                          </a:solidFill>
                          <a:effectLst/>
                          <a:latin typeface="Segoe UI" panose="020B0502040204020203" pitchFamily="34" charset="0"/>
                        </a:rPr>
                        <a:t>-0,1 %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1" i="0" u="none" strike="noStrike" dirty="0">
                          <a:solidFill>
                            <a:srgbClr val="453B50"/>
                          </a:solidFill>
                          <a:effectLst/>
                          <a:latin typeface="Segoe UI" panose="020B0502040204020203" pitchFamily="34" charset="0"/>
                        </a:rPr>
                        <a:t>100,0 %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1" i="0" u="none" strike="noStrike" dirty="0">
                          <a:solidFill>
                            <a:srgbClr val="453B50"/>
                          </a:solidFill>
                          <a:effectLst/>
                          <a:latin typeface="Segoe UI" panose="020B0502040204020203" pitchFamily="34" charset="0"/>
                        </a:rPr>
                        <a:t>100,0 %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1" i="0" u="none" strike="noStrike" dirty="0">
                          <a:solidFill>
                            <a:srgbClr val="453B50"/>
                          </a:solidFill>
                          <a:effectLst/>
                          <a:latin typeface="Segoe UI" panose="020B0502040204020203" pitchFamily="34" charset="0"/>
                        </a:rPr>
                        <a:t>+0,6 %</a:t>
                      </a:r>
                    </a:p>
                  </a:txBody>
                  <a:tcPr marL="5962" marR="5962" marT="59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775593014"/>
                  </a:ext>
                </a:extLst>
              </a:tr>
            </a:tbl>
          </a:graphicData>
        </a:graphic>
      </p:graphicFrame>
      <p:graphicFrame>
        <p:nvGraphicFramePr>
          <p:cNvPr id="12" name="Espace réservé du contenu 11">
            <a:extLst>
              <a:ext uri="{FF2B5EF4-FFF2-40B4-BE49-F238E27FC236}">
                <a16:creationId xmlns:a16="http://schemas.microsoft.com/office/drawing/2014/main" xmlns="" id="{FA1399C7-6BF8-4735-A2F3-88A9D0A6A080}"/>
              </a:ext>
            </a:extLst>
          </p:cNvPr>
          <p:cNvGraphicFramePr>
            <a:graphicFrameLocks noGrp="1"/>
          </p:cNvGraphicFramePr>
          <p:nvPr>
            <p:ph idx="17"/>
            <p:custDataLst>
              <p:tags r:id="rId6"/>
            </p:custDataLst>
            <p:extLst>
              <p:ext uri="{D42A27DB-BD31-4B8C-83A1-F6EECF244321}">
                <p14:modId xmlns:p14="http://schemas.microsoft.com/office/powerpoint/2010/main" val="2665458280"/>
              </p:ext>
            </p:extLst>
          </p:nvPr>
        </p:nvGraphicFramePr>
        <p:xfrm>
          <a:off x="294641" y="5754888"/>
          <a:ext cx="8610208" cy="1271548"/>
        </p:xfrm>
        <a:graphic>
          <a:graphicData uri="http://schemas.openxmlformats.org/drawingml/2006/table">
            <a:tbl>
              <a:tblPr/>
              <a:tblGrid>
                <a:gridCol w="3416989">
                  <a:extLst>
                    <a:ext uri="{9D8B030D-6E8A-4147-A177-3AD203B41FA5}">
                      <a16:colId xmlns:a16="http://schemas.microsoft.com/office/drawing/2014/main" xmlns="" val="796158919"/>
                    </a:ext>
                  </a:extLst>
                </a:gridCol>
                <a:gridCol w="1023591">
                  <a:extLst>
                    <a:ext uri="{9D8B030D-6E8A-4147-A177-3AD203B41FA5}">
                      <a16:colId xmlns:a16="http://schemas.microsoft.com/office/drawing/2014/main" xmlns="" val="1176098217"/>
                    </a:ext>
                  </a:extLst>
                </a:gridCol>
                <a:gridCol w="1023591">
                  <a:extLst>
                    <a:ext uri="{9D8B030D-6E8A-4147-A177-3AD203B41FA5}">
                      <a16:colId xmlns:a16="http://schemas.microsoft.com/office/drawing/2014/main" xmlns="" val="2154830570"/>
                    </a:ext>
                  </a:extLst>
                </a:gridCol>
                <a:gridCol w="1023591">
                  <a:extLst>
                    <a:ext uri="{9D8B030D-6E8A-4147-A177-3AD203B41FA5}">
                      <a16:colId xmlns:a16="http://schemas.microsoft.com/office/drawing/2014/main" xmlns="" val="283800391"/>
                    </a:ext>
                  </a:extLst>
                </a:gridCol>
                <a:gridCol w="1023591">
                  <a:extLst>
                    <a:ext uri="{9D8B030D-6E8A-4147-A177-3AD203B41FA5}">
                      <a16:colId xmlns:a16="http://schemas.microsoft.com/office/drawing/2014/main" xmlns="" val="2893715431"/>
                    </a:ext>
                  </a:extLst>
                </a:gridCol>
                <a:gridCol w="1098855">
                  <a:extLst>
                    <a:ext uri="{9D8B030D-6E8A-4147-A177-3AD203B41FA5}">
                      <a16:colId xmlns:a16="http://schemas.microsoft.com/office/drawing/2014/main" xmlns="" val="1930249073"/>
                    </a:ext>
                  </a:extLst>
                </a:gridCol>
              </a:tblGrid>
              <a:tr h="488783">
                <a:tc>
                  <a:txBody>
                    <a:bodyPr/>
                    <a:lstStyle/>
                    <a:p>
                      <a:pPr algn="l" fontAlgn="ctr"/>
                      <a:r>
                        <a:rPr lang="fr-FR" sz="1200" b="1" i="1" u="none" strike="noStrike" dirty="0">
                          <a:solidFill>
                            <a:srgbClr val="453B50"/>
                          </a:solidFill>
                          <a:effectLst/>
                          <a:latin typeface="Segoe UI" panose="020B0502040204020203" pitchFamily="34" charset="0"/>
                        </a:rPr>
                        <a:t>Déclinaison par type de séances</a:t>
                      </a:r>
                      <a:r>
                        <a:rPr lang="fr-FR" sz="900" b="0" i="1" u="none" strike="noStrike" dirty="0">
                          <a:solidFill>
                            <a:srgbClr val="453B50"/>
                          </a:solidFill>
                          <a:effectLst/>
                          <a:latin typeface="Segoe UI" panose="020B0502040204020203" pitchFamily="34" charset="0"/>
                        </a:rPr>
                        <a:t/>
                      </a:r>
                      <a:br>
                        <a:rPr lang="fr-FR" sz="900" b="0" i="1" u="none" strike="noStrike" dirty="0">
                          <a:solidFill>
                            <a:srgbClr val="453B50"/>
                          </a:solidFill>
                          <a:effectLst/>
                          <a:latin typeface="Segoe UI" panose="020B0502040204020203" pitchFamily="34" charset="0"/>
                        </a:rPr>
                      </a:br>
                      <a:r>
                        <a:rPr lang="fr-FR" sz="1100" b="0" i="1" u="none" strike="noStrike" dirty="0">
                          <a:solidFill>
                            <a:srgbClr val="453B50"/>
                          </a:solidFill>
                          <a:effectLst/>
                          <a:latin typeface="Segoe UI" panose="020B0502040204020203" pitchFamily="34" charset="0"/>
                        </a:rPr>
                        <a:t>Séances en milliers</a:t>
                      </a:r>
                      <a:endParaRPr lang="fr-FR" sz="900" b="0" i="1" u="none" strike="noStrike" dirty="0">
                        <a:solidFill>
                          <a:srgbClr val="453B50"/>
                        </a:solidFill>
                        <a:effectLst/>
                        <a:latin typeface="Segoe UI" panose="020B0502040204020203" pitchFamily="34" charset="0"/>
                      </a:endParaRP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900" b="0" i="0" u="none" strike="noStrike" dirty="0">
                          <a:solidFill>
                            <a:srgbClr val="FFFFFF"/>
                          </a:solidFill>
                          <a:effectLst/>
                          <a:latin typeface="Segoe UI" panose="020B0502040204020203" pitchFamily="34" charset="0"/>
                        </a:rPr>
                        <a:t>Nombre de séances 2018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900" b="0" i="0" u="none" strike="noStrike" dirty="0">
                          <a:solidFill>
                            <a:srgbClr val="FFFFFF"/>
                          </a:solidFill>
                          <a:effectLst/>
                          <a:latin typeface="Segoe UI" panose="020B0502040204020203" pitchFamily="34" charset="0"/>
                        </a:rPr>
                        <a:t>Evolution nombre de séances 2017/2018</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900" b="0" i="0" u="none" strike="noStrike" dirty="0">
                          <a:solidFill>
                            <a:srgbClr val="FFFFFF"/>
                          </a:solidFill>
                          <a:effectLst/>
                          <a:latin typeface="Segoe UI" panose="020B0502040204020203" pitchFamily="34" charset="0"/>
                        </a:rPr>
                        <a:t>Contribution à la croissance en séances 2017/2018</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900" b="0" i="0" u="none" strike="noStrike" dirty="0">
                          <a:solidFill>
                            <a:srgbClr val="FFFFFF"/>
                          </a:solidFill>
                          <a:effectLst/>
                          <a:latin typeface="Segoe UI" panose="020B0502040204020203" pitchFamily="34" charset="0"/>
                        </a:rPr>
                        <a:t>Part en séances 2018</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900" b="0" i="0" u="none" strike="noStrike" dirty="0">
                          <a:solidFill>
                            <a:srgbClr val="FFFFFF"/>
                          </a:solidFill>
                          <a:effectLst/>
                          <a:latin typeface="Segoe UI" panose="020B0502040204020203" pitchFamily="34" charset="0"/>
                        </a:rPr>
                        <a:t>Evolution France entière</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extLst>
                  <a:ext uri="{0D108BD9-81ED-4DB2-BD59-A6C34878D82A}">
                    <a16:rowId xmlns:a16="http://schemas.microsoft.com/office/drawing/2014/main" xmlns="" val="3607042733"/>
                  </a:ext>
                </a:extLst>
              </a:tr>
              <a:tr h="138425">
                <a:tc>
                  <a:txBody>
                    <a:bodyPr/>
                    <a:lstStyle/>
                    <a:p>
                      <a:pPr algn="l" fontAlgn="ctr"/>
                      <a:r>
                        <a:rPr lang="fr-FR" sz="900" b="0" i="0" u="none" strike="noStrike">
                          <a:solidFill>
                            <a:srgbClr val="FFFFFF"/>
                          </a:solidFill>
                          <a:effectLst/>
                          <a:latin typeface="Segoe UI" panose="020B0502040204020203" pitchFamily="34" charset="0"/>
                        </a:rPr>
                        <a:t>Dialyse en centre</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332,90</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+1,8 %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29,5 %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29,1 %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+1,3 %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0404116"/>
                  </a:ext>
                </a:extLst>
              </a:tr>
              <a:tr h="138425">
                <a:tc>
                  <a:txBody>
                    <a:bodyPr/>
                    <a:lstStyle/>
                    <a:p>
                      <a:pPr algn="l" fontAlgn="ctr"/>
                      <a:r>
                        <a:rPr lang="fr-FR" sz="900" b="0" i="0" u="none" strike="noStrike">
                          <a:solidFill>
                            <a:srgbClr val="FFFFFF"/>
                          </a:solidFill>
                          <a:effectLst/>
                          <a:latin typeface="Segoe UI" panose="020B0502040204020203" pitchFamily="34" charset="0"/>
                        </a:rPr>
                        <a:t>Dialyse hors centre</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272,43</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+3,1 %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40,7 %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23,8 %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+3,9 %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642847326"/>
                  </a:ext>
                </a:extLst>
              </a:tr>
              <a:tr h="138425">
                <a:tc>
                  <a:txBody>
                    <a:bodyPr/>
                    <a:lstStyle/>
                    <a:p>
                      <a:pPr algn="l" fontAlgn="ctr"/>
                      <a:r>
                        <a:rPr lang="fr-FR" sz="900" b="0" i="0" u="none" strike="noStrike">
                          <a:solidFill>
                            <a:srgbClr val="FFFFFF"/>
                          </a:solidFill>
                          <a:effectLst/>
                          <a:latin typeface="Segoe UI" panose="020B0502040204020203" pitchFamily="34" charset="0"/>
                        </a:rPr>
                        <a:t>Radiothérapie</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195,33</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+0,6 %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5,5 %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17,1 %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+2,5 %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855145465"/>
                  </a:ext>
                </a:extLst>
              </a:tr>
              <a:tr h="138425">
                <a:tc>
                  <a:txBody>
                    <a:bodyPr/>
                    <a:lstStyle/>
                    <a:p>
                      <a:pPr algn="l" fontAlgn="ctr"/>
                      <a:r>
                        <a:rPr lang="fr-FR" sz="900" b="0" i="0" u="none" strike="noStrike">
                          <a:solidFill>
                            <a:srgbClr val="FFFFFF"/>
                          </a:solidFill>
                          <a:effectLst/>
                          <a:latin typeface="Segoe UI" panose="020B0502040204020203" pitchFamily="34" charset="0"/>
                        </a:rPr>
                        <a:t>Chimiothérapie</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dirty="0">
                          <a:solidFill>
                            <a:srgbClr val="453B50"/>
                          </a:solidFill>
                          <a:effectLst/>
                          <a:latin typeface="Segoe UI" panose="020B0502040204020203" pitchFamily="34" charset="0"/>
                        </a:rPr>
                        <a:t>317,26</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+1,1 %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16,6 %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27,7 %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+1,8 %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10602396"/>
                  </a:ext>
                </a:extLst>
              </a:tr>
              <a:tr h="138425">
                <a:tc>
                  <a:txBody>
                    <a:bodyPr/>
                    <a:lstStyle/>
                    <a:p>
                      <a:pPr algn="l" fontAlgn="ctr"/>
                      <a:r>
                        <a:rPr lang="fr-FR" sz="900" b="0" i="0" u="none" strike="noStrike">
                          <a:solidFill>
                            <a:srgbClr val="FFFFFF"/>
                          </a:solidFill>
                          <a:effectLst/>
                          <a:latin typeface="Segoe UI" panose="020B0502040204020203" pitchFamily="34" charset="0"/>
                        </a:rPr>
                        <a:t>Autres séances</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dirty="0">
                          <a:solidFill>
                            <a:srgbClr val="453B50"/>
                          </a:solidFill>
                          <a:effectLst/>
                          <a:latin typeface="Segoe UI" panose="020B0502040204020203" pitchFamily="34" charset="0"/>
                        </a:rPr>
                        <a:t>26,02</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+6,3 %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7,6 %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2,3 %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+4,4 %</a:t>
                      </a:r>
                    </a:p>
                  </a:txBody>
                  <a:tcPr marL="4153" marR="4153" marT="41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4246924653"/>
                  </a:ext>
                </a:extLst>
              </a:tr>
            </a:tbl>
          </a:graphicData>
        </a:graphic>
      </p:graphicFrame>
    </p:spTree>
    <p:extLst>
      <p:ext uri="{BB962C8B-B14F-4D97-AF65-F5344CB8AC3E}">
        <p14:creationId xmlns:p14="http://schemas.microsoft.com/office/powerpoint/2010/main" val="11083057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1"/>
            <p:custDataLst>
              <p:tags r:id="rId1"/>
            </p:custDataLst>
          </p:nvPr>
        </p:nvSpPr>
        <p:spPr/>
        <p:txBody>
          <a:bodyPr/>
          <a:lstStyle/>
          <a:p>
            <a:r>
              <a:rPr lang="fr-FR" dirty="0"/>
              <a:t>Annexes</a:t>
            </a:r>
          </a:p>
        </p:txBody>
      </p:sp>
      <p:sp>
        <p:nvSpPr>
          <p:cNvPr id="3" name="Espace réservé du texte 2"/>
          <p:cNvSpPr>
            <a:spLocks noGrp="1"/>
          </p:cNvSpPr>
          <p:nvPr>
            <p:ph type="body" sz="quarter" idx="12"/>
            <p:custDataLst>
              <p:tags r:id="rId2"/>
            </p:custDataLst>
          </p:nvPr>
        </p:nvSpPr>
        <p:spPr/>
        <p:txBody>
          <a:bodyPr/>
          <a:lstStyle/>
          <a:p>
            <a:r>
              <a:rPr lang="fr-FR" dirty="0"/>
              <a:t>Évolution d’activité HAD – Région Grand Est</a:t>
            </a:r>
          </a:p>
        </p:txBody>
      </p:sp>
      <p:sp>
        <p:nvSpPr>
          <p:cNvPr id="4" name="Espace réservé du numéro de diapositive 3"/>
          <p:cNvSpPr>
            <a:spLocks noGrp="1"/>
          </p:cNvSpPr>
          <p:nvPr>
            <p:ph type="sldNum" sz="quarter" idx="14"/>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41</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5" name="Espace réservé du pied de page 4"/>
          <p:cNvSpPr>
            <a:spLocks noGrp="1"/>
          </p:cNvSpPr>
          <p:nvPr>
            <p:ph type="ftr" sz="quarter" idx="3"/>
            <p:custDataLst>
              <p:tags r:id="rId4"/>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Tree>
    <p:extLst>
      <p:ext uri="{BB962C8B-B14F-4D97-AF65-F5344CB8AC3E}">
        <p14:creationId xmlns:p14="http://schemas.microsoft.com/office/powerpoint/2010/main" val="5072022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FR" dirty="0">
                <a:solidFill>
                  <a:prstClr val="black"/>
                </a:solidFill>
              </a:rPr>
              <a:t>Évolution de l’activité Hospitalisation à Domicile</a:t>
            </a:r>
            <a:br>
              <a:rPr lang="fr-FR" dirty="0">
                <a:solidFill>
                  <a:prstClr val="black"/>
                </a:solidFill>
              </a:rPr>
            </a:br>
            <a:r>
              <a:rPr lang="fr-FR" dirty="0">
                <a:solidFill>
                  <a:prstClr val="black"/>
                </a:solidFill>
              </a:rPr>
              <a:t>(Evol. 17/18)</a:t>
            </a:r>
            <a:endParaRPr lang="fr-FR" dirty="0"/>
          </a:p>
        </p:txBody>
      </p:sp>
      <p:sp>
        <p:nvSpPr>
          <p:cNvPr id="4" name="Espace réservé du contenu 3"/>
          <p:cNvSpPr>
            <a:spLocks noGrp="1"/>
          </p:cNvSpPr>
          <p:nvPr>
            <p:ph idx="17"/>
            <p:custDataLst>
              <p:tags r:id="rId2"/>
            </p:custDataLst>
          </p:nvPr>
        </p:nvSpPr>
        <p:spPr>
          <a:xfrm>
            <a:off x="5386128" y="4913187"/>
            <a:ext cx="5081704" cy="2110768"/>
          </a:xfrm>
        </p:spPr>
        <p:txBody>
          <a:bodyPr/>
          <a:lstStyle/>
          <a:p>
            <a:endParaRPr lang="fr-FR" dirty="0"/>
          </a:p>
        </p:txBody>
      </p:sp>
      <p:sp>
        <p:nvSpPr>
          <p:cNvPr id="5" name="Espace réservé du numéro de diapositive 4"/>
          <p:cNvSpPr>
            <a:spLocks noGrp="1"/>
          </p:cNvSpPr>
          <p:nvPr>
            <p:ph type="sldNum" sz="quarter" idx="19"/>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42</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8" name="Espace réservé du pied de page 7"/>
          <p:cNvSpPr>
            <a:spLocks noGrp="1"/>
          </p:cNvSpPr>
          <p:nvPr>
            <p:ph type="ftr" sz="quarter" idx="3"/>
            <p:custDataLst>
              <p:tags r:id="rId4"/>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
        <p:nvSpPr>
          <p:cNvPr id="14" name="Espace réservé du contenu 12"/>
          <p:cNvSpPr txBox="1">
            <a:spLocks/>
          </p:cNvSpPr>
          <p:nvPr>
            <p:custDataLst>
              <p:tags r:id="rId5"/>
            </p:custDataLst>
          </p:nvPr>
        </p:nvSpPr>
        <p:spPr bwMode="auto">
          <a:xfrm>
            <a:off x="5386128" y="1147110"/>
            <a:ext cx="4949127" cy="366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12"/>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3"/>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4"/>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ctr"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10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Évolutions régionales 2017/2018 du nombre de journées</a:t>
            </a:r>
          </a:p>
        </p:txBody>
      </p:sp>
      <p:pic>
        <p:nvPicPr>
          <p:cNvPr id="16" name="Picture 1"/>
          <p:cNvPicPr>
            <a:picLocks noChangeAspect="1" noChangeArrowheads="1"/>
          </p:cNvPicPr>
          <p:nvPr>
            <p:custDataLst>
              <p:tags r:id="rId6"/>
            </p:custDataLst>
          </p:nvPr>
        </p:nvPicPr>
        <p:blipFill>
          <a:blip r:embed="rId15">
            <a:extLst>
              <a:ext uri="{28A0092B-C50C-407E-A947-70E740481C1C}">
                <a14:useLocalDpi xmlns:a14="http://schemas.microsoft.com/office/drawing/2010/main" val="0"/>
              </a:ext>
            </a:extLst>
          </a:blip>
          <a:srcRect/>
          <a:stretch>
            <a:fillRect/>
          </a:stretch>
        </p:blipFill>
        <p:spPr bwMode="auto">
          <a:xfrm>
            <a:off x="228434" y="273413"/>
            <a:ext cx="904875"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7" name="Espace réservé du contenu 6">
            <a:extLst>
              <a:ext uri="{FF2B5EF4-FFF2-40B4-BE49-F238E27FC236}">
                <a16:creationId xmlns:a16="http://schemas.microsoft.com/office/drawing/2014/main" xmlns="" id="{E1B8DF2D-DA3F-477A-8990-5D852FF3F257}"/>
              </a:ext>
            </a:extLst>
          </p:cNvPr>
          <p:cNvGraphicFramePr>
            <a:graphicFrameLocks noGrp="1"/>
          </p:cNvGraphicFramePr>
          <p:nvPr>
            <p:ph idx="22"/>
            <p:custDataLst>
              <p:tags r:id="rId7"/>
            </p:custDataLst>
            <p:extLst>
              <p:ext uri="{D42A27DB-BD31-4B8C-83A1-F6EECF244321}">
                <p14:modId xmlns:p14="http://schemas.microsoft.com/office/powerpoint/2010/main" val="823013198"/>
              </p:ext>
            </p:extLst>
          </p:nvPr>
        </p:nvGraphicFramePr>
        <p:xfrm>
          <a:off x="342036" y="1191367"/>
          <a:ext cx="5024709" cy="3664200"/>
        </p:xfrm>
        <a:graphic>
          <a:graphicData uri="http://schemas.openxmlformats.org/drawingml/2006/table">
            <a:tbl>
              <a:tblPr/>
              <a:tblGrid>
                <a:gridCol w="2031265">
                  <a:extLst>
                    <a:ext uri="{9D8B030D-6E8A-4147-A177-3AD203B41FA5}">
                      <a16:colId xmlns:a16="http://schemas.microsoft.com/office/drawing/2014/main" xmlns="" val="3715961209"/>
                    </a:ext>
                  </a:extLst>
                </a:gridCol>
                <a:gridCol w="748361">
                  <a:extLst>
                    <a:ext uri="{9D8B030D-6E8A-4147-A177-3AD203B41FA5}">
                      <a16:colId xmlns:a16="http://schemas.microsoft.com/office/drawing/2014/main" xmlns="" val="3736974245"/>
                    </a:ext>
                  </a:extLst>
                </a:gridCol>
                <a:gridCol w="748361">
                  <a:extLst>
                    <a:ext uri="{9D8B030D-6E8A-4147-A177-3AD203B41FA5}">
                      <a16:colId xmlns:a16="http://schemas.microsoft.com/office/drawing/2014/main" xmlns="" val="1650648613"/>
                    </a:ext>
                  </a:extLst>
                </a:gridCol>
                <a:gridCol w="748361">
                  <a:extLst>
                    <a:ext uri="{9D8B030D-6E8A-4147-A177-3AD203B41FA5}">
                      <a16:colId xmlns:a16="http://schemas.microsoft.com/office/drawing/2014/main" xmlns="" val="1503838018"/>
                    </a:ext>
                  </a:extLst>
                </a:gridCol>
                <a:gridCol w="748361">
                  <a:extLst>
                    <a:ext uri="{9D8B030D-6E8A-4147-A177-3AD203B41FA5}">
                      <a16:colId xmlns:a16="http://schemas.microsoft.com/office/drawing/2014/main" xmlns="" val="153390075"/>
                    </a:ext>
                  </a:extLst>
                </a:gridCol>
              </a:tblGrid>
              <a:tr h="447040">
                <a:tc>
                  <a:txBody>
                    <a:bodyPr/>
                    <a:lstStyle/>
                    <a:p>
                      <a:pPr algn="l" fontAlgn="ctr"/>
                      <a:r>
                        <a:rPr lang="fr-FR" sz="900" b="0" i="1" u="none" strike="noStrike" dirty="0">
                          <a:solidFill>
                            <a:srgbClr val="B10057"/>
                          </a:solidFill>
                          <a:effectLst/>
                          <a:latin typeface="+mn-lt"/>
                        </a:rPr>
                        <a:t> </a:t>
                      </a:r>
                    </a:p>
                  </a:txBody>
                  <a:tcPr marL="4902" marR="4902" marT="4902" marB="0" anchor="ctr">
                    <a:lnL>
                      <a:noFill/>
                    </a:lnL>
                    <a:lnR w="6350" cap="flat" cmpd="sng" algn="ctr">
                      <a:solidFill>
                        <a:srgbClr val="4E455D"/>
                      </a:solidFill>
                      <a:prstDash val="solid"/>
                      <a:round/>
                      <a:headEnd type="none" w="med" len="med"/>
                      <a:tailEnd type="none" w="med" len="med"/>
                    </a:lnR>
                    <a:lnT>
                      <a:noFill/>
                    </a:lnT>
                    <a:lnB w="6350" cap="flat" cmpd="sng" algn="ctr">
                      <a:solidFill>
                        <a:srgbClr val="4E455D"/>
                      </a:solidFill>
                      <a:prstDash val="solid"/>
                      <a:round/>
                      <a:headEnd type="none" w="med" len="med"/>
                      <a:tailEnd type="none" w="med" len="med"/>
                    </a:lnB>
                    <a:solidFill>
                      <a:srgbClr val="FFFFFF"/>
                    </a:solidFill>
                  </a:tcPr>
                </a:tc>
                <a:tc>
                  <a:txBody>
                    <a:bodyPr/>
                    <a:lstStyle/>
                    <a:p>
                      <a:pPr algn="ctr" fontAlgn="ctr"/>
                      <a:r>
                        <a:rPr lang="fr-FR" sz="900" b="0" i="0" u="none" strike="noStrike" dirty="0">
                          <a:solidFill>
                            <a:srgbClr val="FFFFFF"/>
                          </a:solidFill>
                          <a:effectLst/>
                          <a:latin typeface="+mn-lt"/>
                        </a:rPr>
                        <a:t>Nombre de journées en 2018</a:t>
                      </a:r>
                      <a:br>
                        <a:rPr lang="fr-FR" sz="900" b="0" i="0" u="none" strike="noStrike" dirty="0">
                          <a:solidFill>
                            <a:srgbClr val="FFFFFF"/>
                          </a:solidFill>
                          <a:effectLst/>
                          <a:latin typeface="+mn-lt"/>
                        </a:rPr>
                      </a:br>
                      <a:r>
                        <a:rPr lang="fr-FR" sz="900" b="0" i="0" u="none" strike="noStrike" dirty="0">
                          <a:solidFill>
                            <a:srgbClr val="FFFFFF"/>
                          </a:solidFill>
                          <a:effectLst/>
                          <a:latin typeface="+mn-lt"/>
                        </a:rPr>
                        <a:t>(en milliers)</a:t>
                      </a:r>
                    </a:p>
                  </a:txBody>
                  <a:tcPr marL="4902" marR="4902" marT="4902" marB="0" anchor="ctr">
                    <a:lnL w="6350" cap="flat" cmpd="sng" algn="ctr">
                      <a:solidFill>
                        <a:srgbClr val="4E455D"/>
                      </a:solidFill>
                      <a:prstDash val="solid"/>
                      <a:round/>
                      <a:headEnd type="none" w="med" len="med"/>
                      <a:tailEnd type="none" w="med" len="med"/>
                    </a:lnL>
                    <a:lnR w="6350" cap="flat" cmpd="sng" algn="ctr">
                      <a:solidFill>
                        <a:srgbClr val="4E455D"/>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900" b="0" i="0" u="none" strike="noStrike" dirty="0">
                          <a:solidFill>
                            <a:srgbClr val="FFFFFF"/>
                          </a:solidFill>
                          <a:effectLst/>
                          <a:latin typeface="+mn-lt"/>
                        </a:rPr>
                        <a:t>Part en nombre de journées pour 2018</a:t>
                      </a:r>
                    </a:p>
                  </a:txBody>
                  <a:tcPr marL="4902" marR="4902" marT="4902" marB="0" anchor="ctr">
                    <a:lnL w="6350" cap="flat" cmpd="sng" algn="ctr">
                      <a:solidFill>
                        <a:srgbClr val="4E455D"/>
                      </a:solidFill>
                      <a:prstDash val="solid"/>
                      <a:round/>
                      <a:headEnd type="none" w="med" len="med"/>
                      <a:tailEnd type="none" w="med" len="med"/>
                    </a:lnL>
                    <a:lnR w="6350" cap="flat" cmpd="sng" algn="ctr">
                      <a:solidFill>
                        <a:srgbClr val="4E455D"/>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ctr" fontAlgn="ctr"/>
                      <a:r>
                        <a:rPr lang="fr-FR" sz="900" b="0" i="0" u="none" strike="noStrike" dirty="0">
                          <a:solidFill>
                            <a:srgbClr val="FFFFFF"/>
                          </a:solidFill>
                          <a:effectLst/>
                          <a:latin typeface="+mn-lt"/>
                        </a:rPr>
                        <a:t>Evolution du nombre de journées 2017/2018</a:t>
                      </a:r>
                    </a:p>
                  </a:txBody>
                  <a:tcPr marL="4902" marR="4902" marT="4902" marB="0" anchor="ctr">
                    <a:lnL w="6350" cap="flat" cmpd="sng" algn="ctr">
                      <a:solidFill>
                        <a:srgbClr val="4E455D"/>
                      </a:solidFill>
                      <a:prstDash val="solid"/>
                      <a:round/>
                      <a:headEnd type="none" w="med" len="med"/>
                      <a:tailEnd type="none" w="med" len="med"/>
                    </a:lnL>
                    <a:lnR w="6350" cap="flat" cmpd="sng" algn="ctr">
                      <a:solidFill>
                        <a:srgbClr val="4E455D"/>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ctr" fontAlgn="ctr"/>
                      <a:r>
                        <a:rPr lang="fr-FR" sz="900" b="0" i="0" u="none" strike="noStrike" dirty="0">
                          <a:solidFill>
                            <a:srgbClr val="FFFFFF"/>
                          </a:solidFill>
                          <a:effectLst/>
                          <a:latin typeface="+mn-lt"/>
                        </a:rPr>
                        <a:t>Contribution à la croissance en séjours 2017/2018</a:t>
                      </a:r>
                    </a:p>
                  </a:txBody>
                  <a:tcPr marL="4902" marR="4902" marT="4902"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extLst>
                  <a:ext uri="{0D108BD9-81ED-4DB2-BD59-A6C34878D82A}">
                    <a16:rowId xmlns:a16="http://schemas.microsoft.com/office/drawing/2014/main" xmlns="" val="747541339"/>
                  </a:ext>
                </a:extLst>
              </a:tr>
              <a:tr h="123524">
                <a:tc>
                  <a:txBody>
                    <a:bodyPr/>
                    <a:lstStyle/>
                    <a:p>
                      <a:pPr algn="l" fontAlgn="ctr"/>
                      <a:r>
                        <a:rPr lang="fr-FR" sz="900" b="0" i="0" u="none" strike="noStrike">
                          <a:solidFill>
                            <a:srgbClr val="FFFFFF"/>
                          </a:solidFill>
                          <a:effectLst/>
                          <a:latin typeface="+mn-lt"/>
                        </a:rPr>
                        <a:t>Auvergne-Rhône-Alpes</a:t>
                      </a:r>
                    </a:p>
                  </a:txBody>
                  <a:tcPr marL="4902" marR="4902" marT="4902"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593,47</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8FAFE"/>
                    </a:solidFill>
                  </a:tcPr>
                </a:tc>
                <a:tc>
                  <a:txBody>
                    <a:bodyPr/>
                    <a:lstStyle/>
                    <a:p>
                      <a:pPr algn="r" fontAlgn="ctr"/>
                      <a:r>
                        <a:rPr lang="fr-FR" sz="1000" b="0" i="0" u="none" strike="noStrike" dirty="0">
                          <a:solidFill>
                            <a:srgbClr val="453B50"/>
                          </a:solidFill>
                          <a:effectLst/>
                          <a:latin typeface="+mn-lt"/>
                        </a:rPr>
                        <a:t>10,7 %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a:noFill/>
                    </a:lnB>
                    <a:solidFill>
                      <a:srgbClr val="E8FAFE"/>
                    </a:solidFill>
                  </a:tcPr>
                </a:tc>
                <a:tc>
                  <a:txBody>
                    <a:bodyPr/>
                    <a:lstStyle/>
                    <a:p>
                      <a:pPr algn="r" fontAlgn="ctr"/>
                      <a:r>
                        <a:rPr lang="fr-FR" sz="1000" b="0" i="0" u="none" strike="noStrike" dirty="0">
                          <a:solidFill>
                            <a:srgbClr val="453B50"/>
                          </a:solidFill>
                          <a:effectLst/>
                          <a:latin typeface="+mn-lt"/>
                        </a:rPr>
                        <a:t>-1,7 %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a:noFill/>
                    </a:lnB>
                    <a:solidFill>
                      <a:srgbClr val="E8FAFE"/>
                    </a:solidFill>
                  </a:tcPr>
                </a:tc>
                <a:tc>
                  <a:txBody>
                    <a:bodyPr/>
                    <a:lstStyle/>
                    <a:p>
                      <a:pPr algn="r" fontAlgn="ctr"/>
                      <a:r>
                        <a:rPr lang="fr-FR" sz="1000" b="0" i="0" u="none" strike="noStrike" dirty="0">
                          <a:solidFill>
                            <a:srgbClr val="453B50"/>
                          </a:solidFill>
                          <a:effectLst/>
                          <a:latin typeface="+mn-lt"/>
                        </a:rPr>
                        <a:t>-2,5 %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8FAFE"/>
                    </a:solidFill>
                  </a:tcPr>
                </a:tc>
                <a:extLst>
                  <a:ext uri="{0D108BD9-81ED-4DB2-BD59-A6C34878D82A}">
                    <a16:rowId xmlns:a16="http://schemas.microsoft.com/office/drawing/2014/main" xmlns="" val="1556470445"/>
                  </a:ext>
                </a:extLst>
              </a:tr>
              <a:tr h="123524">
                <a:tc>
                  <a:txBody>
                    <a:bodyPr/>
                    <a:lstStyle/>
                    <a:p>
                      <a:pPr algn="l" fontAlgn="ctr"/>
                      <a:r>
                        <a:rPr lang="fr-FR" sz="900" b="0" i="0" u="none" strike="noStrike">
                          <a:solidFill>
                            <a:srgbClr val="FFFFFF"/>
                          </a:solidFill>
                          <a:effectLst/>
                          <a:latin typeface="+mn-lt"/>
                        </a:rPr>
                        <a:t>Bourgogne-Franche-Comté</a:t>
                      </a:r>
                    </a:p>
                  </a:txBody>
                  <a:tcPr marL="4902" marR="4902" marT="4902"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163,78</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2,9 %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+4,3 %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1,7 %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4061264203"/>
                  </a:ext>
                </a:extLst>
              </a:tr>
              <a:tr h="123524">
                <a:tc>
                  <a:txBody>
                    <a:bodyPr/>
                    <a:lstStyle/>
                    <a:p>
                      <a:pPr algn="l" fontAlgn="ctr"/>
                      <a:r>
                        <a:rPr lang="fr-FR" sz="900" b="0" i="0" u="none" strike="noStrike">
                          <a:solidFill>
                            <a:srgbClr val="FFFFFF"/>
                          </a:solidFill>
                          <a:effectLst/>
                          <a:latin typeface="+mn-lt"/>
                        </a:rPr>
                        <a:t>Bretagne</a:t>
                      </a:r>
                    </a:p>
                  </a:txBody>
                  <a:tcPr marL="4902" marR="4902" marT="4902"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270,32</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4,9 %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+11,7 %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7,2 %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2204285758"/>
                  </a:ext>
                </a:extLst>
              </a:tr>
              <a:tr h="123524">
                <a:tc>
                  <a:txBody>
                    <a:bodyPr/>
                    <a:lstStyle/>
                    <a:p>
                      <a:pPr algn="l" fontAlgn="ctr"/>
                      <a:r>
                        <a:rPr lang="fr-FR" sz="900" b="0" i="0" u="none" strike="noStrike">
                          <a:solidFill>
                            <a:srgbClr val="FFFFFF"/>
                          </a:solidFill>
                          <a:effectLst/>
                          <a:latin typeface="+mn-lt"/>
                        </a:rPr>
                        <a:t>Centre-Val de Loire </a:t>
                      </a:r>
                    </a:p>
                  </a:txBody>
                  <a:tcPr marL="4902" marR="4902" marT="4902"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185,98</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3,3 %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+6,7 %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3,0 %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3720668831"/>
                  </a:ext>
                </a:extLst>
              </a:tr>
              <a:tr h="123524">
                <a:tc>
                  <a:txBody>
                    <a:bodyPr/>
                    <a:lstStyle/>
                    <a:p>
                      <a:pPr algn="l" fontAlgn="ctr"/>
                      <a:r>
                        <a:rPr lang="fr-FR" sz="900" b="0" i="0" u="none" strike="noStrike">
                          <a:solidFill>
                            <a:srgbClr val="FFFFFF"/>
                          </a:solidFill>
                          <a:effectLst/>
                          <a:latin typeface="+mn-lt"/>
                        </a:rPr>
                        <a:t>Corse</a:t>
                      </a:r>
                    </a:p>
                  </a:txBody>
                  <a:tcPr marL="4902" marR="4902" marT="4902"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43,24</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0,8 %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+20,8 %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1,9 %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598744597"/>
                  </a:ext>
                </a:extLst>
              </a:tr>
              <a:tr h="123524">
                <a:tc>
                  <a:txBody>
                    <a:bodyPr/>
                    <a:lstStyle/>
                    <a:p>
                      <a:pPr algn="l" fontAlgn="ctr"/>
                      <a:r>
                        <a:rPr lang="fr-FR" sz="900" b="0" i="0" u="none" strike="noStrike">
                          <a:solidFill>
                            <a:srgbClr val="FFFFFF"/>
                          </a:solidFill>
                          <a:effectLst/>
                          <a:latin typeface="+mn-lt"/>
                        </a:rPr>
                        <a:t>Grand-Est</a:t>
                      </a:r>
                    </a:p>
                  </a:txBody>
                  <a:tcPr marL="4902" marR="4902" marT="4902"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394,79</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7,1 %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+10,3 %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9,3 %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4138766870"/>
                  </a:ext>
                </a:extLst>
              </a:tr>
              <a:tr h="123524">
                <a:tc>
                  <a:txBody>
                    <a:bodyPr/>
                    <a:lstStyle/>
                    <a:p>
                      <a:pPr algn="l" fontAlgn="ctr"/>
                      <a:r>
                        <a:rPr lang="fr-FR" sz="900" b="0" i="0" u="none" strike="noStrike">
                          <a:solidFill>
                            <a:srgbClr val="FFFFFF"/>
                          </a:solidFill>
                          <a:effectLst/>
                          <a:latin typeface="+mn-lt"/>
                        </a:rPr>
                        <a:t>Guadeloupe</a:t>
                      </a:r>
                    </a:p>
                  </a:txBody>
                  <a:tcPr marL="4902" marR="4902" marT="4902"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124,12</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2,2 %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-3,6 %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-1,2 %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3450612006"/>
                  </a:ext>
                </a:extLst>
              </a:tr>
              <a:tr h="123524">
                <a:tc>
                  <a:txBody>
                    <a:bodyPr/>
                    <a:lstStyle/>
                    <a:p>
                      <a:pPr algn="l" fontAlgn="ctr"/>
                      <a:r>
                        <a:rPr lang="fr-FR" sz="900" b="0" i="0" u="none" strike="noStrike">
                          <a:solidFill>
                            <a:srgbClr val="FFFFFF"/>
                          </a:solidFill>
                          <a:effectLst/>
                          <a:latin typeface="+mn-lt"/>
                        </a:rPr>
                        <a:t>Guyane</a:t>
                      </a:r>
                    </a:p>
                  </a:txBody>
                  <a:tcPr marL="4902" marR="4902" marT="4902"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73,54</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1,3 %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+12,2 %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2,0 %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2653473664"/>
                  </a:ext>
                </a:extLst>
              </a:tr>
              <a:tr h="123524">
                <a:tc>
                  <a:txBody>
                    <a:bodyPr/>
                    <a:lstStyle/>
                    <a:p>
                      <a:pPr algn="l" fontAlgn="ctr"/>
                      <a:r>
                        <a:rPr lang="fr-FR" sz="900" b="0" i="0" u="none" strike="noStrike" dirty="0">
                          <a:solidFill>
                            <a:srgbClr val="FFFFFF"/>
                          </a:solidFill>
                          <a:effectLst/>
                          <a:latin typeface="+mn-lt"/>
                        </a:rPr>
                        <a:t>Hauts-de-France</a:t>
                      </a:r>
                    </a:p>
                  </a:txBody>
                  <a:tcPr marL="4902" marR="4902" marT="4902"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562,87</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10,1 %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+8,1 %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10,7 %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616395108"/>
                  </a:ext>
                </a:extLst>
              </a:tr>
              <a:tr h="123524">
                <a:tc>
                  <a:txBody>
                    <a:bodyPr/>
                    <a:lstStyle/>
                    <a:p>
                      <a:pPr algn="l" fontAlgn="ctr"/>
                      <a:r>
                        <a:rPr lang="fr-FR" sz="900" b="0" i="0" u="none" strike="noStrike">
                          <a:solidFill>
                            <a:srgbClr val="FFFFFF"/>
                          </a:solidFill>
                          <a:effectLst/>
                          <a:latin typeface="+mn-lt"/>
                        </a:rPr>
                        <a:t>Ile-de-France</a:t>
                      </a:r>
                    </a:p>
                  </a:txBody>
                  <a:tcPr marL="4902" marR="4902" marT="4902"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1 094,76</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19,7 %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+8,9 %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22,5 %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602149797"/>
                  </a:ext>
                </a:extLst>
              </a:tr>
              <a:tr h="123524">
                <a:tc>
                  <a:txBody>
                    <a:bodyPr/>
                    <a:lstStyle/>
                    <a:p>
                      <a:pPr algn="l" fontAlgn="ctr"/>
                      <a:r>
                        <a:rPr lang="fr-FR" sz="900" b="0" i="0" u="none" strike="noStrike">
                          <a:solidFill>
                            <a:srgbClr val="FFFFFF"/>
                          </a:solidFill>
                          <a:effectLst/>
                          <a:latin typeface="+mn-lt"/>
                        </a:rPr>
                        <a:t>La Réunion</a:t>
                      </a:r>
                    </a:p>
                  </a:txBody>
                  <a:tcPr marL="4902" marR="4902" marT="4902"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103,07</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1,9 %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+6,2 %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1,5 %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489784091"/>
                  </a:ext>
                </a:extLst>
              </a:tr>
              <a:tr h="123524">
                <a:tc>
                  <a:txBody>
                    <a:bodyPr/>
                    <a:lstStyle/>
                    <a:p>
                      <a:pPr algn="l" fontAlgn="ctr"/>
                      <a:r>
                        <a:rPr lang="fr-FR" sz="900" b="0" i="0" u="none" strike="noStrike">
                          <a:solidFill>
                            <a:srgbClr val="FFFFFF"/>
                          </a:solidFill>
                          <a:effectLst/>
                          <a:latin typeface="+mn-lt"/>
                        </a:rPr>
                        <a:t>Martinique</a:t>
                      </a:r>
                    </a:p>
                  </a:txBody>
                  <a:tcPr marL="4902" marR="4902" marT="4902"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41,09</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0,7 %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+55,6 %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3,7 %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4228509462"/>
                  </a:ext>
                </a:extLst>
              </a:tr>
              <a:tr h="123524">
                <a:tc>
                  <a:txBody>
                    <a:bodyPr/>
                    <a:lstStyle/>
                    <a:p>
                      <a:pPr algn="l" fontAlgn="ctr"/>
                      <a:r>
                        <a:rPr lang="fr-FR" sz="900" b="0" i="0" u="none" strike="noStrike">
                          <a:solidFill>
                            <a:srgbClr val="FFFFFF"/>
                          </a:solidFill>
                          <a:effectLst/>
                          <a:latin typeface="+mn-lt"/>
                        </a:rPr>
                        <a:t>Normandie</a:t>
                      </a:r>
                    </a:p>
                  </a:txBody>
                  <a:tcPr marL="4902" marR="4902" marT="4902"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230,03</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4,1 %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+5,5 %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3,0 %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2983243489"/>
                  </a:ext>
                </a:extLst>
              </a:tr>
              <a:tr h="123524">
                <a:tc>
                  <a:txBody>
                    <a:bodyPr/>
                    <a:lstStyle/>
                    <a:p>
                      <a:pPr algn="l" fontAlgn="ctr"/>
                      <a:r>
                        <a:rPr lang="fr-FR" sz="900" b="0" i="0" u="none" strike="noStrike">
                          <a:solidFill>
                            <a:srgbClr val="FFFFFF"/>
                          </a:solidFill>
                          <a:effectLst/>
                          <a:latin typeface="+mn-lt"/>
                        </a:rPr>
                        <a:t>Nouvelle Aquitaine</a:t>
                      </a:r>
                    </a:p>
                  </a:txBody>
                  <a:tcPr marL="4902" marR="4902" marT="4902"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653,17</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11,8 %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+11,6 %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17,1 %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1106803421"/>
                  </a:ext>
                </a:extLst>
              </a:tr>
              <a:tr h="123524">
                <a:tc>
                  <a:txBody>
                    <a:bodyPr/>
                    <a:lstStyle/>
                    <a:p>
                      <a:pPr algn="l" fontAlgn="ctr"/>
                      <a:r>
                        <a:rPr lang="fr-FR" sz="900" b="0" i="0" u="none" strike="noStrike">
                          <a:solidFill>
                            <a:srgbClr val="FFFFFF"/>
                          </a:solidFill>
                          <a:effectLst/>
                          <a:latin typeface="+mn-lt"/>
                        </a:rPr>
                        <a:t>Occitanie</a:t>
                      </a:r>
                    </a:p>
                  </a:txBody>
                  <a:tcPr marL="4902" marR="4902" marT="4902"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366,26</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6,6 %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+9,8 %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8,2 %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449760138"/>
                  </a:ext>
                </a:extLst>
              </a:tr>
              <a:tr h="123524">
                <a:tc>
                  <a:txBody>
                    <a:bodyPr/>
                    <a:lstStyle/>
                    <a:p>
                      <a:pPr algn="l" fontAlgn="ctr"/>
                      <a:r>
                        <a:rPr lang="fr-FR" sz="900" b="0" i="0" u="none" strike="noStrike">
                          <a:solidFill>
                            <a:srgbClr val="FFFFFF"/>
                          </a:solidFill>
                          <a:effectLst/>
                          <a:latin typeface="+mn-lt"/>
                        </a:rPr>
                        <a:t>Pays de la Loire</a:t>
                      </a:r>
                    </a:p>
                  </a:txBody>
                  <a:tcPr marL="4902" marR="4902" marT="4902"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258,07</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4,6 %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+9,4 %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5,6 %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3966859050"/>
                  </a:ext>
                </a:extLst>
              </a:tr>
              <a:tr h="123524">
                <a:tc>
                  <a:txBody>
                    <a:bodyPr/>
                    <a:lstStyle/>
                    <a:p>
                      <a:pPr algn="l" fontAlgn="ctr"/>
                      <a:r>
                        <a:rPr lang="fr-FR" sz="900" b="0" i="0" u="none" strike="noStrike">
                          <a:solidFill>
                            <a:srgbClr val="FFFFFF"/>
                          </a:solidFill>
                          <a:effectLst/>
                          <a:latin typeface="+mn-lt"/>
                        </a:rPr>
                        <a:t>Provence-Alpes-Côte d'Azur</a:t>
                      </a:r>
                    </a:p>
                  </a:txBody>
                  <a:tcPr marL="4902" marR="4902" marT="4902"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386,05</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6,9 %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+6,3 %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5,7 %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1720120814"/>
                  </a:ext>
                </a:extLst>
              </a:tr>
              <a:tr h="123524">
                <a:tc>
                  <a:txBody>
                    <a:bodyPr/>
                    <a:lstStyle/>
                    <a:p>
                      <a:pPr algn="l" fontAlgn="ctr"/>
                      <a:r>
                        <a:rPr lang="fr-FR" sz="900" b="0" i="0" u="none" strike="noStrike">
                          <a:solidFill>
                            <a:srgbClr val="FFFFFF"/>
                          </a:solidFill>
                          <a:effectLst/>
                          <a:latin typeface="+mn-lt"/>
                        </a:rPr>
                        <a:t>Saint Martin, Saint Barthelemy (Iles du Nord)</a:t>
                      </a:r>
                    </a:p>
                  </a:txBody>
                  <a:tcPr marL="4902" marR="4902" marT="4902"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11,93</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0,2 %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+27,6 %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1000" b="0" i="0" u="none" strike="noStrike" dirty="0">
                          <a:solidFill>
                            <a:srgbClr val="453B50"/>
                          </a:solidFill>
                          <a:effectLst/>
                          <a:latin typeface="+mn-lt"/>
                        </a:rPr>
                        <a:t>0,7 %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4217212698"/>
                  </a:ext>
                </a:extLst>
              </a:tr>
              <a:tr h="123524">
                <a:tc>
                  <a:txBody>
                    <a:bodyPr/>
                    <a:lstStyle/>
                    <a:p>
                      <a:pPr algn="l" fontAlgn="ctr"/>
                      <a:r>
                        <a:rPr lang="fr-FR" sz="900" b="1" i="0" u="none" strike="noStrike">
                          <a:solidFill>
                            <a:srgbClr val="FFFFFF"/>
                          </a:solidFill>
                          <a:effectLst/>
                          <a:latin typeface="+mn-lt"/>
                        </a:rPr>
                        <a:t>Total France</a:t>
                      </a:r>
                    </a:p>
                  </a:txBody>
                  <a:tcPr marL="4902" marR="4902" marT="4902"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1" i="0" u="none" strike="noStrike">
                          <a:solidFill>
                            <a:srgbClr val="453B50"/>
                          </a:solidFill>
                          <a:effectLst/>
                          <a:latin typeface="+mn-lt"/>
                        </a:rPr>
                        <a:t>5 556,53</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1" i="0" u="none" strike="noStrike" dirty="0">
                          <a:solidFill>
                            <a:srgbClr val="453B50"/>
                          </a:solidFill>
                          <a:effectLst/>
                          <a:latin typeface="+mn-lt"/>
                        </a:rPr>
                        <a:t>100,0 %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1" i="0" u="none" strike="noStrike" dirty="0">
                          <a:solidFill>
                            <a:srgbClr val="453B50"/>
                          </a:solidFill>
                          <a:effectLst/>
                          <a:latin typeface="+mn-lt"/>
                        </a:rPr>
                        <a:t>+7,7 %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1" i="0" u="none" strike="noStrike" dirty="0">
                          <a:solidFill>
                            <a:srgbClr val="453B50"/>
                          </a:solidFill>
                          <a:effectLst/>
                          <a:latin typeface="+mn-lt"/>
                        </a:rPr>
                        <a:t>100,0 %</a:t>
                      </a:r>
                    </a:p>
                  </a:txBody>
                  <a:tcPr marL="4902" marR="4902" marT="4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624319039"/>
                  </a:ext>
                </a:extLst>
              </a:tr>
            </a:tbl>
          </a:graphicData>
        </a:graphic>
      </p:graphicFrame>
      <p:pic>
        <p:nvPicPr>
          <p:cNvPr id="15" name="Espace réservé du contenu 14">
            <a:extLst>
              <a:ext uri="{FF2B5EF4-FFF2-40B4-BE49-F238E27FC236}">
                <a16:creationId xmlns:a16="http://schemas.microsoft.com/office/drawing/2014/main" xmlns="" id="{2621D15D-ECE0-4BF7-9AB5-C94645A0AB53}"/>
              </a:ext>
            </a:extLst>
          </p:cNvPr>
          <p:cNvPicPr>
            <a:picLocks noGrp="1" noChangeAspect="1"/>
          </p:cNvPicPr>
          <p:nvPr>
            <p:ph idx="15"/>
            <p:custDataLst>
              <p:tags r:id="rId8"/>
            </p:custDataLst>
          </p:nvPr>
        </p:nvPicPr>
        <p:blipFill rotWithShape="1">
          <a:blip r:embed="rId16"/>
          <a:srcRect b="4992"/>
          <a:stretch/>
        </p:blipFill>
        <p:spPr>
          <a:xfrm>
            <a:off x="5488738" y="1498771"/>
            <a:ext cx="5160000" cy="3202131"/>
          </a:xfrm>
          <a:prstGeom prst="rect">
            <a:avLst/>
          </a:prstGeom>
        </p:spPr>
      </p:pic>
      <p:graphicFrame>
        <p:nvGraphicFramePr>
          <p:cNvPr id="12" name="Tableau 11">
            <a:extLst>
              <a:ext uri="{FF2B5EF4-FFF2-40B4-BE49-F238E27FC236}">
                <a16:creationId xmlns:a16="http://schemas.microsoft.com/office/drawing/2014/main" xmlns="" id="{ACF0DD6A-7CA9-49CD-AA8B-32875843B8E2}"/>
              </a:ext>
            </a:extLst>
          </p:cNvPr>
          <p:cNvGraphicFramePr>
            <a:graphicFrameLocks noGrp="1"/>
          </p:cNvGraphicFramePr>
          <p:nvPr>
            <p:custDataLst>
              <p:tags r:id="rId9"/>
            </p:custDataLst>
            <p:extLst>
              <p:ext uri="{D42A27DB-BD31-4B8C-83A1-F6EECF244321}">
                <p14:modId xmlns:p14="http://schemas.microsoft.com/office/powerpoint/2010/main" val="776338427"/>
              </p:ext>
            </p:extLst>
          </p:nvPr>
        </p:nvGraphicFramePr>
        <p:xfrm>
          <a:off x="342036" y="5837597"/>
          <a:ext cx="4978400" cy="861060"/>
        </p:xfrm>
        <a:graphic>
          <a:graphicData uri="http://schemas.openxmlformats.org/drawingml/2006/table">
            <a:tbl>
              <a:tblPr/>
              <a:tblGrid>
                <a:gridCol w="2387600">
                  <a:extLst>
                    <a:ext uri="{9D8B030D-6E8A-4147-A177-3AD203B41FA5}">
                      <a16:colId xmlns:a16="http://schemas.microsoft.com/office/drawing/2014/main" xmlns="" val="1516620318"/>
                    </a:ext>
                  </a:extLst>
                </a:gridCol>
                <a:gridCol w="863600">
                  <a:extLst>
                    <a:ext uri="{9D8B030D-6E8A-4147-A177-3AD203B41FA5}">
                      <a16:colId xmlns:a16="http://schemas.microsoft.com/office/drawing/2014/main" xmlns="" val="2790705049"/>
                    </a:ext>
                  </a:extLst>
                </a:gridCol>
                <a:gridCol w="863600">
                  <a:extLst>
                    <a:ext uri="{9D8B030D-6E8A-4147-A177-3AD203B41FA5}">
                      <a16:colId xmlns:a16="http://schemas.microsoft.com/office/drawing/2014/main" xmlns="" val="3120940756"/>
                    </a:ext>
                  </a:extLst>
                </a:gridCol>
                <a:gridCol w="863600">
                  <a:extLst>
                    <a:ext uri="{9D8B030D-6E8A-4147-A177-3AD203B41FA5}">
                      <a16:colId xmlns:a16="http://schemas.microsoft.com/office/drawing/2014/main" xmlns="" val="2049794244"/>
                    </a:ext>
                  </a:extLst>
                </a:gridCol>
              </a:tblGrid>
              <a:tr h="289560">
                <a:tc>
                  <a:txBody>
                    <a:bodyPr/>
                    <a:lstStyle/>
                    <a:p>
                      <a:pPr algn="just" fontAlgn="ctr"/>
                      <a:r>
                        <a:rPr lang="fr-FR" sz="900" b="0" i="1" u="none" strike="noStrike" dirty="0">
                          <a:solidFill>
                            <a:srgbClr val="4E455D"/>
                          </a:solidFill>
                          <a:effectLst/>
                          <a:latin typeface="Segoe UI" panose="020B0502040204020203" pitchFamily="34" charset="0"/>
                        </a:rPr>
                        <a:t>Grand Est HAD - Journées en milliers</a:t>
                      </a:r>
                    </a:p>
                  </a:txBody>
                  <a:tcPr marL="6350" marR="6350" marT="6350"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900" b="0" i="0" u="none" strike="noStrike" dirty="0">
                          <a:solidFill>
                            <a:srgbClr val="FFFFFF"/>
                          </a:solidFill>
                          <a:effectLst/>
                          <a:latin typeface="Segoe UI" panose="020B0502040204020203" pitchFamily="34" charset="0"/>
                        </a:rPr>
                        <a:t>Public</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900" b="0" i="0" u="none" strike="noStrike" dirty="0">
                          <a:solidFill>
                            <a:srgbClr val="FFFFFF"/>
                          </a:solidFill>
                          <a:effectLst/>
                          <a:latin typeface="Segoe UI" panose="020B0502040204020203" pitchFamily="34" charset="0"/>
                        </a:rPr>
                        <a:t>Privé d'intérêt collectif</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900" b="0" i="0" u="none" strike="noStrike" dirty="0">
                          <a:solidFill>
                            <a:srgbClr val="FFFFFF"/>
                          </a:solidFill>
                          <a:effectLst/>
                          <a:latin typeface="Segoe UI" panose="020B0502040204020203" pitchFamily="34" charset="0"/>
                        </a:rPr>
                        <a:t>Privé commercial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extLst>
                  <a:ext uri="{0D108BD9-81ED-4DB2-BD59-A6C34878D82A}">
                    <a16:rowId xmlns:a16="http://schemas.microsoft.com/office/drawing/2014/main" xmlns="" val="3921111691"/>
                  </a:ext>
                </a:extLst>
              </a:tr>
              <a:tr h="190500">
                <a:tc>
                  <a:txBody>
                    <a:bodyPr/>
                    <a:lstStyle/>
                    <a:p>
                      <a:pPr algn="l" fontAlgn="ctr"/>
                      <a:r>
                        <a:rPr lang="fr-FR" sz="900" b="0" i="0" u="none" strike="noStrike" dirty="0">
                          <a:solidFill>
                            <a:srgbClr val="FFFFFF"/>
                          </a:solidFill>
                          <a:effectLst/>
                          <a:latin typeface="Segoe UI" panose="020B0502040204020203" pitchFamily="34" charset="0"/>
                        </a:rPr>
                        <a:t>Nombre d'établissements PMSI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12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14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971071675"/>
                  </a:ext>
                </a:extLst>
              </a:tr>
              <a:tr h="190500">
                <a:tc>
                  <a:txBody>
                    <a:bodyPr/>
                    <a:lstStyle/>
                    <a:p>
                      <a:pPr algn="l" fontAlgn="ctr"/>
                      <a:r>
                        <a:rPr lang="fr-FR" sz="900" b="0" i="0" u="none" strike="noStrike">
                          <a:solidFill>
                            <a:srgbClr val="FFFFFF"/>
                          </a:solidFill>
                          <a:effectLst/>
                          <a:latin typeface="Segoe UI" panose="020B0502040204020203" pitchFamily="34" charset="0"/>
                        </a:rPr>
                        <a:t>Nombre de journées 2018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95,88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257,45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Segoe UI" panose="020B0502040204020203" pitchFamily="34" charset="0"/>
                        </a:rPr>
                        <a:t>41,46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727857446"/>
                  </a:ext>
                </a:extLst>
              </a:tr>
              <a:tr h="190500">
                <a:tc>
                  <a:txBody>
                    <a:bodyPr/>
                    <a:lstStyle/>
                    <a:p>
                      <a:pPr algn="l" fontAlgn="ctr"/>
                      <a:r>
                        <a:rPr lang="fr-FR" sz="900" b="0" i="0" u="none" strike="noStrike">
                          <a:solidFill>
                            <a:srgbClr val="FFFFFF"/>
                          </a:solidFill>
                          <a:effectLst/>
                          <a:latin typeface="Segoe UI" panose="020B0502040204020203" pitchFamily="34" charset="0"/>
                        </a:rPr>
                        <a:t>Evolution nombre de journées 2017/2018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dirty="0">
                          <a:solidFill>
                            <a:srgbClr val="453B50"/>
                          </a:solidFill>
                          <a:effectLst/>
                          <a:latin typeface="Segoe UI" panose="020B0502040204020203" pitchFamily="34" charset="0"/>
                        </a:rPr>
                        <a:t>+5,9 %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+14,8 %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-3,7 %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249763522"/>
                  </a:ext>
                </a:extLst>
              </a:tr>
            </a:tbl>
          </a:graphicData>
        </a:graphic>
      </p:graphicFrame>
      <p:sp>
        <p:nvSpPr>
          <p:cNvPr id="17" name="Rectangle 16">
            <a:extLst>
              <a:ext uri="{FF2B5EF4-FFF2-40B4-BE49-F238E27FC236}">
                <a16:creationId xmlns:a16="http://schemas.microsoft.com/office/drawing/2014/main" xmlns="" id="{FF7B3F08-0D5F-4C00-9891-5E98EFE2A20B}"/>
              </a:ext>
            </a:extLst>
          </p:cNvPr>
          <p:cNvSpPr/>
          <p:nvPr>
            <p:custDataLst>
              <p:tags r:id="rId10"/>
            </p:custDataLst>
          </p:nvPr>
        </p:nvSpPr>
        <p:spPr bwMode="auto">
          <a:xfrm>
            <a:off x="342036" y="2532185"/>
            <a:ext cx="5024709" cy="154744"/>
          </a:xfrm>
          <a:prstGeom prst="rect">
            <a:avLst/>
          </a:prstGeom>
          <a:noFill/>
          <a:ln w="15875">
            <a:solidFill>
              <a:srgbClr val="FF0000"/>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endParaRPr lang="fr-FR" sz="1200" b="0" i="0" dirty="0" err="1">
              <a:solidFill>
                <a:schemeClr val="tx1"/>
              </a:solidFill>
              <a:latin typeface="+mj-lt"/>
            </a:endParaRPr>
          </a:p>
        </p:txBody>
      </p:sp>
    </p:spTree>
    <p:extLst>
      <p:ext uri="{BB962C8B-B14F-4D97-AF65-F5344CB8AC3E}">
        <p14:creationId xmlns:p14="http://schemas.microsoft.com/office/powerpoint/2010/main" val="38432319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FR" dirty="0"/>
              <a:t>Où sont pris en charge les patients ?</a:t>
            </a:r>
          </a:p>
        </p:txBody>
      </p:sp>
      <p:sp>
        <p:nvSpPr>
          <p:cNvPr id="5" name="Espace réservé du numéro de diapositive 4"/>
          <p:cNvSpPr>
            <a:spLocks noGrp="1"/>
          </p:cNvSpPr>
          <p:nvPr>
            <p:ph type="sldNum" sz="quarter" idx="19"/>
            <p:custDataLst>
              <p:tags r:id="rId2"/>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43</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8" name="Espace réservé du pied de page 7"/>
          <p:cNvSpPr>
            <a:spLocks noGrp="1"/>
          </p:cNvSpPr>
          <p:nvPr>
            <p:ph type="ftr" sz="quarter" idx="3"/>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pic>
        <p:nvPicPr>
          <p:cNvPr id="18" name="Picture 1"/>
          <p:cNvPicPr>
            <a:picLocks noChangeAspect="1" noChangeArrowheads="1"/>
          </p:cNvPicPr>
          <p:nvPr>
            <p:custDataLst>
              <p:tags r:id="rId4"/>
            </p:custDataLst>
          </p:nvPr>
        </p:nvPicPr>
        <p:blipFill>
          <a:blip r:embed="rId7">
            <a:extLst>
              <a:ext uri="{28A0092B-C50C-407E-A947-70E740481C1C}">
                <a14:useLocalDpi xmlns:a14="http://schemas.microsoft.com/office/drawing/2010/main" val="0"/>
              </a:ext>
            </a:extLst>
          </a:blip>
          <a:srcRect/>
          <a:stretch>
            <a:fillRect/>
          </a:stretch>
        </p:blipFill>
        <p:spPr bwMode="auto">
          <a:xfrm>
            <a:off x="228434" y="273413"/>
            <a:ext cx="904875"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7" name="Espace réservé du contenu 16">
            <a:extLst>
              <a:ext uri="{FF2B5EF4-FFF2-40B4-BE49-F238E27FC236}">
                <a16:creationId xmlns:a16="http://schemas.microsoft.com/office/drawing/2014/main" xmlns="" id="{D1E7F520-E598-4705-8CBB-5469E4356540}"/>
              </a:ext>
            </a:extLst>
          </p:cNvPr>
          <p:cNvGraphicFramePr>
            <a:graphicFrameLocks noGrp="1"/>
          </p:cNvGraphicFramePr>
          <p:nvPr>
            <p:ph idx="21"/>
            <p:custDataLst>
              <p:tags r:id="rId5"/>
            </p:custDataLst>
            <p:extLst>
              <p:ext uri="{D42A27DB-BD31-4B8C-83A1-F6EECF244321}">
                <p14:modId xmlns:p14="http://schemas.microsoft.com/office/powerpoint/2010/main" val="3963106290"/>
              </p:ext>
            </p:extLst>
          </p:nvPr>
        </p:nvGraphicFramePr>
        <p:xfrm>
          <a:off x="447676" y="1248575"/>
          <a:ext cx="9887580" cy="3509688"/>
        </p:xfrm>
        <a:graphic>
          <a:graphicData uri="http://schemas.openxmlformats.org/drawingml/2006/table">
            <a:tbl>
              <a:tblPr/>
              <a:tblGrid>
                <a:gridCol w="1750246">
                  <a:extLst>
                    <a:ext uri="{9D8B030D-6E8A-4147-A177-3AD203B41FA5}">
                      <a16:colId xmlns:a16="http://schemas.microsoft.com/office/drawing/2014/main" xmlns="" val="3015759197"/>
                    </a:ext>
                  </a:extLst>
                </a:gridCol>
                <a:gridCol w="796754">
                  <a:extLst>
                    <a:ext uri="{9D8B030D-6E8A-4147-A177-3AD203B41FA5}">
                      <a16:colId xmlns:a16="http://schemas.microsoft.com/office/drawing/2014/main" xmlns="" val="3206866790"/>
                    </a:ext>
                  </a:extLst>
                </a:gridCol>
                <a:gridCol w="796754">
                  <a:extLst>
                    <a:ext uri="{9D8B030D-6E8A-4147-A177-3AD203B41FA5}">
                      <a16:colId xmlns:a16="http://schemas.microsoft.com/office/drawing/2014/main" xmlns="" val="1882577479"/>
                    </a:ext>
                  </a:extLst>
                </a:gridCol>
                <a:gridCol w="522461">
                  <a:extLst>
                    <a:ext uri="{9D8B030D-6E8A-4147-A177-3AD203B41FA5}">
                      <a16:colId xmlns:a16="http://schemas.microsoft.com/office/drawing/2014/main" xmlns="" val="1099121189"/>
                    </a:ext>
                  </a:extLst>
                </a:gridCol>
                <a:gridCol w="705324">
                  <a:extLst>
                    <a:ext uri="{9D8B030D-6E8A-4147-A177-3AD203B41FA5}">
                      <a16:colId xmlns:a16="http://schemas.microsoft.com/office/drawing/2014/main" xmlns="" val="3904802490"/>
                    </a:ext>
                  </a:extLst>
                </a:gridCol>
                <a:gridCol w="809814">
                  <a:extLst>
                    <a:ext uri="{9D8B030D-6E8A-4147-A177-3AD203B41FA5}">
                      <a16:colId xmlns:a16="http://schemas.microsoft.com/office/drawing/2014/main" xmlns="" val="2481994515"/>
                    </a:ext>
                  </a:extLst>
                </a:gridCol>
                <a:gridCol w="1658814">
                  <a:extLst>
                    <a:ext uri="{9D8B030D-6E8A-4147-A177-3AD203B41FA5}">
                      <a16:colId xmlns:a16="http://schemas.microsoft.com/office/drawing/2014/main" xmlns="" val="1802994356"/>
                    </a:ext>
                  </a:extLst>
                </a:gridCol>
                <a:gridCol w="809814">
                  <a:extLst>
                    <a:ext uri="{9D8B030D-6E8A-4147-A177-3AD203B41FA5}">
                      <a16:colId xmlns:a16="http://schemas.microsoft.com/office/drawing/2014/main" xmlns="" val="2029204812"/>
                    </a:ext>
                  </a:extLst>
                </a:gridCol>
                <a:gridCol w="809814">
                  <a:extLst>
                    <a:ext uri="{9D8B030D-6E8A-4147-A177-3AD203B41FA5}">
                      <a16:colId xmlns:a16="http://schemas.microsoft.com/office/drawing/2014/main" xmlns="" val="4225385524"/>
                    </a:ext>
                  </a:extLst>
                </a:gridCol>
                <a:gridCol w="522461">
                  <a:extLst>
                    <a:ext uri="{9D8B030D-6E8A-4147-A177-3AD203B41FA5}">
                      <a16:colId xmlns:a16="http://schemas.microsoft.com/office/drawing/2014/main" xmlns="" val="2554216801"/>
                    </a:ext>
                  </a:extLst>
                </a:gridCol>
                <a:gridCol w="705324">
                  <a:extLst>
                    <a:ext uri="{9D8B030D-6E8A-4147-A177-3AD203B41FA5}">
                      <a16:colId xmlns:a16="http://schemas.microsoft.com/office/drawing/2014/main" xmlns="" val="3341632463"/>
                    </a:ext>
                  </a:extLst>
                </a:gridCol>
              </a:tblGrid>
              <a:tr h="105447">
                <a:tc gridSpan="5">
                  <a:txBody>
                    <a:bodyPr/>
                    <a:lstStyle/>
                    <a:p>
                      <a:pPr algn="l" fontAlgn="ctr"/>
                      <a:r>
                        <a:rPr lang="fr-FR" sz="1050" b="1" i="0" u="none" strike="noStrike" dirty="0">
                          <a:solidFill>
                            <a:srgbClr val="2092C6"/>
                          </a:solidFill>
                          <a:effectLst/>
                          <a:latin typeface="+mn-lt"/>
                        </a:rPr>
                        <a:t>HAD - Taux d'attractivité </a:t>
                      </a:r>
                      <a:r>
                        <a:rPr lang="fr-FR" sz="1050" b="1" i="0" u="none" strike="noStrike" dirty="0" err="1">
                          <a:solidFill>
                            <a:srgbClr val="2092C6"/>
                          </a:solidFill>
                          <a:effectLst/>
                          <a:latin typeface="+mn-lt"/>
                        </a:rPr>
                        <a:t>intra-régional</a:t>
                      </a:r>
                      <a:r>
                        <a:rPr lang="fr-FR" sz="1050" b="1" i="0" u="none" strike="noStrike" dirty="0">
                          <a:solidFill>
                            <a:srgbClr val="2092C6"/>
                          </a:solidFill>
                          <a:effectLst/>
                          <a:latin typeface="+mn-lt"/>
                        </a:rPr>
                        <a:t> par zonage spécifique ARS</a:t>
                      </a:r>
                    </a:p>
                  </a:txBody>
                  <a:tcPr marL="3138" marR="3138" marT="3138" marB="0" anchor="ctr">
                    <a:lnL>
                      <a:noFill/>
                    </a:lnL>
                    <a:lnR>
                      <a:noFill/>
                    </a:lnR>
                    <a:lnT>
                      <a:noFill/>
                    </a:lnT>
                    <a:lnB>
                      <a:noFill/>
                    </a:lnB>
                    <a:solidFill>
                      <a:srgbClr val="FFFF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l" fontAlgn="b"/>
                      <a:endParaRPr lang="fr-FR" sz="1050" b="0" i="0" u="none" strike="noStrike">
                        <a:effectLst/>
                        <a:latin typeface="+mn-lt"/>
                      </a:endParaRPr>
                    </a:p>
                  </a:txBody>
                  <a:tcPr marL="3138" marR="3138" marT="3138" marB="0" anchor="b">
                    <a:lnL>
                      <a:noFill/>
                    </a:lnL>
                    <a:lnR>
                      <a:noFill/>
                    </a:lnR>
                    <a:lnT>
                      <a:noFill/>
                    </a:lnT>
                    <a:lnB>
                      <a:noFill/>
                    </a:lnB>
                  </a:tcPr>
                </a:tc>
                <a:tc gridSpan="5">
                  <a:txBody>
                    <a:bodyPr/>
                    <a:lstStyle/>
                    <a:p>
                      <a:pPr algn="l" fontAlgn="ctr"/>
                      <a:r>
                        <a:rPr lang="fr-FR" sz="1050" b="1" i="0" u="none" strike="noStrike">
                          <a:solidFill>
                            <a:srgbClr val="6F6185"/>
                          </a:solidFill>
                          <a:effectLst/>
                          <a:latin typeface="+mn-lt"/>
                        </a:rPr>
                        <a:t>HAD - Taux de fuite intra-régional par zonage spécifique ARS</a:t>
                      </a:r>
                    </a:p>
                  </a:txBody>
                  <a:tcPr marL="3138" marR="3138" marT="3138" marB="0" anchor="ctr">
                    <a:lnL>
                      <a:noFill/>
                    </a:lnL>
                    <a:lnR>
                      <a:noFill/>
                    </a:lnR>
                    <a:lnT>
                      <a:noFill/>
                    </a:lnT>
                    <a:lnB>
                      <a:noFill/>
                    </a:lnB>
                    <a:solidFill>
                      <a:srgbClr val="FFFF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xmlns="" val="557238838"/>
                  </a:ext>
                </a:extLst>
              </a:tr>
              <a:tr h="105447">
                <a:tc>
                  <a:txBody>
                    <a:bodyPr/>
                    <a:lstStyle/>
                    <a:p>
                      <a:pPr algn="l" fontAlgn="ctr"/>
                      <a:r>
                        <a:rPr lang="fr-FR" sz="1050" b="1" i="0" u="none" strike="noStrike">
                          <a:solidFill>
                            <a:srgbClr val="2092C6"/>
                          </a:solidFill>
                          <a:effectLst/>
                          <a:latin typeface="+mn-lt"/>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000" b="0" i="0" u="none" strike="noStrike">
                          <a:solidFill>
                            <a:srgbClr val="FFFFFF"/>
                          </a:solidFill>
                          <a:effectLst/>
                          <a:latin typeface="+mn-lt"/>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fr-FR" sz="1000" b="0" i="0" u="none" strike="noStrike">
                          <a:solidFill>
                            <a:srgbClr val="453B50"/>
                          </a:solidFill>
                          <a:effectLst/>
                          <a:latin typeface="+mn-lt"/>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fr-FR" sz="1000" b="0" i="0" u="none" strike="noStrike">
                          <a:solidFill>
                            <a:srgbClr val="453B50"/>
                          </a:solidFill>
                          <a:effectLst/>
                          <a:latin typeface="+mn-lt"/>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fr-FR" sz="1000" b="0" i="0" u="none" strike="noStrike">
                          <a:solidFill>
                            <a:srgbClr val="453B50"/>
                          </a:solidFill>
                          <a:effectLst/>
                          <a:latin typeface="+mn-lt"/>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fr-FR" sz="1050" b="0" i="0" u="none" strike="noStrike">
                        <a:effectLst/>
                        <a:latin typeface="+mn-lt"/>
                      </a:endParaRPr>
                    </a:p>
                  </a:txBody>
                  <a:tcPr marL="3138" marR="3138" marT="3138" marB="0" anchor="b">
                    <a:lnL>
                      <a:noFill/>
                    </a:lnL>
                    <a:lnR>
                      <a:noFill/>
                    </a:lnR>
                    <a:lnT>
                      <a:noFill/>
                    </a:lnT>
                    <a:lnB>
                      <a:noFill/>
                    </a:lnB>
                  </a:tcPr>
                </a:tc>
                <a:tc>
                  <a:txBody>
                    <a:bodyPr/>
                    <a:lstStyle/>
                    <a:p>
                      <a:pPr algn="l" fontAlgn="ctr"/>
                      <a:r>
                        <a:rPr lang="fr-FR" sz="1050" b="1" i="0" u="none" strike="noStrike">
                          <a:solidFill>
                            <a:srgbClr val="000000"/>
                          </a:solidFill>
                          <a:effectLst/>
                          <a:latin typeface="+mn-lt"/>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050" b="0" i="0" u="none" strike="noStrike">
                          <a:effectLst/>
                          <a:latin typeface="+mn-lt"/>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050" b="0" i="0" u="none" strike="noStrike">
                          <a:effectLst/>
                          <a:latin typeface="+mn-lt"/>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fr-FR" sz="1050" b="0" i="0" u="none" strike="noStrike">
                        <a:effectLst/>
                        <a:latin typeface="+mn-lt"/>
                      </a:endParaRPr>
                    </a:p>
                  </a:txBody>
                  <a:tcPr marL="3138" marR="3138" marT="313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FR" sz="1050" b="0" i="0" u="none" strike="noStrike">
                        <a:effectLst/>
                        <a:latin typeface="+mn-lt"/>
                      </a:endParaRPr>
                    </a:p>
                  </a:txBody>
                  <a:tcPr marL="3138" marR="3138" marT="313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2541601"/>
                  </a:ext>
                </a:extLst>
              </a:tr>
              <a:tr h="357766">
                <a:tc>
                  <a:txBody>
                    <a:bodyPr/>
                    <a:lstStyle/>
                    <a:p>
                      <a:pPr algn="l" fontAlgn="ctr"/>
                      <a:r>
                        <a:rPr lang="fr-FR" sz="1000" b="0" i="1" u="none" strike="noStrike">
                          <a:solidFill>
                            <a:srgbClr val="453B50"/>
                          </a:solidFill>
                          <a:effectLst/>
                          <a:latin typeface="+mn-lt"/>
                        </a:rPr>
                        <a:t>Lieu d'implantation des établissements</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000" b="0" i="0" u="none" strike="noStrike">
                          <a:solidFill>
                            <a:srgbClr val="FFFFFF"/>
                          </a:solidFill>
                          <a:effectLst/>
                          <a:latin typeface="+mn-lt"/>
                        </a:rPr>
                        <a:t>Jounées 2017 produits dans le territoire</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1000" b="0" i="0" u="none" strike="noStrike">
                          <a:solidFill>
                            <a:srgbClr val="FFFFFF"/>
                          </a:solidFill>
                          <a:effectLst/>
                          <a:latin typeface="+mn-lt"/>
                        </a:rPr>
                        <a:t>Jounées 2018 produits dans le territoire</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1000" b="0" i="0" u="none" strike="noStrike">
                          <a:solidFill>
                            <a:srgbClr val="FFFFFF"/>
                          </a:solidFill>
                          <a:effectLst/>
                          <a:latin typeface="+mn-lt"/>
                        </a:rPr>
                        <a:t>Var. 17/18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4D4D"/>
                    </a:solidFill>
                  </a:tcPr>
                </a:tc>
                <a:tc>
                  <a:txBody>
                    <a:bodyPr/>
                    <a:lstStyle/>
                    <a:p>
                      <a:pPr algn="l" fontAlgn="ctr"/>
                      <a:r>
                        <a:rPr lang="fr-FR" sz="1000" b="0" i="0" u="none" strike="noStrike">
                          <a:solidFill>
                            <a:srgbClr val="FFFFFF"/>
                          </a:solidFill>
                          <a:effectLst/>
                          <a:latin typeface="+mn-lt"/>
                        </a:rPr>
                        <a:t>Taux d'attractivité intra-régional du territoire</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4D4D"/>
                    </a:solidFill>
                  </a:tcPr>
                </a:tc>
                <a:tc>
                  <a:txBody>
                    <a:bodyPr/>
                    <a:lstStyle/>
                    <a:p>
                      <a:pPr algn="l" fontAlgn="b"/>
                      <a:endParaRPr lang="fr-FR" sz="1050" b="0" i="0" u="none" strike="noStrike">
                        <a:effectLst/>
                        <a:latin typeface="+mn-lt"/>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1000" b="0" i="1" u="none" strike="noStrike">
                          <a:solidFill>
                            <a:srgbClr val="453B50"/>
                          </a:solidFill>
                          <a:effectLst/>
                          <a:latin typeface="+mn-lt"/>
                        </a:rPr>
                        <a:t>Lieu de résidence des patients</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000" b="0" i="0" u="none" strike="noStrike">
                          <a:solidFill>
                            <a:srgbClr val="FFFFFF"/>
                          </a:solidFill>
                          <a:effectLst/>
                          <a:latin typeface="+mn-lt"/>
                        </a:rPr>
                        <a:t>Journées 2017 consommés par les patients résidant dans le territoire</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l" fontAlgn="ctr"/>
                      <a:r>
                        <a:rPr lang="fr-FR" sz="1000" b="0" i="0" u="none" strike="noStrike">
                          <a:solidFill>
                            <a:srgbClr val="FFFFFF"/>
                          </a:solidFill>
                          <a:effectLst/>
                          <a:latin typeface="+mn-lt"/>
                        </a:rPr>
                        <a:t>Journées 2018 consommés par les patients résidant dans le territoire</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ctr" fontAlgn="ctr"/>
                      <a:r>
                        <a:rPr lang="fr-FR" sz="1000" b="0" i="0" u="none" strike="noStrike">
                          <a:solidFill>
                            <a:srgbClr val="FFFFFF"/>
                          </a:solidFill>
                          <a:effectLst/>
                          <a:latin typeface="+mn-lt"/>
                        </a:rPr>
                        <a:t>Var. 17/18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4D4D"/>
                    </a:solidFill>
                  </a:tcPr>
                </a:tc>
                <a:tc>
                  <a:txBody>
                    <a:bodyPr/>
                    <a:lstStyle/>
                    <a:p>
                      <a:pPr algn="l" fontAlgn="ctr"/>
                      <a:r>
                        <a:rPr lang="fr-FR" sz="1000" b="0" i="0" u="none" strike="noStrike">
                          <a:solidFill>
                            <a:srgbClr val="FFFFFF"/>
                          </a:solidFill>
                          <a:effectLst/>
                          <a:latin typeface="+mn-lt"/>
                        </a:rPr>
                        <a:t>Taux de fuite intra-régional du territoire</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4D4D"/>
                    </a:solidFill>
                  </a:tcPr>
                </a:tc>
                <a:extLst>
                  <a:ext uri="{0D108BD9-81ED-4DB2-BD59-A6C34878D82A}">
                    <a16:rowId xmlns:a16="http://schemas.microsoft.com/office/drawing/2014/main" xmlns="" val="2493772801"/>
                  </a:ext>
                </a:extLst>
              </a:tr>
              <a:tr h="94149">
                <a:tc>
                  <a:txBody>
                    <a:bodyPr/>
                    <a:lstStyle/>
                    <a:p>
                      <a:pPr algn="l" fontAlgn="ctr"/>
                      <a:r>
                        <a:rPr lang="fr-FR" sz="1000" b="0" i="0" u="none" strike="noStrike">
                          <a:solidFill>
                            <a:srgbClr val="FFFFFF"/>
                          </a:solidFill>
                          <a:effectLst/>
                          <a:latin typeface="+mn-lt"/>
                        </a:rPr>
                        <a:t>21-52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11,20</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12,83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+ 1,6</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mn-lt"/>
                        </a:rPr>
                        <a:t>3,6 %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50" b="0" i="0" u="none" strike="noStrike">
                        <a:effectLst/>
                        <a:latin typeface="+mn-lt"/>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1000" b="0" i="0" u="none" strike="noStrike">
                          <a:solidFill>
                            <a:srgbClr val="FFFFFF"/>
                          </a:solidFill>
                          <a:effectLst/>
                          <a:latin typeface="+mn-lt"/>
                        </a:rPr>
                        <a:t>21-52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mn-lt"/>
                        </a:rPr>
                        <a:t>10,72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dirty="0">
                          <a:solidFill>
                            <a:srgbClr val="453B50"/>
                          </a:solidFill>
                          <a:effectLst/>
                          <a:latin typeface="+mn-lt"/>
                        </a:rPr>
                        <a:t>12,46</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+ 1,7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mn-lt"/>
                        </a:rPr>
                        <a:t>0,7 %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3219816700"/>
                  </a:ext>
                </a:extLst>
              </a:tr>
              <a:tr h="94149">
                <a:tc>
                  <a:txBody>
                    <a:bodyPr/>
                    <a:lstStyle/>
                    <a:p>
                      <a:pPr algn="l" fontAlgn="ctr"/>
                      <a:r>
                        <a:rPr lang="fr-FR" sz="1000" b="0" i="0" u="none" strike="noStrike">
                          <a:solidFill>
                            <a:srgbClr val="FFFFFF"/>
                          </a:solidFill>
                          <a:effectLst/>
                          <a:latin typeface="+mn-lt"/>
                        </a:rPr>
                        <a:t>Aube et Sézannais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17,10</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16,86</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- 0,2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mn-lt"/>
                        </a:rPr>
                        <a:t>0,5 %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50" b="0" i="0" u="none" strike="noStrike">
                        <a:effectLst/>
                        <a:latin typeface="+mn-lt"/>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1000" b="0" i="0" u="none" strike="noStrike">
                          <a:solidFill>
                            <a:srgbClr val="FFFFFF"/>
                          </a:solidFill>
                          <a:effectLst/>
                          <a:latin typeface="+mn-lt"/>
                        </a:rPr>
                        <a:t>Aube et Sézannais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mn-lt"/>
                        </a:rPr>
                        <a:t>17,12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16,91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- 0,2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mn-lt"/>
                        </a:rPr>
                        <a:t>0,7 %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1500953786"/>
                  </a:ext>
                </a:extLst>
              </a:tr>
              <a:tr h="94149">
                <a:tc>
                  <a:txBody>
                    <a:bodyPr/>
                    <a:lstStyle/>
                    <a:p>
                      <a:pPr algn="l" fontAlgn="ctr"/>
                      <a:r>
                        <a:rPr lang="fr-FR" sz="1000" b="0" i="0" u="none" strike="noStrike">
                          <a:solidFill>
                            <a:srgbClr val="FFFFFF"/>
                          </a:solidFill>
                          <a:effectLst/>
                          <a:latin typeface="+mn-lt"/>
                        </a:rPr>
                        <a:t>Basse Alsace Sud Moselle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62,26</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69,51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+ 7,3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mn-lt"/>
                        </a:rPr>
                        <a:t>2,5 %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50" b="0" i="0" u="none" strike="noStrike">
                        <a:effectLst/>
                        <a:latin typeface="+mn-lt"/>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1000" b="0" i="0" u="none" strike="noStrike">
                          <a:solidFill>
                            <a:srgbClr val="FFFFFF"/>
                          </a:solidFill>
                          <a:effectLst/>
                          <a:latin typeface="+mn-lt"/>
                        </a:rPr>
                        <a:t>Basse Alsace Sud Moselle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mn-lt"/>
                        </a:rPr>
                        <a:t>60,91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68,49</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+ 7,6</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mn-lt"/>
                        </a:rPr>
                        <a:t>1,0 %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797597301"/>
                  </a:ext>
                </a:extLst>
              </a:tr>
              <a:tr h="94149">
                <a:tc>
                  <a:txBody>
                    <a:bodyPr/>
                    <a:lstStyle/>
                    <a:p>
                      <a:pPr algn="l" fontAlgn="ctr"/>
                      <a:r>
                        <a:rPr lang="fr-FR" sz="1000" b="0" i="0" u="none" strike="noStrike">
                          <a:solidFill>
                            <a:srgbClr val="FFFFFF"/>
                          </a:solidFill>
                          <a:effectLst/>
                          <a:latin typeface="+mn-lt"/>
                        </a:rPr>
                        <a:t>Centre Alsace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19,32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23,29</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+ 4,0</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mn-lt"/>
                        </a:rPr>
                        <a:t>0,7 %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50" b="0" i="0" u="none" strike="noStrike">
                        <a:effectLst/>
                        <a:latin typeface="+mn-lt"/>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1000" b="0" i="0" u="none" strike="noStrike">
                          <a:solidFill>
                            <a:srgbClr val="FFFFFF"/>
                          </a:solidFill>
                          <a:effectLst/>
                          <a:latin typeface="+mn-lt"/>
                        </a:rPr>
                        <a:t>Centre Alsace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mn-lt"/>
                        </a:rPr>
                        <a:t>20,43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24,49</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+ 4,1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mn-lt"/>
                        </a:rPr>
                        <a:t>5,5 %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1055600016"/>
                  </a:ext>
                </a:extLst>
              </a:tr>
              <a:tr h="94149">
                <a:tc>
                  <a:txBody>
                    <a:bodyPr/>
                    <a:lstStyle/>
                    <a:p>
                      <a:pPr algn="l" fontAlgn="ctr"/>
                      <a:r>
                        <a:rPr lang="fr-FR" sz="1000" b="0" i="0" u="none" strike="noStrike">
                          <a:solidFill>
                            <a:srgbClr val="FFFFFF"/>
                          </a:solidFill>
                          <a:effectLst/>
                          <a:latin typeface="+mn-lt"/>
                        </a:rPr>
                        <a:t>Champagne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43,31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43,61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+ 0,3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mn-lt"/>
                        </a:rPr>
                        <a:t>3,1 %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50" b="0" i="0" u="none" strike="noStrike">
                        <a:effectLst/>
                        <a:latin typeface="+mn-lt"/>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1000" b="0" i="0" u="none" strike="noStrike">
                          <a:solidFill>
                            <a:srgbClr val="FFFFFF"/>
                          </a:solidFill>
                          <a:effectLst/>
                          <a:latin typeface="+mn-lt"/>
                        </a:rPr>
                        <a:t>Champagne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mn-lt"/>
                        </a:rPr>
                        <a:t>42,40</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42,26</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- 0,1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mn-lt"/>
                        </a:rPr>
                        <a:t>0,1 %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2240897327"/>
                  </a:ext>
                </a:extLst>
              </a:tr>
              <a:tr h="94149">
                <a:tc>
                  <a:txBody>
                    <a:bodyPr/>
                    <a:lstStyle/>
                    <a:p>
                      <a:pPr algn="l" fontAlgn="ctr"/>
                      <a:r>
                        <a:rPr lang="fr-FR" sz="1000" b="0" i="0" u="none" strike="noStrike">
                          <a:solidFill>
                            <a:srgbClr val="FFFFFF"/>
                          </a:solidFill>
                          <a:effectLst/>
                          <a:latin typeface="+mn-lt"/>
                        </a:rPr>
                        <a:t>Cœur Grand Est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27,40</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31,46</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+ 4,1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mn-lt"/>
                        </a:rPr>
                        <a:t>12,5 %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50" b="0" i="0" u="none" strike="noStrike">
                        <a:effectLst/>
                        <a:latin typeface="+mn-lt"/>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1000" b="0" i="0" u="none" strike="noStrike">
                          <a:solidFill>
                            <a:srgbClr val="FFFFFF"/>
                          </a:solidFill>
                          <a:effectLst/>
                          <a:latin typeface="+mn-lt"/>
                        </a:rPr>
                        <a:t>Cœur Grand Est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mn-lt"/>
                        </a:rPr>
                        <a:t>24,44</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29,36</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+ 4,9</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mn-lt"/>
                        </a:rPr>
                        <a:t>6,2 %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1915388820"/>
                  </a:ext>
                </a:extLst>
              </a:tr>
              <a:tr h="94149">
                <a:tc>
                  <a:txBody>
                    <a:bodyPr/>
                    <a:lstStyle/>
                    <a:p>
                      <a:pPr algn="l" fontAlgn="ctr"/>
                      <a:r>
                        <a:rPr lang="fr-FR" sz="1000" b="0" i="0" u="none" strike="noStrike">
                          <a:solidFill>
                            <a:srgbClr val="FFFFFF"/>
                          </a:solidFill>
                          <a:effectLst/>
                          <a:latin typeface="+mn-lt"/>
                        </a:rPr>
                        <a:t>Haute Alsace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21,59</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27,07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+ 5,5</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mn-lt"/>
                        </a:rPr>
                        <a:t>0,7 %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50" b="0" i="0" u="none" strike="noStrike">
                        <a:effectLst/>
                        <a:latin typeface="+mn-lt"/>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1000" b="0" i="0" u="none" strike="noStrike">
                          <a:solidFill>
                            <a:srgbClr val="FFFFFF"/>
                          </a:solidFill>
                          <a:effectLst/>
                          <a:latin typeface="+mn-lt"/>
                        </a:rPr>
                        <a:t>Haute Alsace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mn-lt"/>
                        </a:rPr>
                        <a:t>21,57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26,88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+ 5,3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mn-lt"/>
                        </a:rPr>
                        <a:t>0,0 %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1154347178"/>
                  </a:ext>
                </a:extLst>
              </a:tr>
              <a:tr h="94149">
                <a:tc>
                  <a:txBody>
                    <a:bodyPr/>
                    <a:lstStyle/>
                    <a:p>
                      <a:pPr algn="l" fontAlgn="ctr"/>
                      <a:r>
                        <a:rPr lang="fr-FR" sz="1000" b="0" i="0" u="none" strike="noStrike">
                          <a:solidFill>
                            <a:srgbClr val="FFFFFF"/>
                          </a:solidFill>
                          <a:effectLst/>
                          <a:latin typeface="+mn-lt"/>
                        </a:rPr>
                        <a:t>Lorraine Nord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32,51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33,76</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+ 1,2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mn-lt"/>
                        </a:rPr>
                        <a:t>3,7 %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50" b="0" i="0" u="none" strike="noStrike">
                        <a:effectLst/>
                        <a:latin typeface="+mn-lt"/>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1000" b="0" i="0" u="none" strike="noStrike">
                          <a:solidFill>
                            <a:srgbClr val="FFFFFF"/>
                          </a:solidFill>
                          <a:effectLst/>
                          <a:latin typeface="+mn-lt"/>
                        </a:rPr>
                        <a:t>Lorraine Nord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mn-lt"/>
                        </a:rPr>
                        <a:t>31,65</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32,56</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+ 0,9</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mn-lt"/>
                        </a:rPr>
                        <a:t>0,3 %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3828724462"/>
                  </a:ext>
                </a:extLst>
              </a:tr>
              <a:tr h="94149">
                <a:tc>
                  <a:txBody>
                    <a:bodyPr/>
                    <a:lstStyle/>
                    <a:p>
                      <a:pPr algn="l" fontAlgn="ctr"/>
                      <a:r>
                        <a:rPr lang="fr-FR" sz="1000" b="0" i="0" u="none" strike="noStrike">
                          <a:solidFill>
                            <a:srgbClr val="FFFFFF"/>
                          </a:solidFill>
                          <a:effectLst/>
                          <a:latin typeface="+mn-lt"/>
                        </a:rPr>
                        <a:t>Moselle Est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19,56</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21,89</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+ 2,3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mn-lt"/>
                        </a:rPr>
                        <a:t>2,3 %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50" b="0" i="0" u="none" strike="noStrike">
                        <a:effectLst/>
                        <a:latin typeface="+mn-lt"/>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1000" b="0" i="0" u="none" strike="noStrike">
                          <a:solidFill>
                            <a:srgbClr val="FFFFFF"/>
                          </a:solidFill>
                          <a:effectLst/>
                          <a:latin typeface="+mn-lt"/>
                        </a:rPr>
                        <a:t>Moselle Est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mn-lt"/>
                        </a:rPr>
                        <a:t>19,75</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22,55</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+ 2,8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mn-lt"/>
                        </a:rPr>
                        <a:t>5,3 %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514097922"/>
                  </a:ext>
                </a:extLst>
              </a:tr>
              <a:tr h="94149">
                <a:tc>
                  <a:txBody>
                    <a:bodyPr/>
                    <a:lstStyle/>
                    <a:p>
                      <a:pPr algn="l" fontAlgn="ctr"/>
                      <a:r>
                        <a:rPr lang="fr-FR" sz="1000" b="0" i="0" u="none" strike="noStrike">
                          <a:solidFill>
                            <a:srgbClr val="FFFFFF"/>
                          </a:solidFill>
                          <a:effectLst/>
                          <a:latin typeface="+mn-lt"/>
                        </a:rPr>
                        <a:t>Nord Ardennes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12,71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15,40</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+ 2,7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mn-lt"/>
                        </a:rPr>
                        <a:t>0,0 %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50" b="0" i="0" u="none" strike="noStrike">
                        <a:effectLst/>
                        <a:latin typeface="+mn-lt"/>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1000" b="0" i="0" u="none" strike="noStrike">
                          <a:solidFill>
                            <a:srgbClr val="FFFFFF"/>
                          </a:solidFill>
                          <a:effectLst/>
                          <a:latin typeface="+mn-lt"/>
                        </a:rPr>
                        <a:t>Nord Ardennes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mn-lt"/>
                        </a:rPr>
                        <a:t>13,52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15,82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+ 2,3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mn-lt"/>
                        </a:rPr>
                        <a:t>3,0 %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2890938087"/>
                  </a:ext>
                </a:extLst>
              </a:tr>
              <a:tr h="94149">
                <a:tc>
                  <a:txBody>
                    <a:bodyPr/>
                    <a:lstStyle/>
                    <a:p>
                      <a:pPr algn="l" fontAlgn="ctr"/>
                      <a:r>
                        <a:rPr lang="fr-FR" sz="1000" b="0" i="0" u="none" strike="noStrike">
                          <a:solidFill>
                            <a:srgbClr val="FFFFFF"/>
                          </a:solidFill>
                          <a:effectLst/>
                          <a:latin typeface="+mn-lt"/>
                        </a:rPr>
                        <a:t>Sud Lorraine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65,27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75,53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+ 10,3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mn-lt"/>
                        </a:rPr>
                        <a:t>0,1 %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50" b="0" i="0" u="none" strike="noStrike">
                        <a:effectLst/>
                        <a:latin typeface="+mn-lt"/>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1000" b="0" i="0" u="none" strike="noStrike">
                          <a:solidFill>
                            <a:srgbClr val="FFFFFF"/>
                          </a:solidFill>
                          <a:effectLst/>
                          <a:latin typeface="+mn-lt"/>
                        </a:rPr>
                        <a:t>Sud Lorraine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mn-lt"/>
                        </a:rPr>
                        <a:t>68,80</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80,33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+ 11,5</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mn-lt"/>
                        </a:rPr>
                        <a:t>6,3 %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3573958132"/>
                  </a:ext>
                </a:extLst>
              </a:tr>
              <a:tr h="94149">
                <a:tc>
                  <a:txBody>
                    <a:bodyPr/>
                    <a:lstStyle/>
                    <a:p>
                      <a:pPr algn="l" fontAlgn="ctr"/>
                      <a:r>
                        <a:rPr lang="fr-FR" sz="1000" b="0" i="0" u="none" strike="noStrike">
                          <a:solidFill>
                            <a:srgbClr val="FFFFFF"/>
                          </a:solidFill>
                          <a:effectLst/>
                          <a:latin typeface="+mn-lt"/>
                        </a:rPr>
                        <a:t>Vosges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25,67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23,57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- 2,1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mn-lt"/>
                        </a:rPr>
                        <a:t>5,5 %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50" b="0" i="0" u="none" strike="noStrike">
                        <a:effectLst/>
                        <a:latin typeface="+mn-lt"/>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1000" b="0" i="0" u="none" strike="noStrike">
                          <a:solidFill>
                            <a:srgbClr val="FFFFFF"/>
                          </a:solidFill>
                          <a:effectLst/>
                          <a:latin typeface="+mn-lt"/>
                        </a:rPr>
                        <a:t>Vosges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mn-lt"/>
                        </a:rPr>
                        <a:t>25,49</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22,26</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- 3,2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1000" b="0" i="0" u="none" strike="noStrike" dirty="0">
                          <a:effectLst/>
                          <a:latin typeface="+mn-lt"/>
                        </a:rPr>
                        <a:t>0,0 %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1162683000"/>
                  </a:ext>
                </a:extLst>
              </a:tr>
              <a:tr h="94149">
                <a:tc>
                  <a:txBody>
                    <a:bodyPr/>
                    <a:lstStyle/>
                    <a:p>
                      <a:pPr algn="l" fontAlgn="ctr"/>
                      <a:r>
                        <a:rPr lang="fr-FR" sz="1000" b="0" i="0" u="none" strike="noStrike">
                          <a:solidFill>
                            <a:srgbClr val="FFFFFF"/>
                          </a:solidFill>
                          <a:effectLst/>
                          <a:latin typeface="+mn-lt"/>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mn-lt"/>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a:solidFill>
                            <a:srgbClr val="453B50"/>
                          </a:solidFill>
                          <a:effectLst/>
                          <a:latin typeface="+mn-lt"/>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fr-FR" sz="1000" b="0" i="0" u="none" strike="noStrike">
                          <a:effectLst/>
                          <a:latin typeface="+mn-lt"/>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50" b="0" i="0" u="none" strike="noStrike">
                        <a:effectLst/>
                        <a:latin typeface="+mn-lt"/>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1000" b="0" i="0" u="none" strike="noStrike">
                          <a:solidFill>
                            <a:srgbClr val="FFFFFF"/>
                          </a:solidFill>
                          <a:effectLst/>
                          <a:latin typeface="+mn-lt"/>
                        </a:rPr>
                        <a:t>situation géographique imprécise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1000" b="0" i="0" u="none" strike="noStrike">
                          <a:solidFill>
                            <a:srgbClr val="453B50"/>
                          </a:solidFill>
                          <a:effectLst/>
                          <a:latin typeface="+mn-lt"/>
                        </a:rPr>
                        <a:t>0,32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0,12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1000" b="0" i="0" u="none" strike="noStrike">
                          <a:solidFill>
                            <a:srgbClr val="453B50"/>
                          </a:solidFill>
                          <a:effectLst/>
                          <a:latin typeface="+mn-lt"/>
                        </a:rPr>
                        <a:t>-0,20</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fr-FR" sz="1000" b="0" i="0" u="none" strike="noStrike" dirty="0">
                          <a:effectLst/>
                          <a:latin typeface="+mn-lt"/>
                        </a:rPr>
                        <a:t>.</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1494434935"/>
                  </a:ext>
                </a:extLst>
              </a:tr>
            </a:tbl>
          </a:graphicData>
        </a:graphic>
      </p:graphicFrame>
    </p:spTree>
    <p:extLst>
      <p:ext uri="{BB962C8B-B14F-4D97-AF65-F5344CB8AC3E}">
        <p14:creationId xmlns:p14="http://schemas.microsoft.com/office/powerpoint/2010/main" val="23985809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Espace réservé du contenu 6">
            <a:extLst>
              <a:ext uri="{FF2B5EF4-FFF2-40B4-BE49-F238E27FC236}">
                <a16:creationId xmlns:a16="http://schemas.microsoft.com/office/drawing/2014/main" xmlns="" id="{25EF9EB7-4328-4455-A75C-98D3FCD2DB64}"/>
              </a:ext>
            </a:extLst>
          </p:cNvPr>
          <p:cNvGraphicFramePr>
            <a:graphicFrameLocks noGrp="1"/>
          </p:cNvGraphicFramePr>
          <p:nvPr>
            <p:ph idx="21"/>
            <p:custDataLst>
              <p:tags r:id="rId1"/>
            </p:custDataLst>
            <p:extLst>
              <p:ext uri="{D42A27DB-BD31-4B8C-83A1-F6EECF244321}">
                <p14:modId xmlns:p14="http://schemas.microsoft.com/office/powerpoint/2010/main" val="1884126568"/>
              </p:ext>
            </p:extLst>
          </p:nvPr>
        </p:nvGraphicFramePr>
        <p:xfrm>
          <a:off x="978175" y="1436683"/>
          <a:ext cx="7259401" cy="4137720"/>
        </p:xfrm>
        <a:graphic>
          <a:graphicData uri="http://schemas.openxmlformats.org/drawingml/2006/table">
            <a:tbl>
              <a:tblPr/>
              <a:tblGrid>
                <a:gridCol w="2584786">
                  <a:extLst>
                    <a:ext uri="{9D8B030D-6E8A-4147-A177-3AD203B41FA5}">
                      <a16:colId xmlns:a16="http://schemas.microsoft.com/office/drawing/2014/main" xmlns="" val="2456355673"/>
                    </a:ext>
                  </a:extLst>
                </a:gridCol>
                <a:gridCol w="934923">
                  <a:extLst>
                    <a:ext uri="{9D8B030D-6E8A-4147-A177-3AD203B41FA5}">
                      <a16:colId xmlns:a16="http://schemas.microsoft.com/office/drawing/2014/main" xmlns="" val="2687490549"/>
                    </a:ext>
                  </a:extLst>
                </a:gridCol>
                <a:gridCol w="934923">
                  <a:extLst>
                    <a:ext uri="{9D8B030D-6E8A-4147-A177-3AD203B41FA5}">
                      <a16:colId xmlns:a16="http://schemas.microsoft.com/office/drawing/2014/main" xmlns="" val="606846376"/>
                    </a:ext>
                  </a:extLst>
                </a:gridCol>
                <a:gridCol w="934923">
                  <a:extLst>
                    <a:ext uri="{9D8B030D-6E8A-4147-A177-3AD203B41FA5}">
                      <a16:colId xmlns:a16="http://schemas.microsoft.com/office/drawing/2014/main" xmlns="" val="2017131202"/>
                    </a:ext>
                  </a:extLst>
                </a:gridCol>
                <a:gridCol w="934923">
                  <a:extLst>
                    <a:ext uri="{9D8B030D-6E8A-4147-A177-3AD203B41FA5}">
                      <a16:colId xmlns:a16="http://schemas.microsoft.com/office/drawing/2014/main" xmlns="" val="1139584701"/>
                    </a:ext>
                  </a:extLst>
                </a:gridCol>
                <a:gridCol w="934923">
                  <a:extLst>
                    <a:ext uri="{9D8B030D-6E8A-4147-A177-3AD203B41FA5}">
                      <a16:colId xmlns:a16="http://schemas.microsoft.com/office/drawing/2014/main" xmlns="" val="497939810"/>
                    </a:ext>
                  </a:extLst>
                </a:gridCol>
              </a:tblGrid>
              <a:tr h="398394">
                <a:tc>
                  <a:txBody>
                    <a:bodyPr/>
                    <a:lstStyle/>
                    <a:p>
                      <a:pPr algn="just" fontAlgn="ctr"/>
                      <a:r>
                        <a:rPr lang="fr-FR" sz="900" b="0" i="1" u="none" strike="noStrike" dirty="0">
                          <a:solidFill>
                            <a:srgbClr val="4E455D"/>
                          </a:solidFill>
                          <a:effectLst/>
                          <a:latin typeface="Segoe UI" panose="020B0502040204020203" pitchFamily="34" charset="0"/>
                        </a:rPr>
                        <a:t>Déclinaison par mode de prise en charge principal </a:t>
                      </a:r>
                      <a:br>
                        <a:rPr lang="fr-FR" sz="900" b="0" i="1" u="none" strike="noStrike" dirty="0">
                          <a:solidFill>
                            <a:srgbClr val="4E455D"/>
                          </a:solidFill>
                          <a:effectLst/>
                          <a:latin typeface="Segoe UI" panose="020B0502040204020203" pitchFamily="34" charset="0"/>
                        </a:rPr>
                      </a:br>
                      <a:r>
                        <a:rPr lang="fr-FR" sz="900" b="0" i="1" u="none" strike="noStrike" dirty="0">
                          <a:solidFill>
                            <a:srgbClr val="4E455D"/>
                          </a:solidFill>
                          <a:effectLst/>
                          <a:latin typeface="Segoe UI" panose="020B0502040204020203" pitchFamily="34" charset="0"/>
                        </a:rPr>
                        <a:t>Journées en milliers</a:t>
                      </a:r>
                    </a:p>
                  </a:txBody>
                  <a:tcPr marL="3495" marR="3495" marT="3495"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FFFFFF"/>
                    </a:solidFill>
                  </a:tcPr>
                </a:tc>
                <a:tc>
                  <a:txBody>
                    <a:bodyPr/>
                    <a:lstStyle/>
                    <a:p>
                      <a:pPr algn="l" fontAlgn="ctr"/>
                      <a:r>
                        <a:rPr lang="fr-FR" sz="900" b="0" i="0" u="none" strike="noStrike">
                          <a:solidFill>
                            <a:srgbClr val="FFFFFF"/>
                          </a:solidFill>
                          <a:effectLst/>
                          <a:latin typeface="Segoe UI" panose="020B0502040204020203" pitchFamily="34" charset="0"/>
                        </a:rPr>
                        <a:t>Nombre de journées en 2018</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Part en nombre de journées pour 2018</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Evolution du nombre de journées 2017/2018</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Contribution à la croissance 2017/2018</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900" b="0" i="0" u="none" strike="noStrike">
                          <a:solidFill>
                            <a:srgbClr val="FFFFFF"/>
                          </a:solidFill>
                          <a:effectLst/>
                          <a:latin typeface="Segoe UI" panose="020B0502040204020203" pitchFamily="34" charset="0"/>
                        </a:rPr>
                        <a:t>Evolution France entière</a:t>
                      </a:r>
                    </a:p>
                  </a:txBody>
                  <a:tcPr marL="3495" marR="3495" marT="34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extLst>
                  <a:ext uri="{0D108BD9-81ED-4DB2-BD59-A6C34878D82A}">
                    <a16:rowId xmlns:a16="http://schemas.microsoft.com/office/drawing/2014/main" xmlns="" val="2146854064"/>
                  </a:ext>
                </a:extLst>
              </a:tr>
              <a:tr h="104841">
                <a:tc>
                  <a:txBody>
                    <a:bodyPr/>
                    <a:lstStyle/>
                    <a:p>
                      <a:pPr algn="l" fontAlgn="ctr"/>
                      <a:r>
                        <a:rPr lang="fr-FR" sz="900" b="0" i="0" u="none" strike="noStrike">
                          <a:solidFill>
                            <a:srgbClr val="FFFFFF"/>
                          </a:solidFill>
                          <a:effectLst/>
                          <a:latin typeface="Segoe UI" panose="020B0502040204020203" pitchFamily="34" charset="0"/>
                        </a:rPr>
                        <a:t>01-Assistance respiratoire</a:t>
                      </a:r>
                    </a:p>
                  </a:txBody>
                  <a:tcPr marL="3495" marR="3495" marT="3495"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7,66</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1,9 %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-9,3 %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-2,1 %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-1,2 %</a:t>
                      </a:r>
                    </a:p>
                  </a:txBody>
                  <a:tcPr marL="3495" marR="3495" marT="34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4073502611"/>
                  </a:ext>
                </a:extLst>
              </a:tr>
              <a:tr h="104841">
                <a:tc>
                  <a:txBody>
                    <a:bodyPr/>
                    <a:lstStyle/>
                    <a:p>
                      <a:pPr algn="l" fontAlgn="ctr"/>
                      <a:r>
                        <a:rPr lang="fr-FR" sz="900" b="0" i="0" u="none" strike="noStrike">
                          <a:solidFill>
                            <a:srgbClr val="FFFFFF"/>
                          </a:solidFill>
                          <a:effectLst/>
                          <a:latin typeface="Segoe UI" panose="020B0502040204020203" pitchFamily="34" charset="0"/>
                        </a:rPr>
                        <a:t>02-Nutrition parentérale</a:t>
                      </a:r>
                    </a:p>
                  </a:txBody>
                  <a:tcPr marL="3495" marR="3495" marT="3495"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14,52</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3,7 %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+15,4 %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5,3 %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-1,4 %</a:t>
                      </a:r>
                    </a:p>
                  </a:txBody>
                  <a:tcPr marL="3495" marR="3495" marT="34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769737569"/>
                  </a:ext>
                </a:extLst>
              </a:tr>
              <a:tr h="104841">
                <a:tc>
                  <a:txBody>
                    <a:bodyPr/>
                    <a:lstStyle/>
                    <a:p>
                      <a:pPr algn="l" fontAlgn="ctr"/>
                      <a:r>
                        <a:rPr lang="fr-FR" sz="900" b="0" i="0" u="none" strike="noStrike">
                          <a:solidFill>
                            <a:srgbClr val="FFFFFF"/>
                          </a:solidFill>
                          <a:effectLst/>
                          <a:latin typeface="Segoe UI" panose="020B0502040204020203" pitchFamily="34" charset="0"/>
                        </a:rPr>
                        <a:t>03-Traitement intraveineux</a:t>
                      </a:r>
                    </a:p>
                  </a:txBody>
                  <a:tcPr marL="3495" marR="3495" marT="3495"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31,57</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8,0 %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+5,1 %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4,1 %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+5,7 %</a:t>
                      </a:r>
                    </a:p>
                  </a:txBody>
                  <a:tcPr marL="3495" marR="3495" marT="34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233268837"/>
                  </a:ext>
                </a:extLst>
              </a:tr>
              <a:tr h="104841">
                <a:tc>
                  <a:txBody>
                    <a:bodyPr/>
                    <a:lstStyle/>
                    <a:p>
                      <a:pPr algn="l" fontAlgn="ctr"/>
                      <a:r>
                        <a:rPr lang="fr-FR" sz="900" b="0" i="0" u="none" strike="noStrike">
                          <a:solidFill>
                            <a:srgbClr val="FFFFFF"/>
                          </a:solidFill>
                          <a:effectLst/>
                          <a:latin typeface="Segoe UI" panose="020B0502040204020203" pitchFamily="34" charset="0"/>
                        </a:rPr>
                        <a:t>04-Soins palliatifs</a:t>
                      </a:r>
                    </a:p>
                  </a:txBody>
                  <a:tcPr marL="3495" marR="3495" marT="3495"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104,07</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26,4 %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+17,2 %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41,3 %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+10,1 %</a:t>
                      </a:r>
                    </a:p>
                  </a:txBody>
                  <a:tcPr marL="3495" marR="3495" marT="34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300171471"/>
                  </a:ext>
                </a:extLst>
              </a:tr>
              <a:tr h="104841">
                <a:tc>
                  <a:txBody>
                    <a:bodyPr/>
                    <a:lstStyle/>
                    <a:p>
                      <a:pPr algn="l" fontAlgn="ctr"/>
                      <a:r>
                        <a:rPr lang="fr-FR" sz="900" b="0" i="0" u="none" strike="noStrike">
                          <a:solidFill>
                            <a:srgbClr val="FFFFFF"/>
                          </a:solidFill>
                          <a:effectLst/>
                          <a:latin typeface="Segoe UI" panose="020B0502040204020203" pitchFamily="34" charset="0"/>
                        </a:rPr>
                        <a:t>05-Chimiothérapie anticancéreuse</a:t>
                      </a:r>
                    </a:p>
                  </a:txBody>
                  <a:tcPr marL="3495" marR="3495" marT="3495"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3,52</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0,9 %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+4,2 %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0,4 %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+15,8 %</a:t>
                      </a:r>
                    </a:p>
                  </a:txBody>
                  <a:tcPr marL="3495" marR="3495" marT="34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516953696"/>
                  </a:ext>
                </a:extLst>
              </a:tr>
              <a:tr h="104841">
                <a:tc>
                  <a:txBody>
                    <a:bodyPr/>
                    <a:lstStyle/>
                    <a:p>
                      <a:pPr algn="l" fontAlgn="ctr"/>
                      <a:r>
                        <a:rPr lang="fr-FR" sz="900" b="0" i="0" u="none" strike="noStrike">
                          <a:solidFill>
                            <a:srgbClr val="FFFFFF"/>
                          </a:solidFill>
                          <a:effectLst/>
                          <a:latin typeface="Segoe UI" panose="020B0502040204020203" pitchFamily="34" charset="0"/>
                        </a:rPr>
                        <a:t>06-Nutrition entérale</a:t>
                      </a:r>
                    </a:p>
                  </a:txBody>
                  <a:tcPr marL="3495" marR="3495" marT="3495"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21,87</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5,5 %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+4,3 %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2,5 %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+3,7 %</a:t>
                      </a:r>
                    </a:p>
                  </a:txBody>
                  <a:tcPr marL="3495" marR="3495" marT="34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640595723"/>
                  </a:ext>
                </a:extLst>
              </a:tr>
              <a:tr h="104841">
                <a:tc>
                  <a:txBody>
                    <a:bodyPr/>
                    <a:lstStyle/>
                    <a:p>
                      <a:pPr algn="l" fontAlgn="ctr"/>
                      <a:r>
                        <a:rPr lang="fr-FR" sz="900" b="0" i="0" u="none" strike="noStrike" dirty="0">
                          <a:solidFill>
                            <a:srgbClr val="FFFFFF"/>
                          </a:solidFill>
                          <a:effectLst/>
                          <a:latin typeface="Segoe UI" panose="020B0502040204020203" pitchFamily="34" charset="0"/>
                        </a:rPr>
                        <a:t>07-Prise en charge de la douleur</a:t>
                      </a:r>
                    </a:p>
                  </a:txBody>
                  <a:tcPr marL="3495" marR="3495" marT="3495"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13,07</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3,3 %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+23,6 %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6,8 %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+18,5 %</a:t>
                      </a:r>
                    </a:p>
                  </a:txBody>
                  <a:tcPr marL="3495" marR="3495" marT="34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4184453953"/>
                  </a:ext>
                </a:extLst>
              </a:tr>
              <a:tr h="104841">
                <a:tc>
                  <a:txBody>
                    <a:bodyPr/>
                    <a:lstStyle/>
                    <a:p>
                      <a:pPr algn="l" fontAlgn="ctr"/>
                      <a:r>
                        <a:rPr lang="fr-FR" sz="900" b="0" i="0" u="none" strike="noStrike">
                          <a:solidFill>
                            <a:srgbClr val="FFFFFF"/>
                          </a:solidFill>
                          <a:effectLst/>
                          <a:latin typeface="Segoe UI" panose="020B0502040204020203" pitchFamily="34" charset="0"/>
                        </a:rPr>
                        <a:t>08-Autres traitements</a:t>
                      </a:r>
                    </a:p>
                  </a:txBody>
                  <a:tcPr marL="3495" marR="3495" marT="3495"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8,75</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2,2 %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+30,5 %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5,5 %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+9,3 %</a:t>
                      </a:r>
                    </a:p>
                  </a:txBody>
                  <a:tcPr marL="3495" marR="3495" marT="34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302545909"/>
                  </a:ext>
                </a:extLst>
              </a:tr>
              <a:tr h="104841">
                <a:tc>
                  <a:txBody>
                    <a:bodyPr/>
                    <a:lstStyle/>
                    <a:p>
                      <a:pPr algn="l" fontAlgn="ctr"/>
                      <a:r>
                        <a:rPr lang="fr-FR" sz="900" b="0" i="0" u="none" strike="noStrike">
                          <a:solidFill>
                            <a:srgbClr val="FFFFFF"/>
                          </a:solidFill>
                          <a:effectLst/>
                          <a:latin typeface="Segoe UI" panose="020B0502040204020203" pitchFamily="34" charset="0"/>
                        </a:rPr>
                        <a:t>09-Pansements complexes…</a:t>
                      </a:r>
                    </a:p>
                  </a:txBody>
                  <a:tcPr marL="3495" marR="3495" marT="3495"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118,00</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29,9 %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+6,4 %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19,3 %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+7,4 %</a:t>
                      </a:r>
                    </a:p>
                  </a:txBody>
                  <a:tcPr marL="3495" marR="3495" marT="34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886793715"/>
                  </a:ext>
                </a:extLst>
              </a:tr>
              <a:tr h="104841">
                <a:tc>
                  <a:txBody>
                    <a:bodyPr/>
                    <a:lstStyle/>
                    <a:p>
                      <a:pPr algn="l" fontAlgn="ctr"/>
                      <a:r>
                        <a:rPr lang="fr-FR" sz="900" b="0" i="0" u="none" strike="noStrike">
                          <a:solidFill>
                            <a:srgbClr val="FFFFFF"/>
                          </a:solidFill>
                          <a:effectLst/>
                          <a:latin typeface="Segoe UI" panose="020B0502040204020203" pitchFamily="34" charset="0"/>
                        </a:rPr>
                        <a:t>10-Posttraitement chirurgical</a:t>
                      </a:r>
                    </a:p>
                  </a:txBody>
                  <a:tcPr marL="3495" marR="3495" marT="3495"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7,49</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1,9 %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+9,1 %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1,7 %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+1,3 %</a:t>
                      </a:r>
                    </a:p>
                  </a:txBody>
                  <a:tcPr marL="3495" marR="3495" marT="34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399435967"/>
                  </a:ext>
                </a:extLst>
              </a:tr>
              <a:tr h="104841">
                <a:tc>
                  <a:txBody>
                    <a:bodyPr/>
                    <a:lstStyle/>
                    <a:p>
                      <a:pPr algn="l" fontAlgn="ctr"/>
                      <a:r>
                        <a:rPr lang="fr-FR" sz="900" b="0" i="0" u="none" strike="noStrike">
                          <a:solidFill>
                            <a:srgbClr val="FFFFFF"/>
                          </a:solidFill>
                          <a:effectLst/>
                          <a:latin typeface="Segoe UI" panose="020B0502040204020203" pitchFamily="34" charset="0"/>
                        </a:rPr>
                        <a:t>11-Rééducation orthopédique</a:t>
                      </a:r>
                    </a:p>
                  </a:txBody>
                  <a:tcPr marL="3495" marR="3495" marT="3495"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15,66</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4,0 %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+20,5 %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7,2 %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+11,0 %</a:t>
                      </a:r>
                    </a:p>
                  </a:txBody>
                  <a:tcPr marL="3495" marR="3495" marT="34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227826095"/>
                  </a:ext>
                </a:extLst>
              </a:tr>
              <a:tr h="104841">
                <a:tc>
                  <a:txBody>
                    <a:bodyPr/>
                    <a:lstStyle/>
                    <a:p>
                      <a:pPr algn="l" fontAlgn="ctr"/>
                      <a:r>
                        <a:rPr lang="fr-FR" sz="900" b="0" i="0" u="none" strike="noStrike">
                          <a:solidFill>
                            <a:srgbClr val="FFFFFF"/>
                          </a:solidFill>
                          <a:effectLst/>
                          <a:latin typeface="Segoe UI" panose="020B0502040204020203" pitchFamily="34" charset="0"/>
                        </a:rPr>
                        <a:t>12-Rééducation neurologique</a:t>
                      </a:r>
                    </a:p>
                  </a:txBody>
                  <a:tcPr marL="3495" marR="3495" marT="3495"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6,30</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1,6 %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+46,8 %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5,4 %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+15,2 %</a:t>
                      </a:r>
                    </a:p>
                  </a:txBody>
                  <a:tcPr marL="3495" marR="3495" marT="34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407273067"/>
                  </a:ext>
                </a:extLst>
              </a:tr>
              <a:tr h="104841">
                <a:tc>
                  <a:txBody>
                    <a:bodyPr/>
                    <a:lstStyle/>
                    <a:p>
                      <a:pPr algn="l" fontAlgn="ctr"/>
                      <a:r>
                        <a:rPr lang="fr-FR" sz="900" b="0" i="0" u="none" strike="noStrike">
                          <a:solidFill>
                            <a:srgbClr val="FFFFFF"/>
                          </a:solidFill>
                          <a:effectLst/>
                          <a:latin typeface="Segoe UI" panose="020B0502040204020203" pitchFamily="34" charset="0"/>
                        </a:rPr>
                        <a:t>13-Surveillance postchimiothérapie anticancéreuse</a:t>
                      </a:r>
                    </a:p>
                  </a:txBody>
                  <a:tcPr marL="3495" marR="3495" marT="3495"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4,38</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1,1 %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-7,9 %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-1,0 %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+9,7 %</a:t>
                      </a:r>
                    </a:p>
                  </a:txBody>
                  <a:tcPr marL="3495" marR="3495" marT="34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594248483"/>
                  </a:ext>
                </a:extLst>
              </a:tr>
              <a:tr h="89114">
                <a:tc>
                  <a:txBody>
                    <a:bodyPr/>
                    <a:lstStyle/>
                    <a:p>
                      <a:pPr algn="l" fontAlgn="ctr"/>
                      <a:r>
                        <a:rPr lang="fr-FR" sz="900" b="0" i="0" u="none" strike="noStrike">
                          <a:solidFill>
                            <a:srgbClr val="FFFFFF"/>
                          </a:solidFill>
                          <a:effectLst/>
                          <a:latin typeface="Segoe UI" panose="020B0502040204020203" pitchFamily="34" charset="0"/>
                        </a:rPr>
                        <a:t>14-Soins de nursing lourds</a:t>
                      </a:r>
                    </a:p>
                  </a:txBody>
                  <a:tcPr marL="3495" marR="3495" marT="3495"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17,13</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4,3 %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+0,1 %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0,1 %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+6,6 %</a:t>
                      </a:r>
                    </a:p>
                  </a:txBody>
                  <a:tcPr marL="3495" marR="3495" marT="34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707469090"/>
                  </a:ext>
                </a:extLst>
              </a:tr>
              <a:tr h="104841">
                <a:tc>
                  <a:txBody>
                    <a:bodyPr/>
                    <a:lstStyle/>
                    <a:p>
                      <a:pPr algn="l" fontAlgn="ctr"/>
                      <a:r>
                        <a:rPr lang="fr-FR" sz="900" b="0" i="0" u="none" strike="noStrike">
                          <a:solidFill>
                            <a:srgbClr val="FFFFFF"/>
                          </a:solidFill>
                          <a:effectLst/>
                          <a:latin typeface="Segoe UI" panose="020B0502040204020203" pitchFamily="34" charset="0"/>
                        </a:rPr>
                        <a:t>15-Education du patient et/ou entourage</a:t>
                      </a:r>
                    </a:p>
                  </a:txBody>
                  <a:tcPr marL="3495" marR="3495" marT="3495"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0,40</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0,1 %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+28,2 %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0,2 %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+25,7 %</a:t>
                      </a:r>
                    </a:p>
                  </a:txBody>
                  <a:tcPr marL="3495" marR="3495" marT="34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656947603"/>
                  </a:ext>
                </a:extLst>
              </a:tr>
              <a:tr h="104841">
                <a:tc>
                  <a:txBody>
                    <a:bodyPr/>
                    <a:lstStyle/>
                    <a:p>
                      <a:pPr algn="l" fontAlgn="ctr"/>
                      <a:r>
                        <a:rPr lang="fr-FR" sz="900" b="0" i="0" u="none" strike="noStrike">
                          <a:solidFill>
                            <a:srgbClr val="FFFFFF"/>
                          </a:solidFill>
                          <a:effectLst/>
                          <a:latin typeface="Segoe UI" panose="020B0502040204020203" pitchFamily="34" charset="0"/>
                        </a:rPr>
                        <a:t>17-Surveillance de radiothérapie</a:t>
                      </a:r>
                    </a:p>
                  </a:txBody>
                  <a:tcPr marL="3495" marR="3495" marT="3495"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0,18</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0,0 %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-38,0 %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-0,3 %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-23,7 %</a:t>
                      </a:r>
                    </a:p>
                  </a:txBody>
                  <a:tcPr marL="3495" marR="3495" marT="34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778860380"/>
                  </a:ext>
                </a:extLst>
              </a:tr>
              <a:tr h="104841">
                <a:tc>
                  <a:txBody>
                    <a:bodyPr/>
                    <a:lstStyle/>
                    <a:p>
                      <a:pPr algn="l" fontAlgn="ctr"/>
                      <a:r>
                        <a:rPr lang="fr-FR" sz="900" b="0" i="0" u="none" strike="noStrike">
                          <a:solidFill>
                            <a:srgbClr val="FFFFFF"/>
                          </a:solidFill>
                          <a:effectLst/>
                          <a:latin typeface="Segoe UI" panose="020B0502040204020203" pitchFamily="34" charset="0"/>
                        </a:rPr>
                        <a:t>18-Transfusion sanguine</a:t>
                      </a:r>
                    </a:p>
                  </a:txBody>
                  <a:tcPr marL="3495" marR="3495" marT="3495"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0,11</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0,0 %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+0,9 %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0,0 %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+29,1 %</a:t>
                      </a:r>
                    </a:p>
                  </a:txBody>
                  <a:tcPr marL="3495" marR="3495" marT="34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355143957"/>
                  </a:ext>
                </a:extLst>
              </a:tr>
              <a:tr h="104841">
                <a:tc>
                  <a:txBody>
                    <a:bodyPr/>
                    <a:lstStyle/>
                    <a:p>
                      <a:pPr algn="l" fontAlgn="ctr"/>
                      <a:r>
                        <a:rPr lang="fr-FR" sz="900" b="0" i="0" u="none" strike="noStrike">
                          <a:solidFill>
                            <a:srgbClr val="FFFFFF"/>
                          </a:solidFill>
                          <a:effectLst/>
                          <a:latin typeface="Segoe UI" panose="020B0502040204020203" pitchFamily="34" charset="0"/>
                        </a:rPr>
                        <a:t>19-Surveillance de grossesse à risque</a:t>
                      </a:r>
                    </a:p>
                  </a:txBody>
                  <a:tcPr marL="3495" marR="3495" marT="3495"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16,94</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4,3 %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+5,3 %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2,3 %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-3,2 %</a:t>
                      </a:r>
                    </a:p>
                  </a:txBody>
                  <a:tcPr marL="3495" marR="3495" marT="34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095232741"/>
                  </a:ext>
                </a:extLst>
              </a:tr>
              <a:tr h="104841">
                <a:tc>
                  <a:txBody>
                    <a:bodyPr/>
                    <a:lstStyle/>
                    <a:p>
                      <a:pPr algn="l" fontAlgn="ctr"/>
                      <a:r>
                        <a:rPr lang="fr-FR" sz="900" b="0" i="0" u="none" strike="noStrike">
                          <a:solidFill>
                            <a:srgbClr val="FFFFFF"/>
                          </a:solidFill>
                          <a:effectLst/>
                          <a:latin typeface="Segoe UI" panose="020B0502040204020203" pitchFamily="34" charset="0"/>
                        </a:rPr>
                        <a:t>21-Post-partum pathologique</a:t>
                      </a:r>
                    </a:p>
                  </a:txBody>
                  <a:tcPr marL="3495" marR="3495" marT="3495"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1,07</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0,3 %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+24,7 %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0,6 %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-4,9 %</a:t>
                      </a:r>
                    </a:p>
                  </a:txBody>
                  <a:tcPr marL="3495" marR="3495" marT="34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504118973"/>
                  </a:ext>
                </a:extLst>
              </a:tr>
              <a:tr h="104841">
                <a:tc>
                  <a:txBody>
                    <a:bodyPr/>
                    <a:lstStyle/>
                    <a:p>
                      <a:pPr algn="l" fontAlgn="ctr"/>
                      <a:r>
                        <a:rPr lang="fr-FR" sz="900" b="0" i="0" u="none" strike="noStrike">
                          <a:solidFill>
                            <a:srgbClr val="FFFFFF"/>
                          </a:solidFill>
                          <a:effectLst/>
                          <a:latin typeface="Segoe UI" panose="020B0502040204020203" pitchFamily="34" charset="0"/>
                        </a:rPr>
                        <a:t>22-Prise en charge du nouveau-né à risque</a:t>
                      </a:r>
                    </a:p>
                  </a:txBody>
                  <a:tcPr marL="3495" marR="3495" marT="3495"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1,35</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0,3 %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+25,3 %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0,7 %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+24,1 %</a:t>
                      </a:r>
                    </a:p>
                  </a:txBody>
                  <a:tcPr marL="3495" marR="3495" marT="34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086853029"/>
                  </a:ext>
                </a:extLst>
              </a:tr>
              <a:tr h="104841">
                <a:tc>
                  <a:txBody>
                    <a:bodyPr/>
                    <a:lstStyle/>
                    <a:p>
                      <a:pPr algn="l" fontAlgn="ctr"/>
                      <a:r>
                        <a:rPr lang="fr-FR" sz="900" b="0" i="0" u="none" strike="noStrike">
                          <a:solidFill>
                            <a:srgbClr val="FFFFFF"/>
                          </a:solidFill>
                          <a:effectLst/>
                          <a:latin typeface="Segoe UI" panose="020B0502040204020203" pitchFamily="34" charset="0"/>
                        </a:rPr>
                        <a:t>24-Surveillance d'aplasie</a:t>
                      </a:r>
                    </a:p>
                  </a:txBody>
                  <a:tcPr marL="3495" marR="3495" marT="3495"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0,45</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0,1 %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-24,9 %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-0,4 %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-6,8 %</a:t>
                      </a:r>
                    </a:p>
                  </a:txBody>
                  <a:tcPr marL="3495" marR="3495" marT="34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990464178"/>
                  </a:ext>
                </a:extLst>
              </a:tr>
              <a:tr h="104841">
                <a:tc>
                  <a:txBody>
                    <a:bodyPr/>
                    <a:lstStyle/>
                    <a:p>
                      <a:pPr algn="l" fontAlgn="ctr"/>
                      <a:r>
                        <a:rPr lang="fr-FR" sz="900" b="0" i="0" u="none" strike="noStrike">
                          <a:solidFill>
                            <a:srgbClr val="FFFFFF"/>
                          </a:solidFill>
                          <a:effectLst/>
                          <a:latin typeface="Segoe UI" panose="020B0502040204020203" pitchFamily="34" charset="0"/>
                        </a:rPr>
                        <a:t>29-Sortie précoce de chirurgie</a:t>
                      </a:r>
                    </a:p>
                  </a:txBody>
                  <a:tcPr marL="3495" marR="3495" marT="3495"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0,32</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0,1 %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+91,0 %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0,4 %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+6,1 %</a:t>
                      </a:r>
                    </a:p>
                  </a:txBody>
                  <a:tcPr marL="3495" marR="3495" marT="34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964171263"/>
                  </a:ext>
                </a:extLst>
              </a:tr>
              <a:tr h="104841">
                <a:tc>
                  <a:txBody>
                    <a:bodyPr/>
                    <a:lstStyle/>
                    <a:p>
                      <a:pPr algn="l" fontAlgn="ctr"/>
                      <a:r>
                        <a:rPr lang="fr-FR" sz="900" b="1" i="0" u="none" strike="noStrike">
                          <a:solidFill>
                            <a:srgbClr val="FFFFFF"/>
                          </a:solidFill>
                          <a:effectLst/>
                          <a:latin typeface="Segoe UI" panose="020B0502040204020203" pitchFamily="34" charset="0"/>
                        </a:rPr>
                        <a:t>Total</a:t>
                      </a:r>
                    </a:p>
                  </a:txBody>
                  <a:tcPr marL="3495" marR="3495" marT="3495"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1" i="0" u="none" strike="noStrike">
                          <a:solidFill>
                            <a:srgbClr val="453B50"/>
                          </a:solidFill>
                          <a:effectLst/>
                          <a:latin typeface="Segoe UI" panose="020B0502040204020203" pitchFamily="34" charset="0"/>
                        </a:rPr>
                        <a:t>394,79</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1" i="0" u="none" strike="noStrike" dirty="0">
                          <a:solidFill>
                            <a:srgbClr val="453B50"/>
                          </a:solidFill>
                          <a:effectLst/>
                          <a:latin typeface="Segoe UI" panose="020B0502040204020203" pitchFamily="34" charset="0"/>
                        </a:rPr>
                        <a:t>100,0 %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1" i="0" u="none" strike="noStrike" dirty="0">
                          <a:solidFill>
                            <a:srgbClr val="453B50"/>
                          </a:solidFill>
                          <a:effectLst/>
                          <a:latin typeface="Segoe UI" panose="020B0502040204020203" pitchFamily="34" charset="0"/>
                        </a:rPr>
                        <a:t>+10,3 %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1" i="0" u="none" strike="noStrike" dirty="0">
                          <a:solidFill>
                            <a:srgbClr val="453B50"/>
                          </a:solidFill>
                          <a:effectLst/>
                          <a:latin typeface="Segoe UI" panose="020B0502040204020203" pitchFamily="34" charset="0"/>
                        </a:rPr>
                        <a:t>100,0 %</a:t>
                      </a:r>
                    </a:p>
                  </a:txBody>
                  <a:tcPr marL="3495" marR="3495" marT="3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1" i="0" u="none" strike="noStrike" dirty="0">
                          <a:solidFill>
                            <a:srgbClr val="453B50"/>
                          </a:solidFill>
                          <a:effectLst/>
                          <a:latin typeface="Segoe UI" panose="020B0502040204020203" pitchFamily="34" charset="0"/>
                        </a:rPr>
                        <a:t>+7,7 %</a:t>
                      </a:r>
                    </a:p>
                  </a:txBody>
                  <a:tcPr marL="3495" marR="3495" marT="349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499790815"/>
                  </a:ext>
                </a:extLst>
              </a:tr>
            </a:tbl>
          </a:graphicData>
        </a:graphic>
      </p:graphicFrame>
      <p:sp>
        <p:nvSpPr>
          <p:cNvPr id="2" name="Titre 1"/>
          <p:cNvSpPr>
            <a:spLocks noGrp="1"/>
          </p:cNvSpPr>
          <p:nvPr>
            <p:ph type="title"/>
            <p:custDataLst>
              <p:tags r:id="rId2"/>
            </p:custDataLst>
          </p:nvPr>
        </p:nvSpPr>
        <p:spPr/>
        <p:txBody>
          <a:bodyPr/>
          <a:lstStyle/>
          <a:p>
            <a:r>
              <a:rPr lang="fr-FR" dirty="0"/>
              <a:t>Quels sont les motifs de prise en charge ? (1/2)</a:t>
            </a:r>
          </a:p>
        </p:txBody>
      </p:sp>
      <p:sp>
        <p:nvSpPr>
          <p:cNvPr id="5" name="Espace réservé du numéro de diapositive 4"/>
          <p:cNvSpPr>
            <a:spLocks noGrp="1"/>
          </p:cNvSpPr>
          <p:nvPr>
            <p:ph type="sldNum" sz="quarter" idx="19"/>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44</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8" name="Espace réservé du pied de page 7"/>
          <p:cNvSpPr>
            <a:spLocks noGrp="1"/>
          </p:cNvSpPr>
          <p:nvPr>
            <p:ph type="ftr" sz="quarter" idx="3"/>
            <p:custDataLst>
              <p:tags r:id="rId4"/>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
        <p:nvSpPr>
          <p:cNvPr id="11" name="Espace réservé du contenu 12"/>
          <p:cNvSpPr txBox="1">
            <a:spLocks/>
          </p:cNvSpPr>
          <p:nvPr>
            <p:custDataLst>
              <p:tags r:id="rId5"/>
            </p:custDataLst>
          </p:nvPr>
        </p:nvSpPr>
        <p:spPr bwMode="auto">
          <a:xfrm>
            <a:off x="1184202" y="1101954"/>
            <a:ext cx="4949127" cy="366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13"/>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4"/>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5"/>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l"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12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Déclinaison par mode de prise en charge principal </a:t>
            </a:r>
          </a:p>
        </p:txBody>
      </p:sp>
      <p:pic>
        <p:nvPicPr>
          <p:cNvPr id="14" name="Picture 1"/>
          <p:cNvPicPr>
            <a:picLocks noChangeAspect="1" noChangeArrowheads="1"/>
          </p:cNvPicPr>
          <p:nvPr>
            <p:custDataLst>
              <p:tags r:id="rId6"/>
            </p:custDataLst>
          </p:nvPr>
        </p:nvPicPr>
        <p:blipFill>
          <a:blip r:embed="rId16">
            <a:extLst>
              <a:ext uri="{28A0092B-C50C-407E-A947-70E740481C1C}">
                <a14:useLocalDpi xmlns:a14="http://schemas.microsoft.com/office/drawing/2010/main" val="0"/>
              </a:ext>
            </a:extLst>
          </a:blip>
          <a:srcRect/>
          <a:stretch>
            <a:fillRect/>
          </a:stretch>
        </p:blipFill>
        <p:spPr bwMode="auto">
          <a:xfrm>
            <a:off x="228434" y="273413"/>
            <a:ext cx="904875"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custDataLst>
              <p:tags r:id="rId7"/>
            </p:custDataLst>
          </p:nvPr>
        </p:nvSpPr>
        <p:spPr bwMode="auto">
          <a:xfrm>
            <a:off x="978173" y="3106681"/>
            <a:ext cx="7258253" cy="157078"/>
          </a:xfrm>
          <a:prstGeom prst="rect">
            <a:avLst/>
          </a:prstGeom>
          <a:noFill/>
          <a:ln>
            <a:solidFill>
              <a:srgbClr val="FF0000"/>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marL="0" marR="0" lvl="0" indent="0" algn="ctr" defTabSz="835025" rtl="0" eaLnBrk="0" fontAlgn="base" latinLnBrk="0" hangingPunct="0">
              <a:lnSpc>
                <a:spcPct val="90000"/>
              </a:lnSpc>
              <a:spcBef>
                <a:spcPct val="0"/>
              </a:spcBef>
              <a:spcAft>
                <a:spcPct val="0"/>
              </a:spcAft>
              <a:buClrTx/>
              <a:buSzTx/>
              <a:buFontTx/>
              <a:buNone/>
              <a:tabLst/>
              <a:defRPr/>
            </a:pPr>
            <a:endParaRPr kumimoji="0" lang="fr-FR" sz="1200" b="0" i="0" u="none" strike="noStrike" kern="1200" cap="none" spc="0" normalizeH="0" baseline="0" noProof="0" dirty="0" err="1">
              <a:ln>
                <a:noFill/>
              </a:ln>
              <a:solidFill>
                <a:prstClr val="black"/>
              </a:solidFill>
              <a:effectLst/>
              <a:uLnTx/>
              <a:uFillTx/>
              <a:latin typeface="Segoe UI"/>
              <a:ea typeface="+mn-ea"/>
              <a:cs typeface="+mn-cs"/>
            </a:endParaRPr>
          </a:p>
        </p:txBody>
      </p:sp>
      <p:sp>
        <p:nvSpPr>
          <p:cNvPr id="12" name="Rectangle 11"/>
          <p:cNvSpPr/>
          <p:nvPr>
            <p:custDataLst>
              <p:tags r:id="rId8"/>
            </p:custDataLst>
          </p:nvPr>
        </p:nvSpPr>
        <p:spPr bwMode="auto">
          <a:xfrm>
            <a:off x="978173" y="4511916"/>
            <a:ext cx="7056000" cy="157078"/>
          </a:xfrm>
          <a:prstGeom prst="rect">
            <a:avLst/>
          </a:prstGeom>
          <a:noFill/>
          <a:ln>
            <a:solidFill>
              <a:srgbClr val="FF0000"/>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marL="0" marR="0" lvl="0" indent="0" algn="ctr" defTabSz="835025" rtl="0" eaLnBrk="0" fontAlgn="base" latinLnBrk="0" hangingPunct="0">
              <a:lnSpc>
                <a:spcPct val="90000"/>
              </a:lnSpc>
              <a:spcBef>
                <a:spcPct val="0"/>
              </a:spcBef>
              <a:spcAft>
                <a:spcPct val="0"/>
              </a:spcAft>
              <a:buClrTx/>
              <a:buSzTx/>
              <a:buFontTx/>
              <a:buNone/>
              <a:tabLst/>
              <a:defRPr/>
            </a:pPr>
            <a:endParaRPr kumimoji="0" lang="fr-FR" sz="1200" b="0" i="0" u="none" strike="noStrike" kern="1200" cap="none" spc="0" normalizeH="0" baseline="0" noProof="0" dirty="0" err="1">
              <a:ln>
                <a:noFill/>
              </a:ln>
              <a:solidFill>
                <a:prstClr val="black"/>
              </a:solidFill>
              <a:effectLst/>
              <a:uLnTx/>
              <a:uFillTx/>
              <a:latin typeface="Segoe UI"/>
              <a:ea typeface="+mn-ea"/>
              <a:cs typeface="+mn-cs"/>
            </a:endParaRPr>
          </a:p>
        </p:txBody>
      </p:sp>
      <p:sp>
        <p:nvSpPr>
          <p:cNvPr id="13" name="Rectangle 12"/>
          <p:cNvSpPr/>
          <p:nvPr>
            <p:custDataLst>
              <p:tags r:id="rId9"/>
            </p:custDataLst>
          </p:nvPr>
        </p:nvSpPr>
        <p:spPr bwMode="auto">
          <a:xfrm>
            <a:off x="978175" y="2639667"/>
            <a:ext cx="7258250" cy="157078"/>
          </a:xfrm>
          <a:prstGeom prst="rect">
            <a:avLst/>
          </a:prstGeom>
          <a:noFill/>
          <a:ln>
            <a:solidFill>
              <a:srgbClr val="FF0000"/>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marL="0" marR="0" lvl="0" indent="0" algn="ctr" defTabSz="835025" rtl="0" eaLnBrk="0" fontAlgn="base" latinLnBrk="0" hangingPunct="0">
              <a:lnSpc>
                <a:spcPct val="90000"/>
              </a:lnSpc>
              <a:spcBef>
                <a:spcPct val="0"/>
              </a:spcBef>
              <a:spcAft>
                <a:spcPct val="0"/>
              </a:spcAft>
              <a:buClrTx/>
              <a:buSzTx/>
              <a:buFontTx/>
              <a:buNone/>
              <a:tabLst/>
              <a:defRPr/>
            </a:pPr>
            <a:endParaRPr kumimoji="0" lang="fr-FR" sz="1200" b="0" i="0" u="none" strike="noStrike" kern="1200" cap="none" spc="0" normalizeH="0" baseline="0" noProof="0" dirty="0" err="1">
              <a:ln>
                <a:noFill/>
              </a:ln>
              <a:solidFill>
                <a:prstClr val="black"/>
              </a:solidFill>
              <a:effectLst/>
              <a:uLnTx/>
              <a:uFillTx/>
              <a:latin typeface="Segoe UI"/>
              <a:ea typeface="+mn-ea"/>
              <a:cs typeface="+mn-cs"/>
            </a:endParaRPr>
          </a:p>
        </p:txBody>
      </p:sp>
      <p:sp>
        <p:nvSpPr>
          <p:cNvPr id="15" name="Rectangle 14"/>
          <p:cNvSpPr/>
          <p:nvPr>
            <p:custDataLst>
              <p:tags r:id="rId10"/>
            </p:custDataLst>
          </p:nvPr>
        </p:nvSpPr>
        <p:spPr bwMode="auto">
          <a:xfrm>
            <a:off x="978174" y="2327737"/>
            <a:ext cx="7259401" cy="157078"/>
          </a:xfrm>
          <a:prstGeom prst="rect">
            <a:avLst/>
          </a:prstGeom>
          <a:noFill/>
          <a:ln>
            <a:solidFill>
              <a:srgbClr val="FF0000"/>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marL="0" marR="0" lvl="0" indent="0" algn="ctr" defTabSz="835025" rtl="0" eaLnBrk="0" fontAlgn="base" latinLnBrk="0" hangingPunct="0">
              <a:lnSpc>
                <a:spcPct val="90000"/>
              </a:lnSpc>
              <a:spcBef>
                <a:spcPct val="0"/>
              </a:spcBef>
              <a:spcAft>
                <a:spcPct val="0"/>
              </a:spcAft>
              <a:buClrTx/>
              <a:buSzTx/>
              <a:buFontTx/>
              <a:buNone/>
              <a:tabLst/>
              <a:defRPr/>
            </a:pPr>
            <a:endParaRPr kumimoji="0" lang="fr-FR" sz="1200" b="0" i="0" u="none" strike="noStrike" kern="1200" cap="none" spc="0" normalizeH="0" baseline="0" noProof="0" dirty="0" err="1">
              <a:ln>
                <a:noFill/>
              </a:ln>
              <a:solidFill>
                <a:prstClr val="black"/>
              </a:solidFill>
              <a:effectLst/>
              <a:uLnTx/>
              <a:uFillTx/>
              <a:latin typeface="Segoe UI"/>
              <a:ea typeface="+mn-ea"/>
              <a:cs typeface="+mn-cs"/>
            </a:endParaRPr>
          </a:p>
        </p:txBody>
      </p:sp>
      <p:sp>
        <p:nvSpPr>
          <p:cNvPr id="16" name="Rectangle 15"/>
          <p:cNvSpPr/>
          <p:nvPr>
            <p:custDataLst>
              <p:tags r:id="rId11"/>
            </p:custDataLst>
          </p:nvPr>
        </p:nvSpPr>
        <p:spPr bwMode="auto">
          <a:xfrm>
            <a:off x="978174" y="2162175"/>
            <a:ext cx="7258251" cy="157078"/>
          </a:xfrm>
          <a:prstGeom prst="rect">
            <a:avLst/>
          </a:prstGeom>
          <a:noFill/>
          <a:ln>
            <a:solidFill>
              <a:srgbClr val="FF0000"/>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marL="0" marR="0" lvl="0" indent="0" algn="ctr" defTabSz="835025" rtl="0" eaLnBrk="0" fontAlgn="base" latinLnBrk="0" hangingPunct="0">
              <a:lnSpc>
                <a:spcPct val="90000"/>
              </a:lnSpc>
              <a:spcBef>
                <a:spcPct val="0"/>
              </a:spcBef>
              <a:spcAft>
                <a:spcPct val="0"/>
              </a:spcAft>
              <a:buClrTx/>
              <a:buSzTx/>
              <a:buFontTx/>
              <a:buNone/>
              <a:tabLst/>
              <a:defRPr/>
            </a:pPr>
            <a:endParaRPr kumimoji="0" lang="fr-FR" sz="1200" b="0" i="0" u="none" strike="noStrike" kern="1200" cap="none" spc="0" normalizeH="0" baseline="0" noProof="0" dirty="0" err="1">
              <a:ln>
                <a:noFill/>
              </a:ln>
              <a:solidFill>
                <a:prstClr val="black"/>
              </a:solidFill>
              <a:effectLst/>
              <a:uLnTx/>
              <a:uFillTx/>
              <a:latin typeface="Segoe UI"/>
              <a:ea typeface="+mn-ea"/>
              <a:cs typeface="+mn-cs"/>
            </a:endParaRPr>
          </a:p>
        </p:txBody>
      </p:sp>
    </p:spTree>
    <p:extLst>
      <p:ext uri="{BB962C8B-B14F-4D97-AF65-F5344CB8AC3E}">
        <p14:creationId xmlns:p14="http://schemas.microsoft.com/office/powerpoint/2010/main" val="3111830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FR" dirty="0"/>
              <a:t>Quels sont les motifs de prise en charge ? (2/2)</a:t>
            </a:r>
          </a:p>
        </p:txBody>
      </p:sp>
      <p:sp>
        <p:nvSpPr>
          <p:cNvPr id="5" name="Espace réservé du numéro de diapositive 4"/>
          <p:cNvSpPr>
            <a:spLocks noGrp="1"/>
          </p:cNvSpPr>
          <p:nvPr>
            <p:ph type="sldNum" sz="quarter" idx="19"/>
            <p:custDataLst>
              <p:tags r:id="rId2"/>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45</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8" name="Espace réservé du pied de page 7"/>
          <p:cNvSpPr>
            <a:spLocks noGrp="1"/>
          </p:cNvSpPr>
          <p:nvPr>
            <p:ph type="ftr" sz="quarter" idx="3"/>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
        <p:nvSpPr>
          <p:cNvPr id="11" name="Espace réservé du contenu 12"/>
          <p:cNvSpPr txBox="1">
            <a:spLocks/>
          </p:cNvSpPr>
          <p:nvPr>
            <p:custDataLst>
              <p:tags r:id="rId4"/>
            </p:custDataLst>
          </p:nvPr>
        </p:nvSpPr>
        <p:spPr bwMode="auto">
          <a:xfrm>
            <a:off x="281702" y="1101954"/>
            <a:ext cx="4949127" cy="366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9"/>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0"/>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1"/>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l"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10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Déclinaison par Indice de Karnofsky</a:t>
            </a:r>
          </a:p>
        </p:txBody>
      </p:sp>
      <p:pic>
        <p:nvPicPr>
          <p:cNvPr id="10" name="Picture 1"/>
          <p:cNvPicPr>
            <a:picLocks noChangeAspect="1" noChangeArrowheads="1"/>
          </p:cNvPicPr>
          <p:nvPr>
            <p:custDataLst>
              <p:tags r:id="rId5"/>
            </p:custDataLst>
          </p:nvPr>
        </p:nvPicPr>
        <p:blipFill>
          <a:blip r:embed="rId12">
            <a:extLst>
              <a:ext uri="{28A0092B-C50C-407E-A947-70E740481C1C}">
                <a14:useLocalDpi xmlns:a14="http://schemas.microsoft.com/office/drawing/2010/main" val="0"/>
              </a:ext>
            </a:extLst>
          </a:blip>
          <a:srcRect/>
          <a:stretch>
            <a:fillRect/>
          </a:stretch>
        </p:blipFill>
        <p:spPr bwMode="auto">
          <a:xfrm>
            <a:off x="228434" y="273413"/>
            <a:ext cx="904875"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Espace réservé du contenu 8"/>
          <p:cNvSpPr>
            <a:spLocks noGrp="1"/>
          </p:cNvSpPr>
          <p:nvPr>
            <p:ph idx="17"/>
            <p:custDataLst>
              <p:tags r:id="rId6"/>
            </p:custDataLst>
          </p:nvPr>
        </p:nvSpPr>
        <p:spPr>
          <a:xfrm>
            <a:off x="7600209" y="1468896"/>
            <a:ext cx="2909454" cy="2141203"/>
          </a:xfrm>
        </p:spPr>
        <p:txBody>
          <a:bodyPr/>
          <a:lstStyle/>
          <a:p>
            <a:r>
              <a:rPr lang="fr-FR" sz="1400" b="1" i="1" dirty="0"/>
              <a:t>L’indice de Karnofsky </a:t>
            </a:r>
            <a:r>
              <a:rPr lang="fr-FR" sz="1400" i="1" dirty="0"/>
              <a:t>permet de mesurer le niveau de dépendance des patients selon une échelle allant de 100 % (patient ne présentant aucun signe de symptôme ou de maladie) à 0 % (patient moribond avec un processus fatal progressant rapidement).</a:t>
            </a:r>
          </a:p>
        </p:txBody>
      </p:sp>
      <p:graphicFrame>
        <p:nvGraphicFramePr>
          <p:cNvPr id="7" name="Espace réservé du contenu 6">
            <a:extLst>
              <a:ext uri="{FF2B5EF4-FFF2-40B4-BE49-F238E27FC236}">
                <a16:creationId xmlns:a16="http://schemas.microsoft.com/office/drawing/2014/main" xmlns="" id="{BED0B2D4-B907-4CD8-BF91-736F55B90321}"/>
              </a:ext>
            </a:extLst>
          </p:cNvPr>
          <p:cNvGraphicFramePr>
            <a:graphicFrameLocks noGrp="1"/>
          </p:cNvGraphicFramePr>
          <p:nvPr>
            <p:ph idx="21"/>
            <p:custDataLst>
              <p:tags r:id="rId7"/>
            </p:custDataLst>
            <p:extLst>
              <p:ext uri="{D42A27DB-BD31-4B8C-83A1-F6EECF244321}">
                <p14:modId xmlns:p14="http://schemas.microsoft.com/office/powerpoint/2010/main" val="276381267"/>
              </p:ext>
            </p:extLst>
          </p:nvPr>
        </p:nvGraphicFramePr>
        <p:xfrm>
          <a:off x="437002" y="1468895"/>
          <a:ext cx="6931548" cy="3783562"/>
        </p:xfrm>
        <a:graphic>
          <a:graphicData uri="http://schemas.openxmlformats.org/drawingml/2006/table">
            <a:tbl>
              <a:tblPr/>
              <a:tblGrid>
                <a:gridCol w="337210">
                  <a:extLst>
                    <a:ext uri="{9D8B030D-6E8A-4147-A177-3AD203B41FA5}">
                      <a16:colId xmlns:a16="http://schemas.microsoft.com/office/drawing/2014/main" xmlns="" val="3612014087"/>
                    </a:ext>
                  </a:extLst>
                </a:gridCol>
                <a:gridCol w="2347983">
                  <a:extLst>
                    <a:ext uri="{9D8B030D-6E8A-4147-A177-3AD203B41FA5}">
                      <a16:colId xmlns:a16="http://schemas.microsoft.com/office/drawing/2014/main" xmlns="" val="2115162152"/>
                    </a:ext>
                  </a:extLst>
                </a:gridCol>
                <a:gridCol w="849271">
                  <a:extLst>
                    <a:ext uri="{9D8B030D-6E8A-4147-A177-3AD203B41FA5}">
                      <a16:colId xmlns:a16="http://schemas.microsoft.com/office/drawing/2014/main" xmlns="" val="693597437"/>
                    </a:ext>
                  </a:extLst>
                </a:gridCol>
                <a:gridCol w="849271">
                  <a:extLst>
                    <a:ext uri="{9D8B030D-6E8A-4147-A177-3AD203B41FA5}">
                      <a16:colId xmlns:a16="http://schemas.microsoft.com/office/drawing/2014/main" xmlns="" val="3238347073"/>
                    </a:ext>
                  </a:extLst>
                </a:gridCol>
                <a:gridCol w="849271">
                  <a:extLst>
                    <a:ext uri="{9D8B030D-6E8A-4147-A177-3AD203B41FA5}">
                      <a16:colId xmlns:a16="http://schemas.microsoft.com/office/drawing/2014/main" xmlns="" val="3697262873"/>
                    </a:ext>
                  </a:extLst>
                </a:gridCol>
                <a:gridCol w="849271">
                  <a:extLst>
                    <a:ext uri="{9D8B030D-6E8A-4147-A177-3AD203B41FA5}">
                      <a16:colId xmlns:a16="http://schemas.microsoft.com/office/drawing/2014/main" xmlns="" val="1106055622"/>
                    </a:ext>
                  </a:extLst>
                </a:gridCol>
                <a:gridCol w="849271">
                  <a:extLst>
                    <a:ext uri="{9D8B030D-6E8A-4147-A177-3AD203B41FA5}">
                      <a16:colId xmlns:a16="http://schemas.microsoft.com/office/drawing/2014/main" xmlns="" val="1218495859"/>
                    </a:ext>
                  </a:extLst>
                </a:gridCol>
              </a:tblGrid>
              <a:tr h="571842">
                <a:tc gridSpan="2">
                  <a:txBody>
                    <a:bodyPr/>
                    <a:lstStyle/>
                    <a:p>
                      <a:pPr algn="l" fontAlgn="ctr"/>
                      <a:r>
                        <a:rPr lang="fr-FR" sz="900" b="0" i="1" u="none" strike="noStrike" dirty="0">
                          <a:solidFill>
                            <a:schemeClr val="tx1"/>
                          </a:solidFill>
                          <a:effectLst/>
                          <a:latin typeface="Segoe UI" panose="020B0502040204020203" pitchFamily="34" charset="0"/>
                        </a:rPr>
                        <a:t>Journées en milliers</a:t>
                      </a:r>
                    </a:p>
                  </a:txBody>
                  <a:tcPr marL="4180" marR="4180" marT="4180"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FFFFFF"/>
                    </a:solidFill>
                  </a:tcPr>
                </a:tc>
                <a:tc hMerge="1">
                  <a:txBody>
                    <a:bodyPr/>
                    <a:lstStyle/>
                    <a:p>
                      <a:endParaRPr lang="fr-FR"/>
                    </a:p>
                  </a:txBody>
                  <a:tcPr/>
                </a:tc>
                <a:tc>
                  <a:txBody>
                    <a:bodyPr/>
                    <a:lstStyle/>
                    <a:p>
                      <a:pPr algn="l" fontAlgn="ctr"/>
                      <a:r>
                        <a:rPr lang="fr-FR" sz="900" b="0" i="0" u="none" strike="noStrike">
                          <a:solidFill>
                            <a:srgbClr val="FFFFFF"/>
                          </a:solidFill>
                          <a:effectLst/>
                          <a:latin typeface="Segoe UI" panose="020B0502040204020203" pitchFamily="34" charset="0"/>
                        </a:rPr>
                        <a:t>Nombre de journées en 2018</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Part en nombre de journées pour 2018</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Evolution du nombre de journées 2017/2018</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Contribution à la croissance 2017/2018</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Evolution France entière</a:t>
                      </a:r>
                    </a:p>
                  </a:txBody>
                  <a:tcPr marL="4180" marR="4180" marT="418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extLst>
                  <a:ext uri="{0D108BD9-81ED-4DB2-BD59-A6C34878D82A}">
                    <a16:rowId xmlns:a16="http://schemas.microsoft.com/office/drawing/2014/main" xmlns="" val="1792809769"/>
                  </a:ext>
                </a:extLst>
              </a:tr>
              <a:tr h="190614">
                <a:tc>
                  <a:txBody>
                    <a:bodyPr/>
                    <a:lstStyle/>
                    <a:p>
                      <a:pPr algn="ctr" fontAlgn="ctr"/>
                      <a:r>
                        <a:rPr lang="fr-FR" sz="900" b="0" i="0" u="none" strike="noStrike" dirty="0">
                          <a:solidFill>
                            <a:srgbClr val="FFFFFF"/>
                          </a:solidFill>
                          <a:effectLst/>
                          <a:latin typeface="Segoe UI" panose="020B0502040204020203" pitchFamily="34" charset="0"/>
                        </a:rPr>
                        <a:t>10 %</a:t>
                      </a:r>
                    </a:p>
                  </a:txBody>
                  <a:tcPr marL="4180" marR="4180" marT="4180" marB="0" anchor="ctr">
                    <a:lnL w="6350" cap="flat" cmpd="sng" algn="ctr">
                      <a:solidFill>
                        <a:srgbClr val="4E455D"/>
                      </a:solidFill>
                      <a:prstDash val="solid"/>
                      <a:round/>
                      <a:headEnd type="none" w="med" len="med"/>
                      <a:tailEnd type="none" w="med" len="med"/>
                    </a:lnL>
                    <a:lnR w="6350" cap="flat" cmpd="sng" algn="ctr">
                      <a:solidFill>
                        <a:srgbClr val="4E455D"/>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Le patient est moribond, le processus fatal progressant rapidement</a:t>
                      </a:r>
                    </a:p>
                  </a:txBody>
                  <a:tcPr marL="4180" marR="4180" marT="4180"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3,00</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0,8 %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+3,4 %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0,3 %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+5,8 %</a:t>
                      </a:r>
                    </a:p>
                  </a:txBody>
                  <a:tcPr marL="4180" marR="4180" marT="418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336849019"/>
                  </a:ext>
                </a:extLst>
              </a:tr>
              <a:tr h="190614">
                <a:tc>
                  <a:txBody>
                    <a:bodyPr/>
                    <a:lstStyle/>
                    <a:p>
                      <a:pPr algn="ctr" fontAlgn="ctr"/>
                      <a:r>
                        <a:rPr lang="fr-FR" sz="900" b="0" i="0" u="none" strike="noStrike" dirty="0">
                          <a:solidFill>
                            <a:srgbClr val="FFFFFF"/>
                          </a:solidFill>
                          <a:effectLst/>
                          <a:latin typeface="Segoe UI" panose="020B0502040204020203" pitchFamily="34" charset="0"/>
                        </a:rPr>
                        <a:t>20 %</a:t>
                      </a:r>
                    </a:p>
                  </a:txBody>
                  <a:tcPr marL="4180" marR="4180" marT="4180" marB="0" anchor="ctr">
                    <a:lnL w="6350" cap="flat" cmpd="sng" algn="ctr">
                      <a:solidFill>
                        <a:srgbClr val="4E455D"/>
                      </a:solidFill>
                      <a:prstDash val="solid"/>
                      <a:round/>
                      <a:headEnd type="none" w="med" len="med"/>
                      <a:tailEnd type="none" w="med" len="med"/>
                    </a:lnL>
                    <a:lnR w="6350" cap="flat" cmpd="sng" algn="ctr">
                      <a:solidFill>
                        <a:srgbClr val="4E455D"/>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Le patient, très malade, nécessite un traitement de soutien actif</a:t>
                      </a:r>
                    </a:p>
                  </a:txBody>
                  <a:tcPr marL="4180" marR="4180" marT="4180"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43,00</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10,9 %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+9,6 %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10,3 %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+7,4 %</a:t>
                      </a:r>
                    </a:p>
                  </a:txBody>
                  <a:tcPr marL="4180" marR="4180" marT="418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244748894"/>
                  </a:ext>
                </a:extLst>
              </a:tr>
              <a:tr h="125404">
                <a:tc>
                  <a:txBody>
                    <a:bodyPr/>
                    <a:lstStyle/>
                    <a:p>
                      <a:pPr algn="ctr" fontAlgn="ctr"/>
                      <a:r>
                        <a:rPr lang="fr-FR" sz="900" b="0" i="0" u="none" strike="noStrike" dirty="0">
                          <a:solidFill>
                            <a:srgbClr val="FFFFFF"/>
                          </a:solidFill>
                          <a:effectLst/>
                          <a:latin typeface="Segoe UI" panose="020B0502040204020203" pitchFamily="34" charset="0"/>
                        </a:rPr>
                        <a:t>30 %</a:t>
                      </a:r>
                    </a:p>
                  </a:txBody>
                  <a:tcPr marL="4180" marR="4180" marT="4180" marB="0" anchor="ctr">
                    <a:lnL w="6350" cap="flat" cmpd="sng" algn="ctr">
                      <a:solidFill>
                        <a:srgbClr val="4E455D"/>
                      </a:solidFill>
                      <a:prstDash val="solid"/>
                      <a:round/>
                      <a:headEnd type="none" w="med" len="med"/>
                      <a:tailEnd type="none" w="med" len="med"/>
                    </a:lnL>
                    <a:lnR w="6350" cap="flat" cmpd="sng" algn="ctr">
                      <a:solidFill>
                        <a:srgbClr val="4E455D"/>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Le patient est sévèrement handicapé</a:t>
                      </a:r>
                    </a:p>
                  </a:txBody>
                  <a:tcPr marL="4180" marR="4180" marT="4180"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102,69</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26,0 %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+21,5 %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49,3 %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+11,4 %</a:t>
                      </a:r>
                    </a:p>
                  </a:txBody>
                  <a:tcPr marL="4180" marR="4180" marT="418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661867284"/>
                  </a:ext>
                </a:extLst>
              </a:tr>
              <a:tr h="190614">
                <a:tc>
                  <a:txBody>
                    <a:bodyPr/>
                    <a:lstStyle/>
                    <a:p>
                      <a:pPr algn="ctr" fontAlgn="ctr"/>
                      <a:r>
                        <a:rPr lang="fr-FR" sz="900" b="0" i="0" u="none" strike="noStrike" dirty="0">
                          <a:solidFill>
                            <a:srgbClr val="FFFFFF"/>
                          </a:solidFill>
                          <a:effectLst/>
                          <a:latin typeface="Segoe UI" panose="020B0502040204020203" pitchFamily="34" charset="0"/>
                        </a:rPr>
                        <a:t>40 %</a:t>
                      </a:r>
                    </a:p>
                  </a:txBody>
                  <a:tcPr marL="4180" marR="4180" marT="4180" marB="0" anchor="ctr">
                    <a:lnL w="6350" cap="flat" cmpd="sng" algn="ctr">
                      <a:solidFill>
                        <a:srgbClr val="4E455D"/>
                      </a:solidFill>
                      <a:prstDash val="solid"/>
                      <a:round/>
                      <a:headEnd type="none" w="med" len="med"/>
                      <a:tailEnd type="none" w="med" len="med"/>
                    </a:lnL>
                    <a:lnR w="6350" cap="flat" cmpd="sng" algn="ctr">
                      <a:solidFill>
                        <a:srgbClr val="4E455D"/>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Le patient est handicapé et nécessite une aide et des soins particuliers</a:t>
                      </a:r>
                    </a:p>
                  </a:txBody>
                  <a:tcPr marL="4180" marR="4180" marT="4180"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92,71</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23,5 %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+21,0 %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43,6 %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+14,0 %</a:t>
                      </a:r>
                    </a:p>
                  </a:txBody>
                  <a:tcPr marL="4180" marR="4180" marT="418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243459838"/>
                  </a:ext>
                </a:extLst>
              </a:tr>
              <a:tr h="190614">
                <a:tc>
                  <a:txBody>
                    <a:bodyPr/>
                    <a:lstStyle/>
                    <a:p>
                      <a:pPr algn="ctr" fontAlgn="ctr"/>
                      <a:r>
                        <a:rPr lang="fr-FR" sz="900" b="0" i="0" u="none" strike="noStrike" dirty="0">
                          <a:solidFill>
                            <a:srgbClr val="FFFFFF"/>
                          </a:solidFill>
                          <a:effectLst/>
                          <a:latin typeface="Segoe UI" panose="020B0502040204020203" pitchFamily="34" charset="0"/>
                        </a:rPr>
                        <a:t>50 %</a:t>
                      </a:r>
                    </a:p>
                  </a:txBody>
                  <a:tcPr marL="4180" marR="4180" marT="4180" marB="0" anchor="ctr">
                    <a:lnL w="6350" cap="flat" cmpd="sng" algn="ctr">
                      <a:solidFill>
                        <a:srgbClr val="4E455D"/>
                      </a:solidFill>
                      <a:prstDash val="solid"/>
                      <a:round/>
                      <a:headEnd type="none" w="med" len="med"/>
                      <a:tailEnd type="none" w="med" len="med"/>
                    </a:lnL>
                    <a:lnR w="6350" cap="flat" cmpd="sng" algn="ctr">
                      <a:solidFill>
                        <a:srgbClr val="4E455D"/>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Le patient nécessite une aide suivie et des soins médicaux fréquents</a:t>
                      </a:r>
                    </a:p>
                  </a:txBody>
                  <a:tcPr marL="4180" marR="4180" marT="4180"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60,08</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15,2 %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-3,5 %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-5,9 %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+8,2 %</a:t>
                      </a:r>
                    </a:p>
                  </a:txBody>
                  <a:tcPr marL="4180" marR="4180" marT="418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396313257"/>
                  </a:ext>
                </a:extLst>
              </a:tr>
              <a:tr h="285921">
                <a:tc>
                  <a:txBody>
                    <a:bodyPr/>
                    <a:lstStyle/>
                    <a:p>
                      <a:pPr algn="ctr" fontAlgn="ctr"/>
                      <a:r>
                        <a:rPr lang="fr-FR" sz="900" b="0" i="0" u="none" strike="noStrike" dirty="0">
                          <a:solidFill>
                            <a:srgbClr val="FFFFFF"/>
                          </a:solidFill>
                          <a:effectLst/>
                          <a:latin typeface="Segoe UI" panose="020B0502040204020203" pitchFamily="34" charset="0"/>
                        </a:rPr>
                        <a:t>60 %</a:t>
                      </a:r>
                    </a:p>
                  </a:txBody>
                  <a:tcPr marL="4180" marR="4180" marT="4180" marB="0" anchor="ctr">
                    <a:lnL w="6350" cap="flat" cmpd="sng" algn="ctr">
                      <a:solidFill>
                        <a:srgbClr val="4E455D"/>
                      </a:solidFill>
                      <a:prstDash val="solid"/>
                      <a:round/>
                      <a:headEnd type="none" w="med" len="med"/>
                      <a:tailEnd type="none" w="med" len="med"/>
                    </a:lnL>
                    <a:lnR w="6350" cap="flat" cmpd="sng" algn="ctr">
                      <a:solidFill>
                        <a:srgbClr val="4E455D"/>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Le patient nécessite une aide occasionnelle, mais peut prendre en charge la plupart des soins personnels</a:t>
                      </a:r>
                    </a:p>
                  </a:txBody>
                  <a:tcPr marL="4180" marR="4180" marT="4180"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44,08</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11,2 %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+2,4 %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2,9 %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-5,3 %</a:t>
                      </a:r>
                    </a:p>
                  </a:txBody>
                  <a:tcPr marL="4180" marR="4180" marT="418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251880778"/>
                  </a:ext>
                </a:extLst>
              </a:tr>
              <a:tr h="285921">
                <a:tc>
                  <a:txBody>
                    <a:bodyPr/>
                    <a:lstStyle/>
                    <a:p>
                      <a:pPr algn="ctr" fontAlgn="ctr"/>
                      <a:r>
                        <a:rPr lang="fr-FR" sz="900" b="0" i="0" u="none" strike="noStrike" dirty="0">
                          <a:solidFill>
                            <a:srgbClr val="FFFFFF"/>
                          </a:solidFill>
                          <a:effectLst/>
                          <a:latin typeface="Segoe UI" panose="020B0502040204020203" pitchFamily="34" charset="0"/>
                        </a:rPr>
                        <a:t>70 %</a:t>
                      </a:r>
                    </a:p>
                  </a:txBody>
                  <a:tcPr marL="4180" marR="4180" marT="4180" marB="0" anchor="ctr">
                    <a:lnL w="6350" cap="flat" cmpd="sng" algn="ctr">
                      <a:solidFill>
                        <a:srgbClr val="4E455D"/>
                      </a:solidFill>
                      <a:prstDash val="solid"/>
                      <a:round/>
                      <a:headEnd type="none" w="med" len="med"/>
                      <a:tailEnd type="none" w="med" len="med"/>
                    </a:lnL>
                    <a:lnR w="6350" cap="flat" cmpd="sng" algn="ctr">
                      <a:solidFill>
                        <a:srgbClr val="4E455D"/>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Le patient est capable de se prendre en charge, mais est incapable de mener une vie normale ou de travailler</a:t>
                      </a:r>
                    </a:p>
                  </a:txBody>
                  <a:tcPr marL="4180" marR="4180" marT="4180"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35,99</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9,1 %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+0,5 %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0,5 %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+2,1 %</a:t>
                      </a:r>
                    </a:p>
                  </a:txBody>
                  <a:tcPr marL="4180" marR="4180" marT="418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545605179"/>
                  </a:ext>
                </a:extLst>
              </a:tr>
              <a:tr h="285921">
                <a:tc>
                  <a:txBody>
                    <a:bodyPr/>
                    <a:lstStyle/>
                    <a:p>
                      <a:pPr algn="ctr" fontAlgn="ctr"/>
                      <a:r>
                        <a:rPr lang="fr-FR" sz="900" b="0" i="0" u="none" strike="noStrike" dirty="0">
                          <a:solidFill>
                            <a:srgbClr val="FFFFFF"/>
                          </a:solidFill>
                          <a:effectLst/>
                          <a:latin typeface="Segoe UI" panose="020B0502040204020203" pitchFamily="34" charset="0"/>
                        </a:rPr>
                        <a:t>80 %</a:t>
                      </a:r>
                    </a:p>
                  </a:txBody>
                  <a:tcPr marL="4180" marR="4180" marT="4180" marB="0" anchor="ctr">
                    <a:lnL w="6350" cap="flat" cmpd="sng" algn="ctr">
                      <a:solidFill>
                        <a:srgbClr val="4E455D"/>
                      </a:solidFill>
                      <a:prstDash val="solid"/>
                      <a:round/>
                      <a:headEnd type="none" w="med" len="med"/>
                      <a:tailEnd type="none" w="med" len="med"/>
                    </a:lnL>
                    <a:lnR w="6350" cap="flat" cmpd="sng" algn="ctr">
                      <a:solidFill>
                        <a:srgbClr val="4E455D"/>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Le patient est capable de réaliser les activités normales de la vie quotidienne avec effort, quelques symptômes ou signes mineurs</a:t>
                      </a:r>
                    </a:p>
                  </a:txBody>
                  <a:tcPr marL="4180" marR="4180" marT="4180"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8,51</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2,2 %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-8,0 %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-2,0 %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-5,9 %</a:t>
                      </a:r>
                    </a:p>
                  </a:txBody>
                  <a:tcPr marL="4180" marR="4180" marT="418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850885718"/>
                  </a:ext>
                </a:extLst>
              </a:tr>
              <a:tr h="285921">
                <a:tc>
                  <a:txBody>
                    <a:bodyPr/>
                    <a:lstStyle/>
                    <a:p>
                      <a:pPr algn="ctr" fontAlgn="ctr"/>
                      <a:r>
                        <a:rPr lang="fr-FR" sz="900" b="0" i="0" u="none" strike="noStrike" dirty="0">
                          <a:solidFill>
                            <a:srgbClr val="FFFFFF"/>
                          </a:solidFill>
                          <a:effectLst/>
                          <a:latin typeface="Segoe UI" panose="020B0502040204020203" pitchFamily="34" charset="0"/>
                        </a:rPr>
                        <a:t>90 %</a:t>
                      </a:r>
                    </a:p>
                  </a:txBody>
                  <a:tcPr marL="4180" marR="4180" marT="4180" marB="0" anchor="ctr">
                    <a:lnL w="6350" cap="flat" cmpd="sng" algn="ctr">
                      <a:solidFill>
                        <a:srgbClr val="4E455D"/>
                      </a:solidFill>
                      <a:prstDash val="solid"/>
                      <a:round/>
                      <a:headEnd type="none" w="med" len="med"/>
                      <a:tailEnd type="none" w="med" len="med"/>
                    </a:lnL>
                    <a:lnR w="6350" cap="flat" cmpd="sng" algn="ctr">
                      <a:solidFill>
                        <a:srgbClr val="4E455D"/>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Le patient est capable de réaliser les activités normales de la vie quotidienne, symptômes ou signes mineurs de la maladie</a:t>
                      </a:r>
                    </a:p>
                  </a:txBody>
                  <a:tcPr marL="4180" marR="4180" marT="4180"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2,09</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0,5 %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-7,1 %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-0,4 %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-8,9 %</a:t>
                      </a:r>
                    </a:p>
                  </a:txBody>
                  <a:tcPr marL="4180" marR="4180" marT="418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643261252"/>
                  </a:ext>
                </a:extLst>
              </a:tr>
              <a:tr h="190614">
                <a:tc>
                  <a:txBody>
                    <a:bodyPr/>
                    <a:lstStyle/>
                    <a:p>
                      <a:pPr algn="ctr" fontAlgn="ctr"/>
                      <a:r>
                        <a:rPr lang="fr-FR" sz="900" b="0" i="0" u="none" strike="noStrike" dirty="0">
                          <a:solidFill>
                            <a:srgbClr val="FFFFFF"/>
                          </a:solidFill>
                          <a:effectLst/>
                          <a:latin typeface="Segoe UI" panose="020B0502040204020203" pitchFamily="34" charset="0"/>
                        </a:rPr>
                        <a:t>100 %</a:t>
                      </a:r>
                    </a:p>
                  </a:txBody>
                  <a:tcPr marL="4180" marR="4180" marT="4180" marB="0" anchor="ctr">
                    <a:lnL w="6350" cap="flat" cmpd="sng" algn="ctr">
                      <a:solidFill>
                        <a:srgbClr val="4E455D"/>
                      </a:solidFill>
                      <a:prstDash val="solid"/>
                      <a:round/>
                      <a:headEnd type="none" w="med" len="med"/>
                      <a:tailEnd type="none" w="med" len="med"/>
                    </a:lnL>
                    <a:lnR w="6350" cap="flat" cmpd="sng" algn="ctr">
                      <a:solidFill>
                        <a:srgbClr val="4E455D"/>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l" fontAlgn="ctr"/>
                      <a:r>
                        <a:rPr lang="fr-FR" sz="900" b="0" i="0" u="none" strike="noStrike">
                          <a:solidFill>
                            <a:srgbClr val="FFFFFF"/>
                          </a:solidFill>
                          <a:effectLst/>
                          <a:latin typeface="Segoe UI" panose="020B0502040204020203" pitchFamily="34" charset="0"/>
                        </a:rPr>
                        <a:t>Le patient ne présente aucun signe ou symptôme de maladie)</a:t>
                      </a:r>
                    </a:p>
                  </a:txBody>
                  <a:tcPr marL="4180" marR="4180" marT="4180" marB="0" anchor="ctr">
                    <a:lnL w="6350" cap="flat" cmpd="sng" algn="ctr">
                      <a:solidFill>
                        <a:srgbClr val="4E455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E455D"/>
                      </a:solidFill>
                      <a:prstDash val="solid"/>
                      <a:round/>
                      <a:headEnd type="none" w="med" len="med"/>
                      <a:tailEnd type="none" w="med" len="med"/>
                    </a:lnT>
                    <a:lnB w="6350" cap="flat" cmpd="sng" algn="ctr">
                      <a:solidFill>
                        <a:srgbClr val="4E455D"/>
                      </a:solidFill>
                      <a:prstDash val="solid"/>
                      <a:round/>
                      <a:headEnd type="none" w="med" len="med"/>
                      <a:tailEnd type="none" w="med" len="med"/>
                    </a:lnB>
                    <a:solidFill>
                      <a:srgbClr val="2092C6"/>
                    </a:solidFill>
                  </a:tcPr>
                </a:tc>
                <a:tc>
                  <a:txBody>
                    <a:bodyPr/>
                    <a:lstStyle/>
                    <a:p>
                      <a:pPr algn="r" fontAlgn="ctr"/>
                      <a:r>
                        <a:rPr lang="fr-FR" sz="1000" b="0" i="0" u="none" strike="noStrike">
                          <a:solidFill>
                            <a:srgbClr val="453B50"/>
                          </a:solidFill>
                          <a:effectLst/>
                          <a:latin typeface="Segoe UI" panose="020B0502040204020203" pitchFamily="34" charset="0"/>
                        </a:rPr>
                        <a:t>2,63</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0,7 %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+28,3 %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1,6 %</a:t>
                      </a:r>
                    </a:p>
                  </a:txBody>
                  <a:tcPr marL="4180" marR="4180" marT="4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1000" b="0" i="0" u="none" strike="noStrike" dirty="0">
                          <a:solidFill>
                            <a:srgbClr val="453B50"/>
                          </a:solidFill>
                          <a:effectLst/>
                          <a:latin typeface="Segoe UI" panose="020B0502040204020203" pitchFamily="34" charset="0"/>
                        </a:rPr>
                        <a:t>+16,7 %</a:t>
                      </a:r>
                    </a:p>
                  </a:txBody>
                  <a:tcPr marL="4180" marR="4180" marT="418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379954877"/>
                  </a:ext>
                </a:extLst>
              </a:tr>
            </a:tbl>
          </a:graphicData>
        </a:graphic>
      </p:graphicFrame>
    </p:spTree>
    <p:extLst>
      <p:ext uri="{BB962C8B-B14F-4D97-AF65-F5344CB8AC3E}">
        <p14:creationId xmlns:p14="http://schemas.microsoft.com/office/powerpoint/2010/main" val="29197610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1"/>
            <p:custDataLst>
              <p:tags r:id="rId1"/>
            </p:custDataLst>
          </p:nvPr>
        </p:nvSpPr>
        <p:spPr/>
        <p:txBody>
          <a:bodyPr/>
          <a:lstStyle/>
          <a:p>
            <a:r>
              <a:rPr lang="fr-FR" dirty="0"/>
              <a:t>Annexes</a:t>
            </a:r>
          </a:p>
        </p:txBody>
      </p:sp>
      <p:sp>
        <p:nvSpPr>
          <p:cNvPr id="3" name="Espace réservé du texte 2"/>
          <p:cNvSpPr>
            <a:spLocks noGrp="1"/>
          </p:cNvSpPr>
          <p:nvPr>
            <p:ph type="body" sz="quarter" idx="12"/>
            <p:custDataLst>
              <p:tags r:id="rId2"/>
            </p:custDataLst>
          </p:nvPr>
        </p:nvSpPr>
        <p:spPr/>
        <p:txBody>
          <a:bodyPr/>
          <a:lstStyle/>
          <a:p>
            <a:r>
              <a:rPr lang="fr-FR" dirty="0"/>
              <a:t>Évolution d’activité SSR – Région Grand Est</a:t>
            </a:r>
          </a:p>
        </p:txBody>
      </p:sp>
      <p:sp>
        <p:nvSpPr>
          <p:cNvPr id="4" name="Espace réservé du numéro de diapositive 3"/>
          <p:cNvSpPr>
            <a:spLocks noGrp="1"/>
          </p:cNvSpPr>
          <p:nvPr>
            <p:ph type="sldNum" sz="quarter" idx="14"/>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46</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5" name="Espace réservé du pied de page 4"/>
          <p:cNvSpPr>
            <a:spLocks noGrp="1"/>
          </p:cNvSpPr>
          <p:nvPr>
            <p:ph type="ftr" sz="quarter" idx="3"/>
            <p:custDataLst>
              <p:tags r:id="rId4"/>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Tree>
    <p:extLst>
      <p:ext uri="{BB962C8B-B14F-4D97-AF65-F5344CB8AC3E}">
        <p14:creationId xmlns:p14="http://schemas.microsoft.com/office/powerpoint/2010/main" val="6630325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FR" dirty="0"/>
              <a:t>Évolution de l’activité Services de Soins et de Réadaptation</a:t>
            </a:r>
            <a:br>
              <a:rPr lang="fr-FR" dirty="0"/>
            </a:br>
            <a:r>
              <a:rPr lang="fr-FR" dirty="0"/>
              <a:t>(Evol. 17/18)</a:t>
            </a:r>
          </a:p>
        </p:txBody>
      </p:sp>
      <p:sp>
        <p:nvSpPr>
          <p:cNvPr id="5" name="Espace réservé du numéro de diapositive 4"/>
          <p:cNvSpPr>
            <a:spLocks noGrp="1"/>
          </p:cNvSpPr>
          <p:nvPr>
            <p:ph type="sldNum" sz="quarter" idx="19"/>
            <p:custDataLst>
              <p:tags r:id="rId2"/>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47</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8" name="Espace réservé du pied de page 7"/>
          <p:cNvSpPr>
            <a:spLocks noGrp="1"/>
          </p:cNvSpPr>
          <p:nvPr>
            <p:ph type="ftr" sz="quarter" idx="3"/>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
        <p:nvSpPr>
          <p:cNvPr id="14" name="Espace réservé du contenu 12"/>
          <p:cNvSpPr txBox="1">
            <a:spLocks/>
          </p:cNvSpPr>
          <p:nvPr>
            <p:custDataLst>
              <p:tags r:id="rId4"/>
            </p:custDataLst>
          </p:nvPr>
        </p:nvSpPr>
        <p:spPr bwMode="auto">
          <a:xfrm>
            <a:off x="6756400" y="1188753"/>
            <a:ext cx="3743955" cy="366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11"/>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2"/>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3"/>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ctr"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10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Évolutions régionales 2017/2018 du nombre de journées</a:t>
            </a:r>
          </a:p>
        </p:txBody>
      </p:sp>
      <p:pic>
        <p:nvPicPr>
          <p:cNvPr id="16" name="Picture 1"/>
          <p:cNvPicPr>
            <a:picLocks noChangeAspect="1" noChangeArrowheads="1"/>
          </p:cNvPicPr>
          <p:nvPr>
            <p:custDataLst>
              <p:tags r:id="rId5"/>
            </p:custDataLst>
          </p:nvPr>
        </p:nvPicPr>
        <p:blipFill>
          <a:blip r:embed="rId14">
            <a:extLst>
              <a:ext uri="{28A0092B-C50C-407E-A947-70E740481C1C}">
                <a14:useLocalDpi xmlns:a14="http://schemas.microsoft.com/office/drawing/2010/main" val="0"/>
              </a:ext>
            </a:extLst>
          </a:blip>
          <a:srcRect/>
          <a:stretch>
            <a:fillRect/>
          </a:stretch>
        </p:blipFill>
        <p:spPr bwMode="auto">
          <a:xfrm>
            <a:off x="228434" y="273413"/>
            <a:ext cx="904875"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3" name="Tableau 2">
            <a:extLst>
              <a:ext uri="{FF2B5EF4-FFF2-40B4-BE49-F238E27FC236}">
                <a16:creationId xmlns:a16="http://schemas.microsoft.com/office/drawing/2014/main" xmlns="" id="{E5B98AA1-4484-4CE1-ABE5-5054CDB8B28B}"/>
              </a:ext>
            </a:extLst>
          </p:cNvPr>
          <p:cNvGraphicFramePr>
            <a:graphicFrameLocks noGrp="1"/>
          </p:cNvGraphicFramePr>
          <p:nvPr>
            <p:custDataLst>
              <p:tags r:id="rId6"/>
            </p:custDataLst>
            <p:extLst>
              <p:ext uri="{D42A27DB-BD31-4B8C-83A1-F6EECF244321}">
                <p14:modId xmlns:p14="http://schemas.microsoft.com/office/powerpoint/2010/main" val="1022552094"/>
              </p:ext>
            </p:extLst>
          </p:nvPr>
        </p:nvGraphicFramePr>
        <p:xfrm>
          <a:off x="65314" y="1131687"/>
          <a:ext cx="6589481" cy="3978275"/>
        </p:xfrm>
        <a:graphic>
          <a:graphicData uri="http://schemas.openxmlformats.org/drawingml/2006/table">
            <a:tbl>
              <a:tblPr/>
              <a:tblGrid>
                <a:gridCol w="2170657">
                  <a:extLst>
                    <a:ext uri="{9D8B030D-6E8A-4147-A177-3AD203B41FA5}">
                      <a16:colId xmlns:a16="http://schemas.microsoft.com/office/drawing/2014/main" xmlns="" val="1636260382"/>
                    </a:ext>
                  </a:extLst>
                </a:gridCol>
                <a:gridCol w="552353">
                  <a:extLst>
                    <a:ext uri="{9D8B030D-6E8A-4147-A177-3AD203B41FA5}">
                      <a16:colId xmlns:a16="http://schemas.microsoft.com/office/drawing/2014/main" xmlns="" val="1492310787"/>
                    </a:ext>
                  </a:extLst>
                </a:gridCol>
                <a:gridCol w="552353">
                  <a:extLst>
                    <a:ext uri="{9D8B030D-6E8A-4147-A177-3AD203B41FA5}">
                      <a16:colId xmlns:a16="http://schemas.microsoft.com/office/drawing/2014/main" xmlns="" val="3274396273"/>
                    </a:ext>
                  </a:extLst>
                </a:gridCol>
                <a:gridCol w="552353">
                  <a:extLst>
                    <a:ext uri="{9D8B030D-6E8A-4147-A177-3AD203B41FA5}">
                      <a16:colId xmlns:a16="http://schemas.microsoft.com/office/drawing/2014/main" xmlns="" val="1604864128"/>
                    </a:ext>
                  </a:extLst>
                </a:gridCol>
                <a:gridCol w="552353">
                  <a:extLst>
                    <a:ext uri="{9D8B030D-6E8A-4147-A177-3AD203B41FA5}">
                      <a16:colId xmlns:a16="http://schemas.microsoft.com/office/drawing/2014/main" xmlns="" val="3888245484"/>
                    </a:ext>
                  </a:extLst>
                </a:gridCol>
                <a:gridCol w="552353">
                  <a:extLst>
                    <a:ext uri="{9D8B030D-6E8A-4147-A177-3AD203B41FA5}">
                      <a16:colId xmlns:a16="http://schemas.microsoft.com/office/drawing/2014/main" xmlns="" val="1476111131"/>
                    </a:ext>
                  </a:extLst>
                </a:gridCol>
                <a:gridCol w="552353">
                  <a:extLst>
                    <a:ext uri="{9D8B030D-6E8A-4147-A177-3AD203B41FA5}">
                      <a16:colId xmlns:a16="http://schemas.microsoft.com/office/drawing/2014/main" xmlns="" val="1774877185"/>
                    </a:ext>
                  </a:extLst>
                </a:gridCol>
                <a:gridCol w="552353">
                  <a:extLst>
                    <a:ext uri="{9D8B030D-6E8A-4147-A177-3AD203B41FA5}">
                      <a16:colId xmlns:a16="http://schemas.microsoft.com/office/drawing/2014/main" xmlns="" val="2597047069"/>
                    </a:ext>
                  </a:extLst>
                </a:gridCol>
                <a:gridCol w="552353">
                  <a:extLst>
                    <a:ext uri="{9D8B030D-6E8A-4147-A177-3AD203B41FA5}">
                      <a16:colId xmlns:a16="http://schemas.microsoft.com/office/drawing/2014/main" xmlns="" val="1462202443"/>
                    </a:ext>
                  </a:extLst>
                </a:gridCol>
              </a:tblGrid>
              <a:tr h="161925">
                <a:tc>
                  <a:txBody>
                    <a:bodyPr/>
                    <a:lstStyle/>
                    <a:p>
                      <a:pPr algn="l" fontAlgn="ctr"/>
                      <a:r>
                        <a:rPr lang="fr-FR" sz="1000" b="0" i="0" u="none" strike="noStrike" dirty="0">
                          <a:effectLst/>
                          <a:latin typeface="+mn-lt"/>
                        </a:rPr>
                        <a:t> </a:t>
                      </a:r>
                    </a:p>
                  </a:txBody>
                  <a:tcPr marL="6350" marR="6350" marT="6350" marB="0" anchor="ctr">
                    <a:lnL>
                      <a:noFill/>
                    </a:lnL>
                    <a:lnR w="6350" cap="flat" cmpd="sng" algn="ctr">
                      <a:solidFill>
                        <a:srgbClr val="453B50"/>
                      </a:solidFill>
                      <a:prstDash val="solid"/>
                      <a:round/>
                      <a:headEnd type="none" w="med" len="med"/>
                      <a:tailEnd type="none" w="med" len="med"/>
                    </a:lnR>
                    <a:lnT>
                      <a:noFill/>
                    </a:lnT>
                    <a:lnB>
                      <a:noFill/>
                    </a:lnB>
                    <a:solidFill>
                      <a:srgbClr val="FFFFFF"/>
                    </a:solidFill>
                  </a:tcPr>
                </a:tc>
                <a:tc gridSpan="4">
                  <a:txBody>
                    <a:bodyPr/>
                    <a:lstStyle/>
                    <a:p>
                      <a:pPr algn="ctr" fontAlgn="ctr"/>
                      <a:r>
                        <a:rPr lang="fr-FR" sz="900" b="1" i="0" u="none" strike="noStrike">
                          <a:solidFill>
                            <a:srgbClr val="FFFFFF"/>
                          </a:solidFill>
                          <a:effectLst/>
                          <a:latin typeface="+mn-lt"/>
                        </a:rPr>
                        <a:t>Hospitalisation complète</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endParaRPr lang="fr-FR"/>
                    </a:p>
                  </a:txBody>
                  <a:tcPr/>
                </a:tc>
                <a:tc hMerge="1">
                  <a:txBody>
                    <a:bodyPr/>
                    <a:lstStyle/>
                    <a:p>
                      <a:endParaRPr lang="fr-FR"/>
                    </a:p>
                  </a:txBody>
                  <a:tcPr/>
                </a:tc>
                <a:tc hMerge="1">
                  <a:txBody>
                    <a:bodyPr/>
                    <a:lstStyle/>
                    <a:p>
                      <a:endParaRPr lang="fr-FR"/>
                    </a:p>
                  </a:txBody>
                  <a:tcPr/>
                </a:tc>
                <a:tc gridSpan="4">
                  <a:txBody>
                    <a:bodyPr/>
                    <a:lstStyle/>
                    <a:p>
                      <a:pPr algn="ctr" fontAlgn="ctr"/>
                      <a:r>
                        <a:rPr lang="fr-FR" sz="900" b="1" i="0" u="none" strike="noStrike">
                          <a:solidFill>
                            <a:srgbClr val="FFFFFF"/>
                          </a:solidFill>
                          <a:effectLst/>
                          <a:latin typeface="+mn-lt"/>
                        </a:rPr>
                        <a:t>Hospitalisation partielle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xmlns="" val="3557993979"/>
                  </a:ext>
                </a:extLst>
              </a:tr>
              <a:tr h="609600">
                <a:tc>
                  <a:txBody>
                    <a:bodyPr/>
                    <a:lstStyle/>
                    <a:p>
                      <a:pPr algn="l" fontAlgn="ctr"/>
                      <a:r>
                        <a:rPr lang="fr-FR" sz="800" b="0" i="1" u="none" strike="noStrike">
                          <a:solidFill>
                            <a:srgbClr val="B10057"/>
                          </a:solidFill>
                          <a:effectLst/>
                          <a:latin typeface="+mn-lt"/>
                        </a:rPr>
                        <a:t> </a:t>
                      </a:r>
                    </a:p>
                  </a:txBody>
                  <a:tcPr marL="6350" marR="6350" marT="6350" marB="0" anchor="ctr">
                    <a:lnL>
                      <a:noFill/>
                    </a:lnL>
                    <a:lnR w="6350" cap="flat" cmpd="sng" algn="ctr">
                      <a:solidFill>
                        <a:srgbClr val="000000"/>
                      </a:solidFill>
                      <a:prstDash val="solid"/>
                      <a:round/>
                      <a:headEnd type="none" w="med" len="med"/>
                      <a:tailEnd type="none" w="med" len="med"/>
                    </a:lnR>
                    <a:lnT>
                      <a:noFill/>
                    </a:lnT>
                    <a:lnB w="6350" cap="flat" cmpd="sng" algn="ctr">
                      <a:solidFill>
                        <a:srgbClr val="453B50"/>
                      </a:solidFill>
                      <a:prstDash val="solid"/>
                      <a:round/>
                      <a:headEnd type="none" w="med" len="med"/>
                      <a:tailEnd type="none" w="med" len="med"/>
                    </a:lnB>
                    <a:solidFill>
                      <a:srgbClr val="FFFFFF"/>
                    </a:solidFill>
                  </a:tcPr>
                </a:tc>
                <a:tc>
                  <a:txBody>
                    <a:bodyPr/>
                    <a:lstStyle/>
                    <a:p>
                      <a:pPr algn="l" fontAlgn="ctr"/>
                      <a:r>
                        <a:rPr lang="fr-FR" sz="800" b="0" i="0" u="none" strike="noStrike">
                          <a:solidFill>
                            <a:srgbClr val="FFFFFF"/>
                          </a:solidFill>
                          <a:effectLst/>
                          <a:latin typeface="+mn-lt"/>
                        </a:rPr>
                        <a:t>Nombre de séjours 2018</a:t>
                      </a:r>
                      <a:br>
                        <a:rPr lang="fr-FR" sz="800" b="0" i="0" u="none" strike="noStrike">
                          <a:solidFill>
                            <a:srgbClr val="FFFFFF"/>
                          </a:solidFill>
                          <a:effectLst/>
                          <a:latin typeface="+mn-lt"/>
                        </a:rPr>
                      </a:br>
                      <a:r>
                        <a:rPr lang="fr-FR" sz="800" b="0" i="0" u="none" strike="noStrike">
                          <a:solidFill>
                            <a:srgbClr val="FFFFFF"/>
                          </a:solidFill>
                          <a:effectLst/>
                          <a:latin typeface="+mn-lt"/>
                        </a:rPr>
                        <a:t>(en milliers)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mn-lt"/>
                        </a:rPr>
                        <a:t>Part en séjours dans la région 2018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mn-lt"/>
                        </a:rPr>
                        <a:t>Evolution nombre de séjours 2017/2018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mn-lt"/>
                        </a:rPr>
                        <a:t>Contribution à la croissance 2017/2018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mn-lt"/>
                        </a:rPr>
                        <a:t>Nombre de journées 2018</a:t>
                      </a:r>
                      <a:br>
                        <a:rPr lang="fr-FR" sz="800" b="0" i="0" u="none" strike="noStrike">
                          <a:solidFill>
                            <a:srgbClr val="FFFFFF"/>
                          </a:solidFill>
                          <a:effectLst/>
                          <a:latin typeface="+mn-lt"/>
                        </a:rPr>
                      </a:br>
                      <a:r>
                        <a:rPr lang="fr-FR" sz="800" b="0" i="0" u="none" strike="noStrike">
                          <a:solidFill>
                            <a:srgbClr val="FFFFFF"/>
                          </a:solidFill>
                          <a:effectLst/>
                          <a:latin typeface="+mn-lt"/>
                        </a:rPr>
                        <a:t>(en milliers)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mn-lt"/>
                        </a:rPr>
                        <a:t>Part en journées dans la région 2018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mn-lt"/>
                        </a:rPr>
                        <a:t>Evolution nombre de journées 2017/2018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mn-lt"/>
                        </a:rPr>
                        <a:t>Contribution à la croissance 2017/2018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extLst>
                  <a:ext uri="{0D108BD9-81ED-4DB2-BD59-A6C34878D82A}">
                    <a16:rowId xmlns:a16="http://schemas.microsoft.com/office/drawing/2014/main" xmlns="" val="1226265114"/>
                  </a:ext>
                </a:extLst>
              </a:tr>
              <a:tr h="160020">
                <a:tc>
                  <a:txBody>
                    <a:bodyPr/>
                    <a:lstStyle/>
                    <a:p>
                      <a:pPr algn="l" fontAlgn="ctr"/>
                      <a:r>
                        <a:rPr lang="fr-FR" sz="800" b="0" i="0" u="none" strike="noStrike">
                          <a:solidFill>
                            <a:srgbClr val="FFFFFF"/>
                          </a:solidFill>
                          <a:effectLst/>
                          <a:latin typeface="+mn-lt"/>
                        </a:rPr>
                        <a:t>Auvergne-Rhône-Alpes</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mn-lt"/>
                        </a:rPr>
                        <a:t>129,4</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a:noFill/>
                    </a:lnB>
                    <a:solidFill>
                      <a:srgbClr val="E8FAFE"/>
                    </a:solidFill>
                  </a:tcPr>
                </a:tc>
                <a:tc>
                  <a:txBody>
                    <a:bodyPr/>
                    <a:lstStyle/>
                    <a:p>
                      <a:pPr algn="r" fontAlgn="ctr"/>
                      <a:r>
                        <a:rPr lang="fr-FR" sz="900" b="0" i="0" u="none" strike="noStrike" dirty="0">
                          <a:solidFill>
                            <a:srgbClr val="453B50"/>
                          </a:solidFill>
                          <a:effectLst/>
                          <a:latin typeface="+mn-lt"/>
                        </a:rPr>
                        <a:t>12,3 %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a:noFill/>
                    </a:lnB>
                    <a:solidFill>
                      <a:srgbClr val="E8FAFE"/>
                    </a:solidFill>
                  </a:tcPr>
                </a:tc>
                <a:tc>
                  <a:txBody>
                    <a:bodyPr/>
                    <a:lstStyle/>
                    <a:p>
                      <a:pPr algn="r" fontAlgn="ctr"/>
                      <a:r>
                        <a:rPr lang="fr-FR" sz="900" b="0" i="0" u="none" strike="noStrike" dirty="0">
                          <a:solidFill>
                            <a:srgbClr val="453B50"/>
                          </a:solidFill>
                          <a:effectLst/>
                          <a:latin typeface="+mn-lt"/>
                        </a:rPr>
                        <a:t>-1,9 %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a:noFill/>
                    </a:lnB>
                    <a:solidFill>
                      <a:srgbClr val="E8FAFE"/>
                    </a:solidFill>
                  </a:tcPr>
                </a:tc>
                <a:tc>
                  <a:txBody>
                    <a:bodyPr/>
                    <a:lstStyle/>
                    <a:p>
                      <a:pPr algn="r" fontAlgn="ctr"/>
                      <a:r>
                        <a:rPr lang="fr-FR" sz="900" b="0" i="0" u="none" strike="noStrike" dirty="0">
                          <a:solidFill>
                            <a:srgbClr val="453B50"/>
                          </a:solidFill>
                          <a:effectLst/>
                          <a:latin typeface="+mn-lt"/>
                        </a:rPr>
                        <a:t>12,3 %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a:noFill/>
                    </a:lnB>
                    <a:solidFill>
                      <a:srgbClr val="E8FAFE"/>
                    </a:solidFill>
                  </a:tcPr>
                </a:tc>
                <a:tc>
                  <a:txBody>
                    <a:bodyPr/>
                    <a:lstStyle/>
                    <a:p>
                      <a:pPr algn="r" fontAlgn="ctr"/>
                      <a:r>
                        <a:rPr lang="fr-FR" sz="900" b="0" i="0" u="none" strike="noStrike">
                          <a:solidFill>
                            <a:srgbClr val="453B50"/>
                          </a:solidFill>
                          <a:effectLst/>
                          <a:latin typeface="+mn-lt"/>
                        </a:rPr>
                        <a:t>440,03</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a:noFill/>
                    </a:lnB>
                    <a:solidFill>
                      <a:srgbClr val="E8FAFE"/>
                    </a:solidFill>
                  </a:tcPr>
                </a:tc>
                <a:tc>
                  <a:txBody>
                    <a:bodyPr/>
                    <a:lstStyle/>
                    <a:p>
                      <a:pPr algn="r" fontAlgn="ctr"/>
                      <a:r>
                        <a:rPr lang="fr-FR" sz="900" b="0" i="0" u="none" strike="noStrike" dirty="0">
                          <a:solidFill>
                            <a:srgbClr val="453B50"/>
                          </a:solidFill>
                          <a:effectLst/>
                          <a:latin typeface="+mn-lt"/>
                        </a:rPr>
                        <a:t>+10,1 %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a:noFill/>
                    </a:lnB>
                    <a:solidFill>
                      <a:srgbClr val="E8FAFE"/>
                    </a:solidFill>
                  </a:tcPr>
                </a:tc>
                <a:tc>
                  <a:txBody>
                    <a:bodyPr/>
                    <a:lstStyle/>
                    <a:p>
                      <a:pPr algn="r" fontAlgn="ctr"/>
                      <a:r>
                        <a:rPr lang="fr-FR" sz="900" b="0" i="0" u="none" strike="noStrike" dirty="0">
                          <a:solidFill>
                            <a:srgbClr val="453B50"/>
                          </a:solidFill>
                          <a:effectLst/>
                          <a:latin typeface="+mn-lt"/>
                        </a:rPr>
                        <a:t>+5,2 %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a:noFill/>
                    </a:lnB>
                    <a:solidFill>
                      <a:srgbClr val="E8FAFE"/>
                    </a:solidFill>
                  </a:tcPr>
                </a:tc>
                <a:tc>
                  <a:txBody>
                    <a:bodyPr/>
                    <a:lstStyle/>
                    <a:p>
                      <a:pPr algn="r" fontAlgn="ctr"/>
                      <a:r>
                        <a:rPr lang="fr-FR" sz="900" b="0" i="0" u="none" strike="noStrike" dirty="0">
                          <a:solidFill>
                            <a:srgbClr val="453B50"/>
                          </a:solidFill>
                          <a:effectLst/>
                          <a:latin typeface="+mn-lt"/>
                        </a:rPr>
                        <a:t>9,7 %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a:noFill/>
                    </a:lnB>
                    <a:solidFill>
                      <a:srgbClr val="E8FAFE"/>
                    </a:solidFill>
                  </a:tcPr>
                </a:tc>
                <a:extLst>
                  <a:ext uri="{0D108BD9-81ED-4DB2-BD59-A6C34878D82A}">
                    <a16:rowId xmlns:a16="http://schemas.microsoft.com/office/drawing/2014/main" xmlns="" val="2249861982"/>
                  </a:ext>
                </a:extLst>
              </a:tr>
              <a:tr h="160020">
                <a:tc>
                  <a:txBody>
                    <a:bodyPr/>
                    <a:lstStyle/>
                    <a:p>
                      <a:pPr algn="l" fontAlgn="ctr"/>
                      <a:r>
                        <a:rPr lang="fr-FR" sz="800" b="0" i="0" u="none" strike="noStrike">
                          <a:solidFill>
                            <a:srgbClr val="FFFFFF"/>
                          </a:solidFill>
                          <a:effectLst/>
                          <a:latin typeface="+mn-lt"/>
                        </a:rPr>
                        <a:t>Bourgogne-Franche-Comté</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mn-lt"/>
                        </a:rPr>
                        <a:t>46,9</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4,4 %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+1,2 %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-2,6 %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169,19</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+3,9 %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+6,2 %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4,4 %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149695968"/>
                  </a:ext>
                </a:extLst>
              </a:tr>
              <a:tr h="160020">
                <a:tc>
                  <a:txBody>
                    <a:bodyPr/>
                    <a:lstStyle/>
                    <a:p>
                      <a:pPr algn="l" fontAlgn="ctr"/>
                      <a:r>
                        <a:rPr lang="fr-FR" sz="800" b="0" i="0" u="none" strike="noStrike">
                          <a:solidFill>
                            <a:srgbClr val="FFFFFF"/>
                          </a:solidFill>
                          <a:effectLst/>
                          <a:latin typeface="+mn-lt"/>
                        </a:rPr>
                        <a:t>Bretagne</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mn-lt"/>
                        </a:rPr>
                        <a:t>52,8</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5,0 %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-3,5 %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9,2 %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251,36</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+5,8 %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-1,3 %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-1,4 %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2937964942"/>
                  </a:ext>
                </a:extLst>
              </a:tr>
              <a:tr h="160020">
                <a:tc>
                  <a:txBody>
                    <a:bodyPr/>
                    <a:lstStyle/>
                    <a:p>
                      <a:pPr algn="l" fontAlgn="ctr"/>
                      <a:r>
                        <a:rPr lang="fr-FR" sz="800" b="0" i="0" u="none" strike="noStrike">
                          <a:solidFill>
                            <a:srgbClr val="FFFFFF"/>
                          </a:solidFill>
                          <a:effectLst/>
                          <a:latin typeface="+mn-lt"/>
                        </a:rPr>
                        <a:t>Centre-Val de Loire</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r" fontAlgn="ctr"/>
                      <a:r>
                        <a:rPr lang="fr-FR" sz="900" b="0" i="0" u="none" strike="noStrike" dirty="0">
                          <a:solidFill>
                            <a:srgbClr val="453B50"/>
                          </a:solidFill>
                          <a:effectLst/>
                          <a:latin typeface="+mn-lt"/>
                        </a:rPr>
                        <a:t>41,6</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3,9 %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-2,6 %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5,3 %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87,10</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+2,0 %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-5,2 %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-2,2 %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3584295329"/>
                  </a:ext>
                </a:extLst>
              </a:tr>
              <a:tr h="160020">
                <a:tc>
                  <a:txBody>
                    <a:bodyPr/>
                    <a:lstStyle/>
                    <a:p>
                      <a:pPr algn="l" fontAlgn="ctr"/>
                      <a:r>
                        <a:rPr lang="fr-FR" sz="800" b="0" i="0" u="none" strike="noStrike">
                          <a:solidFill>
                            <a:srgbClr val="FFFFFF"/>
                          </a:solidFill>
                          <a:effectLst/>
                          <a:latin typeface="+mn-lt"/>
                        </a:rPr>
                        <a:t>Corse</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mn-lt"/>
                        </a:rPr>
                        <a:t>5,1</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0,5 %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-2,0 %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0,5 %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48,82</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+1,1 %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+5,0 %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1,0 %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3982994113"/>
                  </a:ext>
                </a:extLst>
              </a:tr>
              <a:tr h="160020">
                <a:tc>
                  <a:txBody>
                    <a:bodyPr/>
                    <a:lstStyle/>
                    <a:p>
                      <a:pPr algn="l" fontAlgn="ctr"/>
                      <a:r>
                        <a:rPr lang="fr-FR" sz="800" b="0" i="0" u="none" strike="noStrike">
                          <a:solidFill>
                            <a:srgbClr val="FFFFFF"/>
                          </a:solidFill>
                          <a:effectLst/>
                          <a:latin typeface="+mn-lt"/>
                        </a:rPr>
                        <a:t>Grand-Est</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r" fontAlgn="ctr"/>
                      <a:r>
                        <a:rPr lang="fr-FR" sz="900" b="0" i="0" u="none" strike="noStrike" dirty="0">
                          <a:solidFill>
                            <a:srgbClr val="453B50"/>
                          </a:solidFill>
                          <a:effectLst/>
                          <a:latin typeface="+mn-lt"/>
                        </a:rPr>
                        <a:t>81,7</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7,7 %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-1,8 %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7,1 %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458,53</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+10,5 %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+3,8 %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7,5 %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2522358165"/>
                  </a:ext>
                </a:extLst>
              </a:tr>
              <a:tr h="160020">
                <a:tc>
                  <a:txBody>
                    <a:bodyPr/>
                    <a:lstStyle/>
                    <a:p>
                      <a:pPr algn="l" fontAlgn="ctr"/>
                      <a:r>
                        <a:rPr lang="fr-FR" sz="800" b="0" i="0" u="none" strike="noStrike">
                          <a:solidFill>
                            <a:srgbClr val="FFFFFF"/>
                          </a:solidFill>
                          <a:effectLst/>
                          <a:latin typeface="+mn-lt"/>
                        </a:rPr>
                        <a:t>Guadeloupe</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mn-lt"/>
                        </a:rPr>
                        <a:t>11,3</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1,1 %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+0,4 %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-0,2 %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43,56</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+1,0 %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+22,7 %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3,6 %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1000493856"/>
                  </a:ext>
                </a:extLst>
              </a:tr>
              <a:tr h="160020">
                <a:tc>
                  <a:txBody>
                    <a:bodyPr/>
                    <a:lstStyle/>
                    <a:p>
                      <a:pPr algn="l" fontAlgn="ctr"/>
                      <a:r>
                        <a:rPr lang="fr-FR" sz="800" b="0" i="0" u="none" strike="noStrike">
                          <a:solidFill>
                            <a:srgbClr val="FFFFFF"/>
                          </a:solidFill>
                          <a:effectLst/>
                          <a:latin typeface="+mn-lt"/>
                        </a:rPr>
                        <a:t>Guyane</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mn-lt"/>
                        </a:rPr>
                        <a:t>0,8</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0,1 %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+126,9 %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-2,1 %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20,01</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+0,5 %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+91,4 %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4,3 %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1719580114"/>
                  </a:ext>
                </a:extLst>
              </a:tr>
              <a:tr h="160020">
                <a:tc>
                  <a:txBody>
                    <a:bodyPr/>
                    <a:lstStyle/>
                    <a:p>
                      <a:pPr algn="l" fontAlgn="ctr"/>
                      <a:r>
                        <a:rPr lang="fr-FR" sz="800" b="0" i="0" u="none" strike="noStrike">
                          <a:solidFill>
                            <a:srgbClr val="FFFFFF"/>
                          </a:solidFill>
                          <a:effectLst/>
                          <a:latin typeface="+mn-lt"/>
                        </a:rPr>
                        <a:t>Hauts-de-France</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mn-lt"/>
                        </a:rPr>
                        <a:t>88,7</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8,4 %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-1,1 %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4,8 %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386,17</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+8,9 %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+7,3 %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11,8 %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3644947885"/>
                  </a:ext>
                </a:extLst>
              </a:tr>
              <a:tr h="160020">
                <a:tc>
                  <a:txBody>
                    <a:bodyPr/>
                    <a:lstStyle/>
                    <a:p>
                      <a:pPr algn="l" fontAlgn="ctr"/>
                      <a:r>
                        <a:rPr lang="fr-FR" sz="800" b="0" i="0" u="none" strike="noStrike">
                          <a:solidFill>
                            <a:srgbClr val="FFFFFF"/>
                          </a:solidFill>
                          <a:effectLst/>
                          <a:latin typeface="+mn-lt"/>
                        </a:rPr>
                        <a:t>Ile-de-France</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mn-lt"/>
                        </a:rPr>
                        <a:t>158,1</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15,0 %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-3,1 %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24,6 %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797,82</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+18,3 %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+6,4 %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21,7 %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2451965057"/>
                  </a:ext>
                </a:extLst>
              </a:tr>
              <a:tr h="160020">
                <a:tc>
                  <a:txBody>
                    <a:bodyPr/>
                    <a:lstStyle/>
                    <a:p>
                      <a:pPr algn="l" fontAlgn="ctr"/>
                      <a:r>
                        <a:rPr lang="fr-FR" sz="800" b="0" i="0" u="none" strike="noStrike">
                          <a:solidFill>
                            <a:srgbClr val="FFFFFF"/>
                          </a:solidFill>
                          <a:effectLst/>
                          <a:latin typeface="+mn-lt"/>
                        </a:rPr>
                        <a:t>La Réunion</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mn-lt"/>
                        </a:rPr>
                        <a:t>6,8</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0,6 %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-0,9 %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0,3 %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125,95</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+2,9 %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+10,1 %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5,2 %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164715885"/>
                  </a:ext>
                </a:extLst>
              </a:tr>
              <a:tr h="160020">
                <a:tc>
                  <a:txBody>
                    <a:bodyPr/>
                    <a:lstStyle/>
                    <a:p>
                      <a:pPr algn="l" fontAlgn="ctr"/>
                      <a:r>
                        <a:rPr lang="fr-FR" sz="800" b="0" i="0" u="none" strike="noStrike">
                          <a:solidFill>
                            <a:srgbClr val="FFFFFF"/>
                          </a:solidFill>
                          <a:effectLst/>
                          <a:latin typeface="+mn-lt"/>
                        </a:rPr>
                        <a:t>Martinique</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mn-lt"/>
                        </a:rPr>
                        <a:t>4,8</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0,5 %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-1,1 %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0,3 %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13,86</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+0,3 %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+4,7 %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0,3 %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801233071"/>
                  </a:ext>
                </a:extLst>
              </a:tr>
              <a:tr h="160020">
                <a:tc>
                  <a:txBody>
                    <a:bodyPr/>
                    <a:lstStyle/>
                    <a:p>
                      <a:pPr algn="l" fontAlgn="ctr"/>
                      <a:r>
                        <a:rPr lang="fr-FR" sz="800" b="0" i="0" u="none" strike="noStrike">
                          <a:solidFill>
                            <a:srgbClr val="FFFFFF"/>
                          </a:solidFill>
                          <a:effectLst/>
                          <a:latin typeface="+mn-lt"/>
                        </a:rPr>
                        <a:t>Mayotte</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mn-lt"/>
                        </a:rPr>
                        <a:t>.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129855947"/>
                  </a:ext>
                </a:extLst>
              </a:tr>
              <a:tr h="160020">
                <a:tc>
                  <a:txBody>
                    <a:bodyPr/>
                    <a:lstStyle/>
                    <a:p>
                      <a:pPr algn="l" fontAlgn="ctr"/>
                      <a:r>
                        <a:rPr lang="fr-FR" sz="800" b="0" i="0" u="none" strike="noStrike">
                          <a:solidFill>
                            <a:srgbClr val="FFFFFF"/>
                          </a:solidFill>
                          <a:effectLst/>
                          <a:latin typeface="+mn-lt"/>
                        </a:rPr>
                        <a:t>Normandie</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mn-lt"/>
                        </a:rPr>
                        <a:t>51,8</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4,9 %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-2,1 %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5,4 %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261,32</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+6,0 %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+7,2 %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7,9 %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1562473735"/>
                  </a:ext>
                </a:extLst>
              </a:tr>
              <a:tr h="160020">
                <a:tc>
                  <a:txBody>
                    <a:bodyPr/>
                    <a:lstStyle/>
                    <a:p>
                      <a:pPr algn="l" fontAlgn="ctr"/>
                      <a:r>
                        <a:rPr lang="fr-FR" sz="800" b="0" i="0" u="none" strike="noStrike">
                          <a:solidFill>
                            <a:srgbClr val="FFFFFF"/>
                          </a:solidFill>
                          <a:effectLst/>
                          <a:latin typeface="+mn-lt"/>
                        </a:rPr>
                        <a:t>Nouvelle Aquitaine</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mn-lt"/>
                        </a:rPr>
                        <a:t>103,8</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9,8 %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-2,1 %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10,9 %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292,10</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+6,7 %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+8,2 %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10,0 %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3797421772"/>
                  </a:ext>
                </a:extLst>
              </a:tr>
              <a:tr h="160020">
                <a:tc>
                  <a:txBody>
                    <a:bodyPr/>
                    <a:lstStyle/>
                    <a:p>
                      <a:pPr algn="l" fontAlgn="ctr"/>
                      <a:r>
                        <a:rPr lang="fr-FR" sz="800" b="0" i="0" u="none" strike="noStrike">
                          <a:solidFill>
                            <a:srgbClr val="FFFFFF"/>
                          </a:solidFill>
                          <a:effectLst/>
                          <a:latin typeface="+mn-lt"/>
                        </a:rPr>
                        <a:t>Occitanie</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mn-lt"/>
                        </a:rPr>
                        <a:t>115,7</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11,0 %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-1,6 %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9,1 %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335,72</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+7,7 %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+5,3 %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7,5 %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1176986541"/>
                  </a:ext>
                </a:extLst>
              </a:tr>
              <a:tr h="160020">
                <a:tc>
                  <a:txBody>
                    <a:bodyPr/>
                    <a:lstStyle/>
                    <a:p>
                      <a:pPr algn="l" fontAlgn="ctr"/>
                      <a:r>
                        <a:rPr lang="fr-FR" sz="800" b="0" i="0" u="none" strike="noStrike">
                          <a:solidFill>
                            <a:srgbClr val="FFFFFF"/>
                          </a:solidFill>
                          <a:effectLst/>
                          <a:latin typeface="+mn-lt"/>
                        </a:rPr>
                        <a:t>Pays de la Loire</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mn-lt"/>
                        </a:rPr>
                        <a:t>48,4</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4,6 %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-5,2 %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12,8 %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189,62</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+4,4 %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-1,0 %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-0,8 %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1015519700"/>
                  </a:ext>
                </a:extLst>
              </a:tr>
              <a:tr h="160020">
                <a:tc>
                  <a:txBody>
                    <a:bodyPr/>
                    <a:lstStyle/>
                    <a:p>
                      <a:pPr algn="l" fontAlgn="ctr"/>
                      <a:r>
                        <a:rPr lang="fr-FR" sz="800" b="0" i="0" u="none" strike="noStrike">
                          <a:solidFill>
                            <a:srgbClr val="FFFFFF"/>
                          </a:solidFill>
                          <a:effectLst/>
                          <a:latin typeface="+mn-lt"/>
                        </a:rPr>
                        <a:t>Provence-Alpes-Côte d'Azur</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mn-lt"/>
                        </a:rPr>
                        <a:t>107,0</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10,1 %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-0,4 %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2,3 %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429,15</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+9,9 %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+5,3 %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9,6 %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1826206059"/>
                  </a:ext>
                </a:extLst>
              </a:tr>
              <a:tr h="160020">
                <a:tc>
                  <a:txBody>
                    <a:bodyPr/>
                    <a:lstStyle/>
                    <a:p>
                      <a:pPr algn="l" fontAlgn="ctr"/>
                      <a:r>
                        <a:rPr lang="fr-FR" sz="800" b="0" i="0" u="none" strike="noStrike">
                          <a:solidFill>
                            <a:srgbClr val="FFFFFF"/>
                          </a:solidFill>
                          <a:effectLst/>
                          <a:latin typeface="+mn-lt"/>
                        </a:rPr>
                        <a:t>Saint Martin, Saint Barthelemy (Iles du Nord)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mn-lt"/>
                        </a:rPr>
                        <a:t>0,0</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0,0 %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-15,9 %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0,0 %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0,00</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0</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a:solidFill>
                            <a:srgbClr val="453B50"/>
                          </a:solidFill>
                          <a:effectLst/>
                          <a:latin typeface="+mn-lt"/>
                        </a:rPr>
                        <a:t>.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tc>
                  <a:txBody>
                    <a:bodyPr/>
                    <a:lstStyle/>
                    <a:p>
                      <a:pPr algn="r" fontAlgn="ctr"/>
                      <a:r>
                        <a:rPr lang="fr-FR" sz="900" b="0" i="0" u="none" strike="noStrike" dirty="0">
                          <a:solidFill>
                            <a:srgbClr val="453B50"/>
                          </a:solidFill>
                          <a:effectLst/>
                          <a:latin typeface="+mn-lt"/>
                        </a:rPr>
                        <a:t>0,0 %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3776372872"/>
                  </a:ext>
                </a:extLst>
              </a:tr>
              <a:tr h="160020">
                <a:tc>
                  <a:txBody>
                    <a:bodyPr/>
                    <a:lstStyle/>
                    <a:p>
                      <a:pPr algn="l" fontAlgn="ctr"/>
                      <a:r>
                        <a:rPr lang="fr-FR" sz="800" b="1" i="0" u="none" strike="noStrike">
                          <a:solidFill>
                            <a:srgbClr val="FFFFFF"/>
                          </a:solidFill>
                          <a:effectLst/>
                          <a:latin typeface="+mn-lt"/>
                        </a:rPr>
                        <a:t>Total France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r" fontAlgn="ctr"/>
                      <a:r>
                        <a:rPr lang="fr-FR" sz="900" b="1" i="0" u="none" strike="noStrike">
                          <a:solidFill>
                            <a:srgbClr val="453B50"/>
                          </a:solidFill>
                          <a:effectLst/>
                          <a:latin typeface="+mn-lt"/>
                        </a:rPr>
                        <a:t>1 054,7</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w="6350" cap="flat" cmpd="sng" algn="ctr">
                      <a:solidFill>
                        <a:srgbClr val="453B50"/>
                      </a:solidFill>
                      <a:prstDash val="solid"/>
                      <a:round/>
                      <a:headEnd type="none" w="med" len="med"/>
                      <a:tailEnd type="none" w="med" len="med"/>
                    </a:lnB>
                    <a:solidFill>
                      <a:srgbClr val="E8FAFE"/>
                    </a:solidFill>
                  </a:tcPr>
                </a:tc>
                <a:tc>
                  <a:txBody>
                    <a:bodyPr/>
                    <a:lstStyle/>
                    <a:p>
                      <a:pPr algn="r" fontAlgn="ctr"/>
                      <a:r>
                        <a:rPr lang="fr-FR" sz="900" b="1" i="0" u="none" strike="noStrike" dirty="0">
                          <a:solidFill>
                            <a:srgbClr val="453B50"/>
                          </a:solidFill>
                          <a:effectLst/>
                          <a:latin typeface="+mn-lt"/>
                        </a:rPr>
                        <a:t>100,0 %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w="6350" cap="flat" cmpd="sng" algn="ctr">
                      <a:solidFill>
                        <a:srgbClr val="453B50"/>
                      </a:solidFill>
                      <a:prstDash val="solid"/>
                      <a:round/>
                      <a:headEnd type="none" w="med" len="med"/>
                      <a:tailEnd type="none" w="med" len="med"/>
                    </a:lnB>
                    <a:solidFill>
                      <a:srgbClr val="E8FAFE"/>
                    </a:solidFill>
                  </a:tcPr>
                </a:tc>
                <a:tc>
                  <a:txBody>
                    <a:bodyPr/>
                    <a:lstStyle/>
                    <a:p>
                      <a:pPr algn="r" fontAlgn="ctr"/>
                      <a:r>
                        <a:rPr lang="fr-FR" sz="900" b="1" i="0" u="none" strike="noStrike" dirty="0">
                          <a:solidFill>
                            <a:srgbClr val="453B50"/>
                          </a:solidFill>
                          <a:effectLst/>
                          <a:latin typeface="+mn-lt"/>
                        </a:rPr>
                        <a:t>-1,9 %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w="6350" cap="flat" cmpd="sng" algn="ctr">
                      <a:solidFill>
                        <a:srgbClr val="453B50"/>
                      </a:solidFill>
                      <a:prstDash val="solid"/>
                      <a:round/>
                      <a:headEnd type="none" w="med" len="med"/>
                      <a:tailEnd type="none" w="med" len="med"/>
                    </a:lnB>
                    <a:solidFill>
                      <a:srgbClr val="E8FAFE"/>
                    </a:solidFill>
                  </a:tcPr>
                </a:tc>
                <a:tc>
                  <a:txBody>
                    <a:bodyPr/>
                    <a:lstStyle/>
                    <a:p>
                      <a:pPr algn="r" fontAlgn="ctr"/>
                      <a:r>
                        <a:rPr lang="fr-FR" sz="900" b="1" i="0" u="none" strike="noStrike" dirty="0">
                          <a:solidFill>
                            <a:srgbClr val="453B50"/>
                          </a:solidFill>
                          <a:effectLst/>
                          <a:latin typeface="+mn-lt"/>
                        </a:rPr>
                        <a:t>100,0 %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w="6350" cap="flat" cmpd="sng" algn="ctr">
                      <a:solidFill>
                        <a:srgbClr val="453B50"/>
                      </a:solidFill>
                      <a:prstDash val="solid"/>
                      <a:round/>
                      <a:headEnd type="none" w="med" len="med"/>
                      <a:tailEnd type="none" w="med" len="med"/>
                    </a:lnB>
                    <a:solidFill>
                      <a:srgbClr val="E8FAFE"/>
                    </a:solidFill>
                  </a:tcPr>
                </a:tc>
                <a:tc>
                  <a:txBody>
                    <a:bodyPr/>
                    <a:lstStyle/>
                    <a:p>
                      <a:pPr algn="r" fontAlgn="ctr"/>
                      <a:r>
                        <a:rPr lang="fr-FR" sz="900" b="1" i="0" u="none" strike="noStrike">
                          <a:solidFill>
                            <a:srgbClr val="453B50"/>
                          </a:solidFill>
                          <a:effectLst/>
                          <a:latin typeface="+mn-lt"/>
                        </a:rPr>
                        <a:t>4 350,32</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w="6350" cap="flat" cmpd="sng" algn="ctr">
                      <a:solidFill>
                        <a:srgbClr val="453B50"/>
                      </a:solidFill>
                      <a:prstDash val="solid"/>
                      <a:round/>
                      <a:headEnd type="none" w="med" len="med"/>
                      <a:tailEnd type="none" w="med" len="med"/>
                    </a:lnB>
                    <a:solidFill>
                      <a:srgbClr val="E8FAFE"/>
                    </a:solidFill>
                  </a:tcPr>
                </a:tc>
                <a:tc>
                  <a:txBody>
                    <a:bodyPr/>
                    <a:lstStyle/>
                    <a:p>
                      <a:pPr algn="r" fontAlgn="ctr"/>
                      <a:r>
                        <a:rPr lang="fr-FR" sz="900" b="1" i="0" u="none" strike="noStrike" dirty="0">
                          <a:solidFill>
                            <a:srgbClr val="453B50"/>
                          </a:solidFill>
                          <a:effectLst/>
                          <a:latin typeface="+mn-lt"/>
                        </a:rPr>
                        <a:t>+100,0 %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w="6350" cap="flat" cmpd="sng" algn="ctr">
                      <a:solidFill>
                        <a:srgbClr val="453B50"/>
                      </a:solidFill>
                      <a:prstDash val="solid"/>
                      <a:round/>
                      <a:headEnd type="none" w="med" len="med"/>
                      <a:tailEnd type="none" w="med" len="med"/>
                    </a:lnB>
                    <a:solidFill>
                      <a:srgbClr val="E8FAFE"/>
                    </a:solidFill>
                  </a:tcPr>
                </a:tc>
                <a:tc>
                  <a:txBody>
                    <a:bodyPr/>
                    <a:lstStyle/>
                    <a:p>
                      <a:pPr algn="r" fontAlgn="ctr"/>
                      <a:r>
                        <a:rPr lang="fr-FR" sz="900" b="1" i="0" u="none" strike="noStrike" dirty="0">
                          <a:solidFill>
                            <a:srgbClr val="453B50"/>
                          </a:solidFill>
                          <a:effectLst/>
                          <a:latin typeface="+mn-lt"/>
                        </a:rPr>
                        <a:t>+5,4 %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w="6350" cap="flat" cmpd="sng" algn="ctr">
                      <a:solidFill>
                        <a:srgbClr val="453B50"/>
                      </a:solidFill>
                      <a:prstDash val="solid"/>
                      <a:round/>
                      <a:headEnd type="none" w="med" len="med"/>
                      <a:tailEnd type="none" w="med" len="med"/>
                    </a:lnB>
                    <a:solidFill>
                      <a:srgbClr val="E8FAFE"/>
                    </a:solidFill>
                  </a:tcPr>
                </a:tc>
                <a:tc>
                  <a:txBody>
                    <a:bodyPr/>
                    <a:lstStyle/>
                    <a:p>
                      <a:pPr algn="r" fontAlgn="ctr"/>
                      <a:r>
                        <a:rPr lang="fr-FR" sz="900" b="1" i="0" u="none" strike="noStrike" dirty="0">
                          <a:solidFill>
                            <a:srgbClr val="453B50"/>
                          </a:solidFill>
                          <a:effectLst/>
                          <a:latin typeface="+mn-lt"/>
                        </a:rPr>
                        <a:t>100,0 %</a:t>
                      </a:r>
                    </a:p>
                  </a:txBody>
                  <a:tcPr marL="6350" marR="6350" marT="6350" marB="0" anchor="ctr">
                    <a:lnL w="6350" cap="flat" cmpd="sng" algn="ctr">
                      <a:solidFill>
                        <a:srgbClr val="453B50"/>
                      </a:solidFill>
                      <a:prstDash val="solid"/>
                      <a:round/>
                      <a:headEnd type="none" w="med" len="med"/>
                      <a:tailEnd type="none" w="med" len="med"/>
                    </a:lnL>
                    <a:lnR w="6350" cap="flat" cmpd="sng" algn="ctr">
                      <a:solidFill>
                        <a:srgbClr val="453B50"/>
                      </a:solidFill>
                      <a:prstDash val="solid"/>
                      <a:round/>
                      <a:headEnd type="none" w="med" len="med"/>
                      <a:tailEnd type="none" w="med" len="med"/>
                    </a:lnR>
                    <a:lnT>
                      <a:noFill/>
                    </a:lnT>
                    <a:lnB w="6350" cap="flat" cmpd="sng" algn="ctr">
                      <a:solidFill>
                        <a:srgbClr val="453B50"/>
                      </a:solidFill>
                      <a:prstDash val="solid"/>
                      <a:round/>
                      <a:headEnd type="none" w="med" len="med"/>
                      <a:tailEnd type="none" w="med" len="med"/>
                    </a:lnB>
                    <a:solidFill>
                      <a:srgbClr val="E8FAFE"/>
                    </a:solidFill>
                  </a:tcPr>
                </a:tc>
                <a:extLst>
                  <a:ext uri="{0D108BD9-81ED-4DB2-BD59-A6C34878D82A}">
                    <a16:rowId xmlns:a16="http://schemas.microsoft.com/office/drawing/2014/main" xmlns="" val="909588876"/>
                  </a:ext>
                </a:extLst>
              </a:tr>
            </a:tbl>
          </a:graphicData>
        </a:graphic>
      </p:graphicFrame>
      <p:pic>
        <p:nvPicPr>
          <p:cNvPr id="17" name="Espace réservé du contenu 16">
            <a:extLst>
              <a:ext uri="{FF2B5EF4-FFF2-40B4-BE49-F238E27FC236}">
                <a16:creationId xmlns:a16="http://schemas.microsoft.com/office/drawing/2014/main" xmlns="" id="{2597D9E5-665B-4D97-8883-5E9E3B019DF8}"/>
              </a:ext>
            </a:extLst>
          </p:cNvPr>
          <p:cNvPicPr>
            <a:picLocks noGrp="1" noChangeAspect="1"/>
          </p:cNvPicPr>
          <p:nvPr>
            <p:ph idx="15"/>
            <p:custDataLst>
              <p:tags r:id="rId7"/>
            </p:custDataLst>
          </p:nvPr>
        </p:nvPicPr>
        <p:blipFill rotWithShape="1">
          <a:blip r:embed="rId15"/>
          <a:srcRect b="2988"/>
          <a:stretch/>
        </p:blipFill>
        <p:spPr>
          <a:xfrm>
            <a:off x="6756400" y="1438205"/>
            <a:ext cx="3871686" cy="2794000"/>
          </a:xfrm>
          <a:prstGeom prst="rect">
            <a:avLst/>
          </a:prstGeom>
        </p:spPr>
      </p:pic>
      <p:sp>
        <p:nvSpPr>
          <p:cNvPr id="15" name="Rectangle 14">
            <a:extLst>
              <a:ext uri="{FF2B5EF4-FFF2-40B4-BE49-F238E27FC236}">
                <a16:creationId xmlns:a16="http://schemas.microsoft.com/office/drawing/2014/main" xmlns="" id="{FFF2B5C8-A322-4688-BF59-28FC6DD5354D}"/>
              </a:ext>
            </a:extLst>
          </p:cNvPr>
          <p:cNvSpPr/>
          <p:nvPr>
            <p:custDataLst>
              <p:tags r:id="rId8"/>
            </p:custDataLst>
          </p:nvPr>
        </p:nvSpPr>
        <p:spPr bwMode="auto">
          <a:xfrm>
            <a:off x="65314" y="2717800"/>
            <a:ext cx="6589481" cy="152400"/>
          </a:xfrm>
          <a:prstGeom prst="rect">
            <a:avLst/>
          </a:prstGeom>
          <a:noFill/>
          <a:ln w="15875">
            <a:solidFill>
              <a:srgbClr val="FF0000"/>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algn="ctr" defTabSz="835025" eaLnBrk="0" hangingPunct="0">
              <a:lnSpc>
                <a:spcPct val="90000"/>
              </a:lnSpc>
            </a:pPr>
            <a:endParaRPr lang="fr-FR" sz="1200" b="0" i="0" dirty="0" err="1">
              <a:solidFill>
                <a:schemeClr val="tx1"/>
              </a:solidFill>
              <a:latin typeface="+mj-lt"/>
            </a:endParaRPr>
          </a:p>
        </p:txBody>
      </p:sp>
      <p:graphicFrame>
        <p:nvGraphicFramePr>
          <p:cNvPr id="18" name="Tableau 17">
            <a:extLst>
              <a:ext uri="{FF2B5EF4-FFF2-40B4-BE49-F238E27FC236}">
                <a16:creationId xmlns:a16="http://schemas.microsoft.com/office/drawing/2014/main" xmlns="" id="{CEE28487-37D0-4CFA-9999-360770479118}"/>
              </a:ext>
            </a:extLst>
          </p:cNvPr>
          <p:cNvGraphicFramePr>
            <a:graphicFrameLocks noGrp="1"/>
          </p:cNvGraphicFramePr>
          <p:nvPr>
            <p:custDataLst>
              <p:tags r:id="rId9"/>
            </p:custDataLst>
            <p:extLst>
              <p:ext uri="{D42A27DB-BD31-4B8C-83A1-F6EECF244321}">
                <p14:modId xmlns:p14="http://schemas.microsoft.com/office/powerpoint/2010/main" val="3699572874"/>
              </p:ext>
            </p:extLst>
          </p:nvPr>
        </p:nvGraphicFramePr>
        <p:xfrm>
          <a:off x="65314" y="5530045"/>
          <a:ext cx="4991100" cy="1242060"/>
        </p:xfrm>
        <a:graphic>
          <a:graphicData uri="http://schemas.openxmlformats.org/drawingml/2006/table">
            <a:tbl>
              <a:tblPr/>
              <a:tblGrid>
                <a:gridCol w="2400300">
                  <a:extLst>
                    <a:ext uri="{9D8B030D-6E8A-4147-A177-3AD203B41FA5}">
                      <a16:colId xmlns:a16="http://schemas.microsoft.com/office/drawing/2014/main" xmlns="" val="3001792195"/>
                    </a:ext>
                  </a:extLst>
                </a:gridCol>
                <a:gridCol w="863600">
                  <a:extLst>
                    <a:ext uri="{9D8B030D-6E8A-4147-A177-3AD203B41FA5}">
                      <a16:colId xmlns:a16="http://schemas.microsoft.com/office/drawing/2014/main" xmlns="" val="4035170803"/>
                    </a:ext>
                  </a:extLst>
                </a:gridCol>
                <a:gridCol w="863600">
                  <a:extLst>
                    <a:ext uri="{9D8B030D-6E8A-4147-A177-3AD203B41FA5}">
                      <a16:colId xmlns:a16="http://schemas.microsoft.com/office/drawing/2014/main" xmlns="" val="1208335647"/>
                    </a:ext>
                  </a:extLst>
                </a:gridCol>
                <a:gridCol w="863600">
                  <a:extLst>
                    <a:ext uri="{9D8B030D-6E8A-4147-A177-3AD203B41FA5}">
                      <a16:colId xmlns:a16="http://schemas.microsoft.com/office/drawing/2014/main" xmlns="" val="3100031835"/>
                    </a:ext>
                  </a:extLst>
                </a:gridCol>
              </a:tblGrid>
              <a:tr h="289560">
                <a:tc>
                  <a:txBody>
                    <a:bodyPr/>
                    <a:lstStyle/>
                    <a:p>
                      <a:pPr algn="l" fontAlgn="ctr"/>
                      <a:r>
                        <a:rPr lang="fr-FR" sz="800" b="0" i="1" u="none" strike="noStrike" dirty="0">
                          <a:solidFill>
                            <a:srgbClr val="453B50"/>
                          </a:solidFill>
                          <a:effectLst/>
                          <a:latin typeface="Segoe UI" panose="020B0502040204020203" pitchFamily="34" charset="0"/>
                        </a:rPr>
                        <a:t>Journées de présence en milliers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800" b="0" i="0" u="none" strike="noStrike">
                          <a:solidFill>
                            <a:srgbClr val="FFFFFF"/>
                          </a:solidFill>
                          <a:effectLst/>
                          <a:latin typeface="Segoe UI" panose="020B0502040204020203" pitchFamily="34" charset="0"/>
                        </a:rPr>
                        <a:t>Public</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Segoe UI" panose="020B0502040204020203" pitchFamily="34" charset="0"/>
                        </a:rPr>
                        <a:t>Privé d'intérêt collectif</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Segoe UI" panose="020B0502040204020203" pitchFamily="34" charset="0"/>
                        </a:rPr>
                        <a:t>Privé commercial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extLst>
                  <a:ext uri="{0D108BD9-81ED-4DB2-BD59-A6C34878D82A}">
                    <a16:rowId xmlns:a16="http://schemas.microsoft.com/office/drawing/2014/main" xmlns="" val="1818180636"/>
                  </a:ext>
                </a:extLst>
              </a:tr>
              <a:tr h="190500">
                <a:tc>
                  <a:txBody>
                    <a:bodyPr/>
                    <a:lstStyle/>
                    <a:p>
                      <a:pPr algn="l" fontAlgn="ctr"/>
                      <a:r>
                        <a:rPr lang="fr-FR" sz="800" b="0" i="0" u="none" strike="noStrike">
                          <a:solidFill>
                            <a:srgbClr val="FFFFFF"/>
                          </a:solidFill>
                          <a:effectLst/>
                          <a:latin typeface="Segoe UI" panose="020B0502040204020203" pitchFamily="34" charset="0"/>
                        </a:rPr>
                        <a:t>Nombre d'établissements PMSI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70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68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15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159230831"/>
                  </a:ext>
                </a:extLst>
              </a:tr>
              <a:tr h="190500">
                <a:tc>
                  <a:txBody>
                    <a:bodyPr/>
                    <a:lstStyle/>
                    <a:p>
                      <a:pPr algn="l" fontAlgn="ctr"/>
                      <a:r>
                        <a:rPr lang="fr-FR" sz="800" b="0" i="0" u="none" strike="noStrike">
                          <a:solidFill>
                            <a:srgbClr val="FFFFFF"/>
                          </a:solidFill>
                          <a:effectLst/>
                          <a:latin typeface="Segoe UI" panose="020B0502040204020203" pitchFamily="34" charset="0"/>
                        </a:rPr>
                        <a:t>Nombre de séjours en HC 2018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37,81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34,48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9,44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417975315"/>
                  </a:ext>
                </a:extLst>
              </a:tr>
              <a:tr h="190500">
                <a:tc>
                  <a:txBody>
                    <a:bodyPr/>
                    <a:lstStyle/>
                    <a:p>
                      <a:pPr algn="l" fontAlgn="ctr"/>
                      <a:r>
                        <a:rPr lang="fr-FR" sz="800" b="0" i="0" u="none" strike="noStrike">
                          <a:solidFill>
                            <a:srgbClr val="FFFFFF"/>
                          </a:solidFill>
                          <a:effectLst/>
                          <a:latin typeface="Segoe UI" panose="020B0502040204020203" pitchFamily="34" charset="0"/>
                        </a:rPr>
                        <a:t>Evolution nombre de séjours 2017/2018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dirty="0">
                          <a:solidFill>
                            <a:srgbClr val="453B50"/>
                          </a:solidFill>
                          <a:effectLst/>
                          <a:latin typeface="Segoe UI" panose="020B0502040204020203" pitchFamily="34" charset="0"/>
                        </a:rPr>
                        <a:t>-3,1 %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-2,5 %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+6,8 %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856704232"/>
                  </a:ext>
                </a:extLst>
              </a:tr>
              <a:tr h="190500">
                <a:tc>
                  <a:txBody>
                    <a:bodyPr/>
                    <a:lstStyle/>
                    <a:p>
                      <a:pPr algn="l" fontAlgn="ctr"/>
                      <a:r>
                        <a:rPr lang="fr-FR" sz="800" b="0" i="0" u="none" strike="noStrike">
                          <a:solidFill>
                            <a:srgbClr val="FFFFFF"/>
                          </a:solidFill>
                          <a:effectLst/>
                          <a:latin typeface="Segoe UI" panose="020B0502040204020203" pitchFamily="34" charset="0"/>
                        </a:rPr>
                        <a:t>Nombre de journées en HP 2018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129,98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265,41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63,14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4287110255"/>
                  </a:ext>
                </a:extLst>
              </a:tr>
              <a:tr h="190500">
                <a:tc>
                  <a:txBody>
                    <a:bodyPr/>
                    <a:lstStyle/>
                    <a:p>
                      <a:pPr algn="l" fontAlgn="ctr"/>
                      <a:r>
                        <a:rPr lang="fr-FR" sz="800" b="0" i="0" u="none" strike="noStrike">
                          <a:solidFill>
                            <a:srgbClr val="FFFFFF"/>
                          </a:solidFill>
                          <a:effectLst/>
                          <a:latin typeface="Segoe UI" panose="020B0502040204020203" pitchFamily="34" charset="0"/>
                        </a:rPr>
                        <a:t>Evolution nombre de journées 2017/2018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dirty="0">
                          <a:solidFill>
                            <a:srgbClr val="453B50"/>
                          </a:solidFill>
                          <a:effectLst/>
                          <a:latin typeface="Segoe UI" panose="020B0502040204020203" pitchFamily="34" charset="0"/>
                        </a:rPr>
                        <a:t>+1,0 %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+1,7 %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+21,4 %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4232794973"/>
                  </a:ext>
                </a:extLst>
              </a:tr>
            </a:tbl>
          </a:graphicData>
        </a:graphic>
      </p:graphicFrame>
    </p:spTree>
    <p:extLst>
      <p:ext uri="{BB962C8B-B14F-4D97-AF65-F5344CB8AC3E}">
        <p14:creationId xmlns:p14="http://schemas.microsoft.com/office/powerpoint/2010/main" val="22520386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FR" dirty="0"/>
              <a:t>Où sont pris en charge les patients ?</a:t>
            </a:r>
          </a:p>
        </p:txBody>
      </p:sp>
      <p:sp>
        <p:nvSpPr>
          <p:cNvPr id="5" name="Espace réservé du numéro de diapositive 4"/>
          <p:cNvSpPr>
            <a:spLocks noGrp="1"/>
          </p:cNvSpPr>
          <p:nvPr>
            <p:ph type="sldNum" sz="quarter" idx="19"/>
            <p:custDataLst>
              <p:tags r:id="rId2"/>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48</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8" name="Espace réservé du pied de page 7"/>
          <p:cNvSpPr>
            <a:spLocks noGrp="1"/>
          </p:cNvSpPr>
          <p:nvPr>
            <p:ph type="ftr" sz="quarter" idx="3"/>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pic>
        <p:nvPicPr>
          <p:cNvPr id="15" name="Picture 1"/>
          <p:cNvPicPr>
            <a:picLocks noChangeAspect="1" noChangeArrowheads="1"/>
          </p:cNvPicPr>
          <p:nvPr>
            <p:custDataLst>
              <p:tags r:id="rId4"/>
            </p:custDataLst>
          </p:nvPr>
        </p:nvPicPr>
        <p:blipFill>
          <a:blip r:embed="rId7">
            <a:extLst>
              <a:ext uri="{28A0092B-C50C-407E-A947-70E740481C1C}">
                <a14:useLocalDpi xmlns:a14="http://schemas.microsoft.com/office/drawing/2010/main" val="0"/>
              </a:ext>
            </a:extLst>
          </a:blip>
          <a:srcRect/>
          <a:stretch>
            <a:fillRect/>
          </a:stretch>
        </p:blipFill>
        <p:spPr bwMode="auto">
          <a:xfrm>
            <a:off x="228434" y="273413"/>
            <a:ext cx="904875"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9" name="Espace réservé du contenu 18">
            <a:extLst>
              <a:ext uri="{FF2B5EF4-FFF2-40B4-BE49-F238E27FC236}">
                <a16:creationId xmlns:a16="http://schemas.microsoft.com/office/drawing/2014/main" xmlns="" id="{92652CE0-4FAB-4C02-9F14-3D1FFC3CA837}"/>
              </a:ext>
            </a:extLst>
          </p:cNvPr>
          <p:cNvGraphicFramePr>
            <a:graphicFrameLocks noGrp="1"/>
          </p:cNvGraphicFramePr>
          <p:nvPr>
            <p:ph idx="21"/>
            <p:custDataLst>
              <p:tags r:id="rId5"/>
            </p:custDataLst>
            <p:extLst>
              <p:ext uri="{D42A27DB-BD31-4B8C-83A1-F6EECF244321}">
                <p14:modId xmlns:p14="http://schemas.microsoft.com/office/powerpoint/2010/main" val="809433889"/>
              </p:ext>
            </p:extLst>
          </p:nvPr>
        </p:nvGraphicFramePr>
        <p:xfrm>
          <a:off x="437002" y="1325021"/>
          <a:ext cx="9898251" cy="3281088"/>
        </p:xfrm>
        <a:graphic>
          <a:graphicData uri="http://schemas.openxmlformats.org/drawingml/2006/table">
            <a:tbl>
              <a:tblPr/>
              <a:tblGrid>
                <a:gridCol w="1752135">
                  <a:extLst>
                    <a:ext uri="{9D8B030D-6E8A-4147-A177-3AD203B41FA5}">
                      <a16:colId xmlns:a16="http://schemas.microsoft.com/office/drawing/2014/main" xmlns="" val="3390244626"/>
                    </a:ext>
                  </a:extLst>
                </a:gridCol>
                <a:gridCol w="797614">
                  <a:extLst>
                    <a:ext uri="{9D8B030D-6E8A-4147-A177-3AD203B41FA5}">
                      <a16:colId xmlns:a16="http://schemas.microsoft.com/office/drawing/2014/main" xmlns="" val="463513334"/>
                    </a:ext>
                  </a:extLst>
                </a:gridCol>
                <a:gridCol w="797614">
                  <a:extLst>
                    <a:ext uri="{9D8B030D-6E8A-4147-A177-3AD203B41FA5}">
                      <a16:colId xmlns:a16="http://schemas.microsoft.com/office/drawing/2014/main" xmlns="" val="4259194915"/>
                    </a:ext>
                  </a:extLst>
                </a:gridCol>
                <a:gridCol w="523025">
                  <a:extLst>
                    <a:ext uri="{9D8B030D-6E8A-4147-A177-3AD203B41FA5}">
                      <a16:colId xmlns:a16="http://schemas.microsoft.com/office/drawing/2014/main" xmlns="" val="3056384994"/>
                    </a:ext>
                  </a:extLst>
                </a:gridCol>
                <a:gridCol w="706085">
                  <a:extLst>
                    <a:ext uri="{9D8B030D-6E8A-4147-A177-3AD203B41FA5}">
                      <a16:colId xmlns:a16="http://schemas.microsoft.com/office/drawing/2014/main" xmlns="" val="1039407092"/>
                    </a:ext>
                  </a:extLst>
                </a:gridCol>
                <a:gridCol w="810688">
                  <a:extLst>
                    <a:ext uri="{9D8B030D-6E8A-4147-A177-3AD203B41FA5}">
                      <a16:colId xmlns:a16="http://schemas.microsoft.com/office/drawing/2014/main" xmlns="" val="3254701032"/>
                    </a:ext>
                  </a:extLst>
                </a:gridCol>
                <a:gridCol w="1660604">
                  <a:extLst>
                    <a:ext uri="{9D8B030D-6E8A-4147-A177-3AD203B41FA5}">
                      <a16:colId xmlns:a16="http://schemas.microsoft.com/office/drawing/2014/main" xmlns="" val="3827452654"/>
                    </a:ext>
                  </a:extLst>
                </a:gridCol>
                <a:gridCol w="810688">
                  <a:extLst>
                    <a:ext uri="{9D8B030D-6E8A-4147-A177-3AD203B41FA5}">
                      <a16:colId xmlns:a16="http://schemas.microsoft.com/office/drawing/2014/main" xmlns="" val="3867721810"/>
                    </a:ext>
                  </a:extLst>
                </a:gridCol>
                <a:gridCol w="810688">
                  <a:extLst>
                    <a:ext uri="{9D8B030D-6E8A-4147-A177-3AD203B41FA5}">
                      <a16:colId xmlns:a16="http://schemas.microsoft.com/office/drawing/2014/main" xmlns="" val="2696542942"/>
                    </a:ext>
                  </a:extLst>
                </a:gridCol>
                <a:gridCol w="523025">
                  <a:extLst>
                    <a:ext uri="{9D8B030D-6E8A-4147-A177-3AD203B41FA5}">
                      <a16:colId xmlns:a16="http://schemas.microsoft.com/office/drawing/2014/main" xmlns="" val="4035077998"/>
                    </a:ext>
                  </a:extLst>
                </a:gridCol>
                <a:gridCol w="706085">
                  <a:extLst>
                    <a:ext uri="{9D8B030D-6E8A-4147-A177-3AD203B41FA5}">
                      <a16:colId xmlns:a16="http://schemas.microsoft.com/office/drawing/2014/main" xmlns="" val="3157322964"/>
                    </a:ext>
                  </a:extLst>
                </a:gridCol>
              </a:tblGrid>
              <a:tr h="105447">
                <a:tc gridSpan="5">
                  <a:txBody>
                    <a:bodyPr/>
                    <a:lstStyle/>
                    <a:p>
                      <a:pPr algn="l" fontAlgn="ctr"/>
                      <a:r>
                        <a:rPr lang="fr-FR" sz="1000" b="1" i="0" u="none" strike="noStrike" dirty="0">
                          <a:solidFill>
                            <a:srgbClr val="2092C6"/>
                          </a:solidFill>
                          <a:effectLst/>
                          <a:latin typeface="Segoe UI" panose="020B0502040204020203" pitchFamily="34" charset="0"/>
                        </a:rPr>
                        <a:t>SSR - Taux d'attractivité </a:t>
                      </a:r>
                      <a:r>
                        <a:rPr lang="fr-FR" sz="1000" b="1" i="0" u="none" strike="noStrike" dirty="0" err="1">
                          <a:solidFill>
                            <a:srgbClr val="2092C6"/>
                          </a:solidFill>
                          <a:effectLst/>
                          <a:latin typeface="Segoe UI" panose="020B0502040204020203" pitchFamily="34" charset="0"/>
                        </a:rPr>
                        <a:t>intra-régional</a:t>
                      </a:r>
                      <a:r>
                        <a:rPr lang="fr-FR" sz="1000" b="1" i="0" u="none" strike="noStrike" dirty="0">
                          <a:solidFill>
                            <a:srgbClr val="2092C6"/>
                          </a:solidFill>
                          <a:effectLst/>
                          <a:latin typeface="Segoe UI" panose="020B0502040204020203" pitchFamily="34" charset="0"/>
                        </a:rPr>
                        <a:t> par zonage spécifique ARS</a:t>
                      </a:r>
                    </a:p>
                  </a:txBody>
                  <a:tcPr marL="3138" marR="3138" marT="3138" marB="0" anchor="ctr">
                    <a:lnL>
                      <a:noFill/>
                    </a:lnL>
                    <a:lnR>
                      <a:noFill/>
                    </a:lnR>
                    <a:lnT>
                      <a:noFill/>
                    </a:lnT>
                    <a:lnB>
                      <a:noFill/>
                    </a:lnB>
                    <a:solidFill>
                      <a:srgbClr val="FFFF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l" fontAlgn="b"/>
                      <a:endParaRPr lang="fr-FR" sz="1000" b="0" i="0" u="none" strike="noStrike">
                        <a:effectLst/>
                        <a:latin typeface="Segoe UI" panose="020B0502040204020203" pitchFamily="34" charset="0"/>
                      </a:endParaRPr>
                    </a:p>
                  </a:txBody>
                  <a:tcPr marL="3138" marR="3138" marT="3138" marB="0" anchor="b">
                    <a:lnL>
                      <a:noFill/>
                    </a:lnL>
                    <a:lnR>
                      <a:noFill/>
                    </a:lnR>
                    <a:lnT>
                      <a:noFill/>
                    </a:lnT>
                    <a:lnB>
                      <a:noFill/>
                    </a:lnB>
                  </a:tcPr>
                </a:tc>
                <a:tc gridSpan="5">
                  <a:txBody>
                    <a:bodyPr/>
                    <a:lstStyle/>
                    <a:p>
                      <a:pPr algn="l" fontAlgn="ctr"/>
                      <a:r>
                        <a:rPr lang="fr-FR" sz="1000" b="1" i="0" u="none" strike="noStrike">
                          <a:solidFill>
                            <a:srgbClr val="6F6185"/>
                          </a:solidFill>
                          <a:effectLst/>
                          <a:latin typeface="Segoe UI" panose="020B0502040204020203" pitchFamily="34" charset="0"/>
                        </a:rPr>
                        <a:t>SSR - Taux de fuite intra-régional par zonage spécifique ARS</a:t>
                      </a:r>
                    </a:p>
                  </a:txBody>
                  <a:tcPr marL="3138" marR="3138" marT="3138" marB="0" anchor="ctr">
                    <a:lnL>
                      <a:noFill/>
                    </a:lnL>
                    <a:lnR>
                      <a:noFill/>
                    </a:lnR>
                    <a:lnT>
                      <a:noFill/>
                    </a:lnT>
                    <a:lnB>
                      <a:noFill/>
                    </a:lnB>
                    <a:solidFill>
                      <a:srgbClr val="FFFF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xmlns="" val="2725438151"/>
                  </a:ext>
                </a:extLst>
              </a:tr>
              <a:tr h="105447">
                <a:tc>
                  <a:txBody>
                    <a:bodyPr/>
                    <a:lstStyle/>
                    <a:p>
                      <a:pPr algn="l" fontAlgn="ctr"/>
                      <a:r>
                        <a:rPr lang="fr-FR" sz="1000" b="1" i="0" u="none" strike="noStrike">
                          <a:solidFill>
                            <a:srgbClr val="2092C6"/>
                          </a:solidFill>
                          <a:effectLst/>
                          <a:latin typeface="Segoe UI" panose="020B0502040204020203" pitchFamily="34" charset="0"/>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900" b="0" i="0" u="none" strike="noStrike">
                          <a:solidFill>
                            <a:srgbClr val="FFFFFF"/>
                          </a:solidFill>
                          <a:effectLst/>
                          <a:latin typeface="Segoe UI" panose="020B0502040204020203" pitchFamily="34" charset="0"/>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fr-FR" sz="900" b="0" i="0" u="none" strike="noStrike">
                          <a:solidFill>
                            <a:srgbClr val="453B50"/>
                          </a:solidFill>
                          <a:effectLst/>
                          <a:latin typeface="Segoe UI" panose="020B0502040204020203" pitchFamily="34" charset="0"/>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fr-FR" sz="900" b="0" i="0" u="none" strike="noStrike">
                          <a:solidFill>
                            <a:srgbClr val="453B50"/>
                          </a:solidFill>
                          <a:effectLst/>
                          <a:latin typeface="Segoe UI" panose="020B0502040204020203" pitchFamily="34" charset="0"/>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000" b="1" i="0" u="none" strike="noStrike">
                          <a:solidFill>
                            <a:srgbClr val="000000"/>
                          </a:solidFill>
                          <a:effectLst/>
                          <a:latin typeface="Segoe UI" panose="020B0502040204020203" pitchFamily="34" charset="0"/>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fr-FR" sz="1000" b="0" i="0" u="none" strike="noStrike">
                        <a:effectLst/>
                        <a:latin typeface="Segoe UI" panose="020B0502040204020203" pitchFamily="34" charset="0"/>
                      </a:endParaRPr>
                    </a:p>
                  </a:txBody>
                  <a:tcPr marL="3138" marR="3138" marT="3138" marB="0" anchor="b">
                    <a:lnL>
                      <a:noFill/>
                    </a:lnL>
                    <a:lnR>
                      <a:noFill/>
                    </a:lnR>
                    <a:lnT>
                      <a:noFill/>
                    </a:lnT>
                    <a:lnB>
                      <a:noFill/>
                    </a:lnB>
                  </a:tcPr>
                </a:tc>
                <a:tc>
                  <a:txBody>
                    <a:bodyPr/>
                    <a:lstStyle/>
                    <a:p>
                      <a:pPr algn="l" fontAlgn="ctr"/>
                      <a:r>
                        <a:rPr lang="fr-FR" sz="1000" b="0" i="0" u="none" strike="noStrike">
                          <a:effectLst/>
                          <a:latin typeface="Segoe UI" panose="020B0502040204020203" pitchFamily="34" charset="0"/>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000" b="0" i="0" u="none" strike="noStrike">
                          <a:effectLst/>
                          <a:latin typeface="Segoe UI" panose="020B0502040204020203" pitchFamily="34" charset="0"/>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000" b="0" i="0" u="none" strike="noStrike">
                          <a:effectLst/>
                          <a:latin typeface="Segoe UI" panose="020B0502040204020203" pitchFamily="34" charset="0"/>
                        </a:rPr>
                        <a:t> </a:t>
                      </a:r>
                    </a:p>
                  </a:txBody>
                  <a:tcPr marL="3138" marR="3138" marT="313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fr-FR" sz="1000" b="0" i="0" u="none" strike="noStrike">
                        <a:effectLst/>
                        <a:latin typeface="Segoe UI" panose="020B0502040204020203" pitchFamily="34" charset="0"/>
                      </a:endParaRPr>
                    </a:p>
                  </a:txBody>
                  <a:tcPr marL="3138" marR="3138" marT="313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FR" sz="1000" b="0" i="0" u="none" strike="noStrike">
                        <a:effectLst/>
                        <a:latin typeface="Segoe UI" panose="020B0502040204020203" pitchFamily="34" charset="0"/>
                      </a:endParaRPr>
                    </a:p>
                  </a:txBody>
                  <a:tcPr marL="3138" marR="3138" marT="313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34859054"/>
                  </a:ext>
                </a:extLst>
              </a:tr>
              <a:tr h="429320">
                <a:tc>
                  <a:txBody>
                    <a:bodyPr/>
                    <a:lstStyle/>
                    <a:p>
                      <a:pPr algn="l" fontAlgn="ctr"/>
                      <a:r>
                        <a:rPr lang="fr-FR" sz="900" b="0" i="1" u="none" strike="noStrike">
                          <a:solidFill>
                            <a:srgbClr val="453B50"/>
                          </a:solidFill>
                          <a:effectLst/>
                          <a:latin typeface="Segoe UI" panose="020B0502040204020203" pitchFamily="34" charset="0"/>
                        </a:rPr>
                        <a:t>Lieu d'implantation des établissements</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900" b="0" i="0" u="none" strike="noStrike">
                          <a:solidFill>
                            <a:srgbClr val="FFFFFF"/>
                          </a:solidFill>
                          <a:effectLst/>
                          <a:latin typeface="Segoe UI" panose="020B0502040204020203" pitchFamily="34" charset="0"/>
                        </a:rPr>
                        <a:t>Nombre de journées 2017 produits dans le territoire</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900" b="0" i="0" u="none" strike="noStrike">
                          <a:solidFill>
                            <a:srgbClr val="FFFFFF"/>
                          </a:solidFill>
                          <a:effectLst/>
                          <a:latin typeface="Segoe UI" panose="020B0502040204020203" pitchFamily="34" charset="0"/>
                        </a:rPr>
                        <a:t>Nombre de journées 2018 produits dans le territoire</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900" b="0" i="0" u="none" strike="noStrike">
                          <a:solidFill>
                            <a:srgbClr val="FFFFFF"/>
                          </a:solidFill>
                          <a:effectLst/>
                          <a:latin typeface="Segoe UI" panose="020B0502040204020203" pitchFamily="34" charset="0"/>
                        </a:rPr>
                        <a:t>Var. 17/18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4D4D"/>
                    </a:solidFill>
                  </a:tcPr>
                </a:tc>
                <a:tc>
                  <a:txBody>
                    <a:bodyPr/>
                    <a:lstStyle/>
                    <a:p>
                      <a:pPr algn="ctr" fontAlgn="ctr"/>
                      <a:r>
                        <a:rPr lang="fr-FR" sz="900" b="0" i="0" u="none" strike="noStrike">
                          <a:solidFill>
                            <a:srgbClr val="FFFFFF"/>
                          </a:solidFill>
                          <a:effectLst/>
                          <a:latin typeface="Segoe UI" panose="020B0502040204020203" pitchFamily="34" charset="0"/>
                        </a:rPr>
                        <a:t>Taux d'attractivité intra-régional du territoire</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4D4D"/>
                    </a:solidFill>
                  </a:tcPr>
                </a:tc>
                <a:tc>
                  <a:txBody>
                    <a:bodyPr/>
                    <a:lstStyle/>
                    <a:p>
                      <a:pPr algn="l" fontAlgn="b"/>
                      <a:endParaRPr lang="fr-FR" sz="1000" b="0" i="0" u="none" strike="noStrike">
                        <a:effectLst/>
                        <a:latin typeface="Segoe UI" panose="020B0502040204020203" pitchFamily="34" charset="0"/>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900" b="0" i="1" u="none" strike="noStrike">
                          <a:solidFill>
                            <a:srgbClr val="453B50"/>
                          </a:solidFill>
                          <a:effectLst/>
                          <a:latin typeface="Segoe UI" panose="020B0502040204020203" pitchFamily="34" charset="0"/>
                        </a:rPr>
                        <a:t>Lieu de résidence des patients</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900" b="0" i="0" u="none" strike="noStrike">
                          <a:solidFill>
                            <a:srgbClr val="FFFFFF"/>
                          </a:solidFill>
                          <a:effectLst/>
                          <a:latin typeface="Segoe UI" panose="020B0502040204020203" pitchFamily="34" charset="0"/>
                        </a:rPr>
                        <a:t>Nombre de journées 2017 consommés par les patients résidant dans le territoire</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ctr" fontAlgn="ctr"/>
                      <a:r>
                        <a:rPr lang="fr-FR" sz="900" b="0" i="0" u="none" strike="noStrike">
                          <a:solidFill>
                            <a:srgbClr val="FFFFFF"/>
                          </a:solidFill>
                          <a:effectLst/>
                          <a:latin typeface="Segoe UI" panose="020B0502040204020203" pitchFamily="34" charset="0"/>
                        </a:rPr>
                        <a:t>Nombre de journées 2018 consommés par les patients résidant dans le territoire</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ctr" fontAlgn="ctr"/>
                      <a:r>
                        <a:rPr lang="fr-FR" sz="900" b="0" i="0" u="none" strike="noStrike">
                          <a:solidFill>
                            <a:srgbClr val="FFFFFF"/>
                          </a:solidFill>
                          <a:effectLst/>
                          <a:latin typeface="Segoe UI" panose="020B0502040204020203" pitchFamily="34" charset="0"/>
                        </a:rPr>
                        <a:t>Var. 17/18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4D4D"/>
                    </a:solidFill>
                  </a:tcPr>
                </a:tc>
                <a:tc>
                  <a:txBody>
                    <a:bodyPr/>
                    <a:lstStyle/>
                    <a:p>
                      <a:pPr algn="ctr" fontAlgn="ctr"/>
                      <a:r>
                        <a:rPr lang="fr-FR" sz="900" b="0" i="0" u="none" strike="noStrike">
                          <a:solidFill>
                            <a:srgbClr val="FFFFFF"/>
                          </a:solidFill>
                          <a:effectLst/>
                          <a:latin typeface="Segoe UI" panose="020B0502040204020203" pitchFamily="34" charset="0"/>
                        </a:rPr>
                        <a:t>Taux de fuite intra-régional du territoire</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4D4D"/>
                    </a:solidFill>
                  </a:tcPr>
                </a:tc>
                <a:extLst>
                  <a:ext uri="{0D108BD9-81ED-4DB2-BD59-A6C34878D82A}">
                    <a16:rowId xmlns:a16="http://schemas.microsoft.com/office/drawing/2014/main" xmlns="" val="2648918743"/>
                  </a:ext>
                </a:extLst>
              </a:tr>
              <a:tr h="94149">
                <a:tc>
                  <a:txBody>
                    <a:bodyPr/>
                    <a:lstStyle/>
                    <a:p>
                      <a:pPr algn="l" fontAlgn="ctr"/>
                      <a:r>
                        <a:rPr lang="fr-FR" sz="900" b="0" i="0" u="none" strike="noStrike">
                          <a:solidFill>
                            <a:srgbClr val="FFFFFF"/>
                          </a:solidFill>
                          <a:effectLst/>
                          <a:latin typeface="Segoe UI" panose="020B0502040204020203" pitchFamily="34" charset="0"/>
                        </a:rPr>
                        <a:t>Nord Ardennes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50,88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114,82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+ 63,9</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900" b="0" i="0" u="none" strike="noStrike" dirty="0">
                          <a:effectLst/>
                          <a:latin typeface="Segoe UI" panose="020B0502040204020203" pitchFamily="34" charset="0"/>
                        </a:rPr>
                        <a:t>5,0 %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00" b="0" i="0" u="none" strike="noStrike">
                        <a:effectLst/>
                        <a:latin typeface="Segoe UI" panose="020B0502040204020203" pitchFamily="34" charset="0"/>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900" b="0" i="0" u="none" strike="noStrike">
                          <a:solidFill>
                            <a:srgbClr val="FFFFFF"/>
                          </a:solidFill>
                          <a:effectLst/>
                          <a:latin typeface="Segoe UI" panose="020B0502040204020203" pitchFamily="34" charset="0"/>
                        </a:rPr>
                        <a:t>21-52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900" b="0" i="0" u="none" strike="noStrike">
                          <a:solidFill>
                            <a:srgbClr val="453B50"/>
                          </a:solidFill>
                          <a:effectLst/>
                          <a:latin typeface="Segoe UI" panose="020B0502040204020203" pitchFamily="34" charset="0"/>
                        </a:rPr>
                        <a:t>68,68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68,54</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- 0,1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900" b="0" i="0" u="none" strike="noStrike" dirty="0">
                          <a:effectLst/>
                          <a:latin typeface="Segoe UI" panose="020B0502040204020203" pitchFamily="34" charset="0"/>
                        </a:rPr>
                        <a:t>20,4 %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3527613410"/>
                  </a:ext>
                </a:extLst>
              </a:tr>
              <a:tr h="94149">
                <a:tc>
                  <a:txBody>
                    <a:bodyPr/>
                    <a:lstStyle/>
                    <a:p>
                      <a:pPr algn="l" fontAlgn="ctr"/>
                      <a:r>
                        <a:rPr lang="fr-FR" sz="900" b="0" i="0" u="none" strike="noStrike">
                          <a:solidFill>
                            <a:srgbClr val="FFFFFF"/>
                          </a:solidFill>
                          <a:effectLst/>
                          <a:latin typeface="Segoe UI" panose="020B0502040204020203" pitchFamily="34" charset="0"/>
                        </a:rPr>
                        <a:t>Champagne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142,67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275,77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+ 133,1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900" b="0" i="0" u="none" strike="noStrike" dirty="0">
                          <a:effectLst/>
                          <a:latin typeface="Segoe UI" panose="020B0502040204020203" pitchFamily="34" charset="0"/>
                        </a:rPr>
                        <a:t>7,5 %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00" b="0" i="0" u="none" strike="noStrike">
                        <a:effectLst/>
                        <a:latin typeface="Segoe UI" panose="020B0502040204020203" pitchFamily="34" charset="0"/>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900" b="0" i="0" u="none" strike="noStrike">
                          <a:solidFill>
                            <a:srgbClr val="FFFFFF"/>
                          </a:solidFill>
                          <a:effectLst/>
                          <a:latin typeface="Segoe UI" panose="020B0502040204020203" pitchFamily="34" charset="0"/>
                        </a:rPr>
                        <a:t>Aube et Sézannais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900" b="0" i="0" u="none" strike="noStrike">
                          <a:solidFill>
                            <a:srgbClr val="453B50"/>
                          </a:solidFill>
                          <a:effectLst/>
                          <a:latin typeface="Segoe UI" panose="020B0502040204020203" pitchFamily="34" charset="0"/>
                        </a:rPr>
                        <a:t>161,48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176,71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+ 15,2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900" b="0" i="0" u="none" strike="noStrike" dirty="0">
                          <a:effectLst/>
                          <a:latin typeface="Segoe UI" panose="020B0502040204020203" pitchFamily="34" charset="0"/>
                        </a:rPr>
                        <a:t>4,8 %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3025307658"/>
                  </a:ext>
                </a:extLst>
              </a:tr>
              <a:tr h="94149">
                <a:tc>
                  <a:txBody>
                    <a:bodyPr/>
                    <a:lstStyle/>
                    <a:p>
                      <a:pPr algn="l" fontAlgn="ctr"/>
                      <a:r>
                        <a:rPr lang="fr-FR" sz="900" b="0" i="0" u="none" strike="noStrike">
                          <a:solidFill>
                            <a:srgbClr val="FFFFFF"/>
                          </a:solidFill>
                          <a:effectLst/>
                          <a:latin typeface="Segoe UI" panose="020B0502040204020203" pitchFamily="34" charset="0"/>
                        </a:rPr>
                        <a:t>Aube et Sézannais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551,32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161,26</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- 390,1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900" b="0" i="0" u="none" strike="noStrike" dirty="0">
                          <a:effectLst/>
                          <a:latin typeface="Segoe UI" panose="020B0502040204020203" pitchFamily="34" charset="0"/>
                        </a:rPr>
                        <a:t>3,1 %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00" b="0" i="0" u="none" strike="noStrike">
                        <a:effectLst/>
                        <a:latin typeface="Segoe UI" panose="020B0502040204020203" pitchFamily="34" charset="0"/>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900" b="0" i="0" u="none" strike="noStrike">
                          <a:solidFill>
                            <a:srgbClr val="FFFFFF"/>
                          </a:solidFill>
                          <a:effectLst/>
                          <a:latin typeface="Segoe UI" panose="020B0502040204020203" pitchFamily="34" charset="0"/>
                        </a:rPr>
                        <a:t>Basse Alsace Sud Moselle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900" b="0" i="0" u="none" strike="noStrike">
                          <a:solidFill>
                            <a:srgbClr val="453B50"/>
                          </a:solidFill>
                          <a:effectLst/>
                          <a:latin typeface="Segoe UI" panose="020B0502040204020203" pitchFamily="34" charset="0"/>
                        </a:rPr>
                        <a:t>513,88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515,57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+ 1,7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900" b="0" i="0" u="none" strike="noStrike" dirty="0">
                          <a:effectLst/>
                          <a:latin typeface="Segoe UI" panose="020B0502040204020203" pitchFamily="34" charset="0"/>
                        </a:rPr>
                        <a:t>7,2 %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4155811166"/>
                  </a:ext>
                </a:extLst>
              </a:tr>
              <a:tr h="94149">
                <a:tc>
                  <a:txBody>
                    <a:bodyPr/>
                    <a:lstStyle/>
                    <a:p>
                      <a:pPr algn="l" fontAlgn="ctr"/>
                      <a:r>
                        <a:rPr lang="fr-FR" sz="900" b="0" i="0" u="none" strike="noStrike">
                          <a:solidFill>
                            <a:srgbClr val="FFFFFF"/>
                          </a:solidFill>
                          <a:effectLst/>
                          <a:latin typeface="Segoe UI" panose="020B0502040204020203" pitchFamily="34" charset="0"/>
                        </a:rPr>
                        <a:t>21-52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252,57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50,57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- 202,0</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900" b="0" i="0" u="none" strike="noStrike" dirty="0">
                          <a:effectLst/>
                          <a:latin typeface="Segoe UI" panose="020B0502040204020203" pitchFamily="34" charset="0"/>
                        </a:rPr>
                        <a:t>4,2 %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00" b="0" i="0" u="none" strike="noStrike">
                        <a:effectLst/>
                        <a:latin typeface="Segoe UI" panose="020B0502040204020203" pitchFamily="34" charset="0"/>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900" b="0" i="0" u="none" strike="noStrike">
                          <a:solidFill>
                            <a:srgbClr val="FFFFFF"/>
                          </a:solidFill>
                          <a:effectLst/>
                          <a:latin typeface="Segoe UI" panose="020B0502040204020203" pitchFamily="34" charset="0"/>
                        </a:rPr>
                        <a:t>Centre Alsace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900" b="0" i="0" u="none" strike="noStrike">
                          <a:solidFill>
                            <a:srgbClr val="453B50"/>
                          </a:solidFill>
                          <a:effectLst/>
                          <a:latin typeface="Segoe UI" panose="020B0502040204020203" pitchFamily="34" charset="0"/>
                        </a:rPr>
                        <a:t>261,69</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258,04</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- 3,6</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900" b="0" i="0" u="none" strike="noStrike" dirty="0">
                          <a:effectLst/>
                          <a:latin typeface="Segoe UI" panose="020B0502040204020203" pitchFamily="34" charset="0"/>
                        </a:rPr>
                        <a:t>19,3 %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3323186770"/>
                  </a:ext>
                </a:extLst>
              </a:tr>
              <a:tr h="94149">
                <a:tc>
                  <a:txBody>
                    <a:bodyPr/>
                    <a:lstStyle/>
                    <a:p>
                      <a:pPr algn="l" fontAlgn="ctr"/>
                      <a:r>
                        <a:rPr lang="fr-FR" sz="900" b="0" i="0" u="none" strike="noStrike">
                          <a:solidFill>
                            <a:srgbClr val="FFFFFF"/>
                          </a:solidFill>
                          <a:effectLst/>
                          <a:latin typeface="Segoe UI" panose="020B0502040204020203" pitchFamily="34" charset="0"/>
                        </a:rPr>
                        <a:t>Cœur Grand Est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277,45</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125,15</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- 152,3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900" b="0" i="0" u="none" strike="noStrike" dirty="0">
                          <a:effectLst/>
                          <a:latin typeface="Segoe UI" panose="020B0502040204020203" pitchFamily="34" charset="0"/>
                        </a:rPr>
                        <a:t>7,2 %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00" b="0" i="0" u="none" strike="noStrike">
                        <a:effectLst/>
                        <a:latin typeface="Segoe UI" panose="020B0502040204020203" pitchFamily="34" charset="0"/>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900" b="0" i="0" u="none" strike="noStrike">
                          <a:solidFill>
                            <a:srgbClr val="FFFFFF"/>
                          </a:solidFill>
                          <a:effectLst/>
                          <a:latin typeface="Segoe UI" panose="020B0502040204020203" pitchFamily="34" charset="0"/>
                        </a:rPr>
                        <a:t>Champagne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900" b="0" i="0" u="none" strike="noStrike">
                          <a:solidFill>
                            <a:srgbClr val="453B50"/>
                          </a:solidFill>
                          <a:effectLst/>
                          <a:latin typeface="Segoe UI" panose="020B0502040204020203" pitchFamily="34" charset="0"/>
                        </a:rPr>
                        <a:t>251,54</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250,93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- 0,6</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900" b="0" i="0" u="none" strike="noStrike" dirty="0">
                          <a:effectLst/>
                          <a:latin typeface="Segoe UI" panose="020B0502040204020203" pitchFamily="34" charset="0"/>
                        </a:rPr>
                        <a:t>3,8 %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2578461806"/>
                  </a:ext>
                </a:extLst>
              </a:tr>
              <a:tr h="94149">
                <a:tc>
                  <a:txBody>
                    <a:bodyPr/>
                    <a:lstStyle/>
                    <a:p>
                      <a:pPr algn="l" fontAlgn="ctr"/>
                      <a:r>
                        <a:rPr lang="fr-FR" sz="900" b="0" i="0" u="none" strike="noStrike">
                          <a:solidFill>
                            <a:srgbClr val="FFFFFF"/>
                          </a:solidFill>
                          <a:effectLst/>
                          <a:latin typeface="Segoe UI" panose="020B0502040204020203" pitchFamily="34" charset="0"/>
                        </a:rPr>
                        <a:t>Lorraine Nord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118,71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297,31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+ 178,6</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900" b="0" i="0" u="none" strike="noStrike" dirty="0">
                          <a:effectLst/>
                          <a:latin typeface="Segoe UI" panose="020B0502040204020203" pitchFamily="34" charset="0"/>
                        </a:rPr>
                        <a:t>12,2 %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00" b="0" i="0" u="none" strike="noStrike">
                        <a:effectLst/>
                        <a:latin typeface="Segoe UI" panose="020B0502040204020203" pitchFamily="34" charset="0"/>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900" b="0" i="0" u="none" strike="noStrike">
                          <a:solidFill>
                            <a:srgbClr val="FFFFFF"/>
                          </a:solidFill>
                          <a:effectLst/>
                          <a:latin typeface="Segoe UI" panose="020B0502040204020203" pitchFamily="34" charset="0"/>
                        </a:rPr>
                        <a:t>Cœur Grand Est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900" b="0" i="0" u="none" strike="noStrike">
                          <a:solidFill>
                            <a:srgbClr val="453B50"/>
                          </a:solidFill>
                          <a:effectLst/>
                          <a:latin typeface="Segoe UI" panose="020B0502040204020203" pitchFamily="34" charset="0"/>
                        </a:rPr>
                        <a:t>139,58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146,90</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+ 7,3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900" b="0" i="0" u="none" strike="noStrike" dirty="0">
                          <a:effectLst/>
                          <a:latin typeface="Segoe UI" panose="020B0502040204020203" pitchFamily="34" charset="0"/>
                        </a:rPr>
                        <a:t>19,1 %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2882285678"/>
                  </a:ext>
                </a:extLst>
              </a:tr>
              <a:tr h="94149">
                <a:tc>
                  <a:txBody>
                    <a:bodyPr/>
                    <a:lstStyle/>
                    <a:p>
                      <a:pPr algn="l" fontAlgn="ctr"/>
                      <a:r>
                        <a:rPr lang="fr-FR" sz="900" b="0" i="0" u="none" strike="noStrike">
                          <a:solidFill>
                            <a:srgbClr val="FFFFFF"/>
                          </a:solidFill>
                          <a:effectLst/>
                          <a:latin typeface="Segoe UI" panose="020B0502040204020203" pitchFamily="34" charset="0"/>
                        </a:rPr>
                        <a:t>Sud Lorraine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277,96</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427,23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+ 149,3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900" b="0" i="0" u="none" strike="noStrike" dirty="0">
                          <a:effectLst/>
                          <a:latin typeface="Segoe UI" panose="020B0502040204020203" pitchFamily="34" charset="0"/>
                        </a:rPr>
                        <a:t>18,8 %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00" b="0" i="0" u="none" strike="noStrike">
                        <a:effectLst/>
                        <a:latin typeface="Segoe UI" panose="020B0502040204020203" pitchFamily="34" charset="0"/>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900" b="0" i="0" u="none" strike="noStrike">
                          <a:solidFill>
                            <a:srgbClr val="FFFFFF"/>
                          </a:solidFill>
                          <a:effectLst/>
                          <a:latin typeface="Segoe UI" panose="020B0502040204020203" pitchFamily="34" charset="0"/>
                        </a:rPr>
                        <a:t>Haute Alsace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900" b="0" i="0" u="none" strike="noStrike">
                          <a:solidFill>
                            <a:srgbClr val="453B50"/>
                          </a:solidFill>
                          <a:effectLst/>
                          <a:latin typeface="Segoe UI" panose="020B0502040204020203" pitchFamily="34" charset="0"/>
                        </a:rPr>
                        <a:t>287,55</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285,28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- 2,3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900" b="0" i="0" u="none" strike="noStrike" dirty="0">
                          <a:effectLst/>
                          <a:latin typeface="Segoe UI" panose="020B0502040204020203" pitchFamily="34" charset="0"/>
                        </a:rPr>
                        <a:t>11,3 %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4199301955"/>
                  </a:ext>
                </a:extLst>
              </a:tr>
              <a:tr h="94149">
                <a:tc>
                  <a:txBody>
                    <a:bodyPr/>
                    <a:lstStyle/>
                    <a:p>
                      <a:pPr algn="l" fontAlgn="ctr"/>
                      <a:r>
                        <a:rPr lang="fr-FR" sz="900" b="0" i="0" u="none" strike="noStrike">
                          <a:solidFill>
                            <a:srgbClr val="FFFFFF"/>
                          </a:solidFill>
                          <a:effectLst/>
                          <a:latin typeface="Segoe UI" panose="020B0502040204020203" pitchFamily="34" charset="0"/>
                        </a:rPr>
                        <a:t>Vosges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303,04</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231,22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- 71,8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900" b="0" i="0" u="none" strike="noStrike" dirty="0">
                          <a:effectLst/>
                          <a:latin typeface="Segoe UI" panose="020B0502040204020203" pitchFamily="34" charset="0"/>
                        </a:rPr>
                        <a:t>17,3 %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00" b="0" i="0" u="none" strike="noStrike">
                        <a:effectLst/>
                        <a:latin typeface="Segoe UI" panose="020B0502040204020203" pitchFamily="34" charset="0"/>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900" b="0" i="0" u="none" strike="noStrike">
                          <a:solidFill>
                            <a:srgbClr val="FFFFFF"/>
                          </a:solidFill>
                          <a:effectLst/>
                          <a:latin typeface="Segoe UI" panose="020B0502040204020203" pitchFamily="34" charset="0"/>
                        </a:rPr>
                        <a:t>Lorraine Nord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900" b="0" i="0" u="none" strike="noStrike">
                          <a:solidFill>
                            <a:srgbClr val="453B50"/>
                          </a:solidFill>
                          <a:effectLst/>
                          <a:latin typeface="Segoe UI" panose="020B0502040204020203" pitchFamily="34" charset="0"/>
                        </a:rPr>
                        <a:t>308,42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302,71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- 5,7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900" b="0" i="0" u="none" strike="noStrike" dirty="0">
                          <a:effectLst/>
                          <a:latin typeface="Segoe UI" panose="020B0502040204020203" pitchFamily="34" charset="0"/>
                        </a:rPr>
                        <a:t>12,5 %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1149395030"/>
                  </a:ext>
                </a:extLst>
              </a:tr>
              <a:tr h="94149">
                <a:tc>
                  <a:txBody>
                    <a:bodyPr/>
                    <a:lstStyle/>
                    <a:p>
                      <a:pPr algn="l" fontAlgn="ctr"/>
                      <a:r>
                        <a:rPr lang="fr-FR" sz="900" b="0" i="0" u="none" strike="noStrike">
                          <a:solidFill>
                            <a:srgbClr val="FFFFFF"/>
                          </a:solidFill>
                          <a:effectLst/>
                          <a:latin typeface="Segoe UI" panose="020B0502040204020203" pitchFamily="34" charset="0"/>
                        </a:rPr>
                        <a:t>Moselle Est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142,10</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141,44</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- 0,7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900" b="0" i="0" u="none" strike="noStrike" dirty="0">
                          <a:effectLst/>
                          <a:latin typeface="Segoe UI" panose="020B0502040204020203" pitchFamily="34" charset="0"/>
                        </a:rPr>
                        <a:t>5,5 %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00" b="0" i="0" u="none" strike="noStrike">
                        <a:effectLst/>
                        <a:latin typeface="Segoe UI" panose="020B0502040204020203" pitchFamily="34" charset="0"/>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900" b="0" i="0" u="none" strike="noStrike">
                          <a:solidFill>
                            <a:srgbClr val="FFFFFF"/>
                          </a:solidFill>
                          <a:effectLst/>
                          <a:latin typeface="Segoe UI" panose="020B0502040204020203" pitchFamily="34" charset="0"/>
                        </a:rPr>
                        <a:t>Moselle Est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900" b="0" i="0" u="none" strike="noStrike">
                          <a:solidFill>
                            <a:srgbClr val="453B50"/>
                          </a:solidFill>
                          <a:effectLst/>
                          <a:latin typeface="Segoe UI" panose="020B0502040204020203" pitchFamily="34" charset="0"/>
                        </a:rPr>
                        <a:t>185,71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186,78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+ 1,1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900" b="0" i="0" u="none" strike="noStrike" dirty="0">
                          <a:effectLst/>
                          <a:latin typeface="Segoe UI" panose="020B0502040204020203" pitchFamily="34" charset="0"/>
                        </a:rPr>
                        <a:t>26,5 %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924173908"/>
                  </a:ext>
                </a:extLst>
              </a:tr>
              <a:tr h="94149">
                <a:tc>
                  <a:txBody>
                    <a:bodyPr/>
                    <a:lstStyle/>
                    <a:p>
                      <a:pPr algn="l" fontAlgn="ctr"/>
                      <a:r>
                        <a:rPr lang="fr-FR" sz="900" b="0" i="0" u="none" strike="noStrike">
                          <a:solidFill>
                            <a:srgbClr val="FFFFFF"/>
                          </a:solidFill>
                          <a:effectLst/>
                          <a:latin typeface="Segoe UI" panose="020B0502040204020203" pitchFamily="34" charset="0"/>
                        </a:rPr>
                        <a:t>Basse Alsace Sud Moselle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122,35</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549,39</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+ 427,0</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900" b="0" i="0" u="none" strike="noStrike" dirty="0">
                          <a:effectLst/>
                          <a:latin typeface="Segoe UI" panose="020B0502040204020203" pitchFamily="34" charset="0"/>
                        </a:rPr>
                        <a:t>12,9 %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00" b="0" i="0" u="none" strike="noStrike">
                        <a:effectLst/>
                        <a:latin typeface="Segoe UI" panose="020B0502040204020203" pitchFamily="34" charset="0"/>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900" b="0" i="0" u="none" strike="noStrike">
                          <a:solidFill>
                            <a:srgbClr val="FFFFFF"/>
                          </a:solidFill>
                          <a:effectLst/>
                          <a:latin typeface="Segoe UI" panose="020B0502040204020203" pitchFamily="34" charset="0"/>
                        </a:rPr>
                        <a:t>Nord Ardennes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900" b="0" i="0" u="none" strike="noStrike">
                          <a:solidFill>
                            <a:srgbClr val="453B50"/>
                          </a:solidFill>
                          <a:effectLst/>
                          <a:latin typeface="Segoe UI" panose="020B0502040204020203" pitchFamily="34" charset="0"/>
                        </a:rPr>
                        <a:t>127,80</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123,67</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- 4,1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900" b="0" i="0" u="none" strike="noStrike" dirty="0">
                          <a:effectLst/>
                          <a:latin typeface="Segoe UI" panose="020B0502040204020203" pitchFamily="34" charset="0"/>
                        </a:rPr>
                        <a:t>9,1 %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3924644092"/>
                  </a:ext>
                </a:extLst>
              </a:tr>
              <a:tr h="94149">
                <a:tc>
                  <a:txBody>
                    <a:bodyPr/>
                    <a:lstStyle/>
                    <a:p>
                      <a:pPr algn="l" fontAlgn="ctr"/>
                      <a:r>
                        <a:rPr lang="fr-FR" sz="900" b="0" i="0" u="none" strike="noStrike">
                          <a:solidFill>
                            <a:srgbClr val="FFFFFF"/>
                          </a:solidFill>
                          <a:effectLst/>
                          <a:latin typeface="Segoe UI" panose="020B0502040204020203" pitchFamily="34" charset="0"/>
                        </a:rPr>
                        <a:t>Centre Alsace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418,23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253,91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- 164,3</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900" b="0" i="0" u="none" strike="noStrike" dirty="0">
                          <a:effectLst/>
                          <a:latin typeface="Segoe UI" panose="020B0502040204020203" pitchFamily="34" charset="0"/>
                        </a:rPr>
                        <a:t>18,3 %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00" b="0" i="0" u="none" strike="noStrike">
                        <a:effectLst/>
                        <a:latin typeface="Segoe UI" panose="020B0502040204020203" pitchFamily="34" charset="0"/>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900" b="0" i="0" u="none" strike="noStrike">
                          <a:solidFill>
                            <a:srgbClr val="FFFFFF"/>
                          </a:solidFill>
                          <a:effectLst/>
                          <a:latin typeface="Segoe UI" panose="020B0502040204020203" pitchFamily="34" charset="0"/>
                        </a:rPr>
                        <a:t>Sud Lorraine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900" b="0" i="0" u="none" strike="noStrike">
                          <a:solidFill>
                            <a:srgbClr val="453B50"/>
                          </a:solidFill>
                          <a:effectLst/>
                          <a:latin typeface="Segoe UI" panose="020B0502040204020203" pitchFamily="34" charset="0"/>
                        </a:rPr>
                        <a:t>379,35</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381,90</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+ 2,5</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900" b="0" i="0" u="none" strike="noStrike" dirty="0">
                          <a:effectLst/>
                          <a:latin typeface="Segoe UI" panose="020B0502040204020203" pitchFamily="34" charset="0"/>
                        </a:rPr>
                        <a:t>8,6 %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1677990815"/>
                  </a:ext>
                </a:extLst>
              </a:tr>
              <a:tr h="94149">
                <a:tc>
                  <a:txBody>
                    <a:bodyPr/>
                    <a:lstStyle/>
                    <a:p>
                      <a:pPr algn="l" fontAlgn="ctr"/>
                      <a:r>
                        <a:rPr lang="fr-FR" sz="900" b="0" i="0" u="none" strike="noStrike">
                          <a:solidFill>
                            <a:srgbClr val="FFFFFF"/>
                          </a:solidFill>
                          <a:effectLst/>
                          <a:latin typeface="Segoe UI" panose="020B0502040204020203" pitchFamily="34" charset="0"/>
                        </a:rPr>
                        <a:t>Haute Alsace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235,10</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277,52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+ 42,4</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900" b="0" i="0" u="none" strike="noStrike" dirty="0">
                          <a:effectLst/>
                          <a:latin typeface="Segoe UI" panose="020B0502040204020203" pitchFamily="34" charset="0"/>
                        </a:rPr>
                        <a:t>6,6 %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00" b="0" i="0" u="none" strike="noStrike">
                        <a:effectLst/>
                        <a:latin typeface="Segoe UI" panose="020B0502040204020203" pitchFamily="34" charset="0"/>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900" b="0" i="0" u="none" strike="noStrike">
                          <a:solidFill>
                            <a:srgbClr val="FFFFFF"/>
                          </a:solidFill>
                          <a:effectLst/>
                          <a:latin typeface="Segoe UI" panose="020B0502040204020203" pitchFamily="34" charset="0"/>
                        </a:rPr>
                        <a:t>Vosges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900" b="0" i="0" u="none" strike="noStrike">
                          <a:solidFill>
                            <a:srgbClr val="453B50"/>
                          </a:solidFill>
                          <a:effectLst/>
                          <a:latin typeface="Segoe UI" panose="020B0502040204020203" pitchFamily="34" charset="0"/>
                        </a:rPr>
                        <a:t>229,30</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226,45</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- 2,8</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900" b="0" i="0" u="none" strike="noStrike" dirty="0">
                          <a:effectLst/>
                          <a:latin typeface="Segoe UI" panose="020B0502040204020203" pitchFamily="34" charset="0"/>
                        </a:rPr>
                        <a:t>15,7 %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3477233914"/>
                  </a:ext>
                </a:extLst>
              </a:tr>
              <a:tr h="94149">
                <a:tc>
                  <a:txBody>
                    <a:bodyPr/>
                    <a:lstStyle/>
                    <a:p>
                      <a:pPr algn="l" fontAlgn="ctr"/>
                      <a:r>
                        <a:rPr lang="fr-FR" sz="900" b="0" i="0" u="none" strike="noStrike">
                          <a:solidFill>
                            <a:srgbClr val="FFFFFF"/>
                          </a:solidFill>
                          <a:effectLst/>
                          <a:latin typeface="Segoe UI" panose="020B0502040204020203" pitchFamily="34" charset="0"/>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fr-FR" sz="900" b="0" i="0" u="none" strike="noStrike">
                          <a:effectLst/>
                          <a:latin typeface="Segoe UI" panose="020B0502040204020203" pitchFamily="34" charset="0"/>
                        </a:rPr>
                        <a:t>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1000" b="0" i="0" u="none" strike="noStrike">
                        <a:effectLst/>
                        <a:latin typeface="Segoe UI" panose="020B0502040204020203" pitchFamily="34" charset="0"/>
                      </a:endParaRPr>
                    </a:p>
                  </a:txBody>
                  <a:tcPr marL="3138" marR="3138" marT="31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900" b="0" i="0" u="none" strike="noStrike">
                          <a:solidFill>
                            <a:srgbClr val="FFFFFF"/>
                          </a:solidFill>
                          <a:effectLst/>
                          <a:latin typeface="Segoe UI" panose="020B0502040204020203" pitchFamily="34" charset="0"/>
                        </a:rPr>
                        <a:t>situation géographique imprécise </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900" b="0" i="0" u="none" strike="noStrike">
                          <a:solidFill>
                            <a:srgbClr val="453B50"/>
                          </a:solidFill>
                          <a:effectLst/>
                          <a:latin typeface="Segoe UI" panose="020B0502040204020203" pitchFamily="34" charset="0"/>
                        </a:rPr>
                        <a:t>3,91</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3,42</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900" b="0" i="0" u="none" strike="noStrike">
                          <a:solidFill>
                            <a:srgbClr val="453B50"/>
                          </a:solidFill>
                          <a:effectLst/>
                          <a:latin typeface="Segoe UI" panose="020B0502040204020203" pitchFamily="34" charset="0"/>
                        </a:rPr>
                        <a:t>-0,49</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fr-FR" sz="900" b="0" i="0" u="none" strike="noStrike" dirty="0">
                          <a:effectLst/>
                          <a:latin typeface="Segoe UI" panose="020B0502040204020203" pitchFamily="34" charset="0"/>
                        </a:rPr>
                        <a:t>.</a:t>
                      </a:r>
                    </a:p>
                  </a:txBody>
                  <a:tcPr marL="3138" marR="3138" marT="31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3756069346"/>
                  </a:ext>
                </a:extLst>
              </a:tr>
            </a:tbl>
          </a:graphicData>
        </a:graphic>
      </p:graphicFrame>
    </p:spTree>
    <p:extLst>
      <p:ext uri="{BB962C8B-B14F-4D97-AF65-F5344CB8AC3E}">
        <p14:creationId xmlns:p14="http://schemas.microsoft.com/office/powerpoint/2010/main" val="10235976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a:extLst>
              <a:ext uri="{FF2B5EF4-FFF2-40B4-BE49-F238E27FC236}">
                <a16:creationId xmlns:a16="http://schemas.microsoft.com/office/drawing/2014/main" xmlns="" id="{ED60B7E2-7619-424F-B8CA-8626CA504960}"/>
              </a:ext>
            </a:extLst>
          </p:cNvPr>
          <p:cNvGraphicFramePr>
            <a:graphicFrameLocks noGrp="1"/>
          </p:cNvGraphicFramePr>
          <p:nvPr>
            <p:custDataLst>
              <p:tags r:id="rId1"/>
            </p:custDataLst>
            <p:extLst>
              <p:ext uri="{D42A27DB-BD31-4B8C-83A1-F6EECF244321}">
                <p14:modId xmlns:p14="http://schemas.microsoft.com/office/powerpoint/2010/main" val="1959349696"/>
              </p:ext>
            </p:extLst>
          </p:nvPr>
        </p:nvGraphicFramePr>
        <p:xfrm>
          <a:off x="228434" y="1406313"/>
          <a:ext cx="9703398" cy="3927552"/>
        </p:xfrm>
        <a:graphic>
          <a:graphicData uri="http://schemas.openxmlformats.org/drawingml/2006/table">
            <a:tbl>
              <a:tblPr/>
              <a:tblGrid>
                <a:gridCol w="184161">
                  <a:extLst>
                    <a:ext uri="{9D8B030D-6E8A-4147-A177-3AD203B41FA5}">
                      <a16:colId xmlns:a16="http://schemas.microsoft.com/office/drawing/2014/main" xmlns="" val="1983377983"/>
                    </a:ext>
                  </a:extLst>
                </a:gridCol>
                <a:gridCol w="1288859">
                  <a:extLst>
                    <a:ext uri="{9D8B030D-6E8A-4147-A177-3AD203B41FA5}">
                      <a16:colId xmlns:a16="http://schemas.microsoft.com/office/drawing/2014/main" xmlns="" val="2963613374"/>
                    </a:ext>
                  </a:extLst>
                </a:gridCol>
                <a:gridCol w="1790038">
                  <a:extLst>
                    <a:ext uri="{9D8B030D-6E8A-4147-A177-3AD203B41FA5}">
                      <a16:colId xmlns:a16="http://schemas.microsoft.com/office/drawing/2014/main" xmlns="" val="3049475329"/>
                    </a:ext>
                  </a:extLst>
                </a:gridCol>
                <a:gridCol w="644034">
                  <a:extLst>
                    <a:ext uri="{9D8B030D-6E8A-4147-A177-3AD203B41FA5}">
                      <a16:colId xmlns:a16="http://schemas.microsoft.com/office/drawing/2014/main" xmlns="" val="3389770897"/>
                    </a:ext>
                  </a:extLst>
                </a:gridCol>
                <a:gridCol w="644034">
                  <a:extLst>
                    <a:ext uri="{9D8B030D-6E8A-4147-A177-3AD203B41FA5}">
                      <a16:colId xmlns:a16="http://schemas.microsoft.com/office/drawing/2014/main" xmlns="" val="1167312505"/>
                    </a:ext>
                  </a:extLst>
                </a:gridCol>
                <a:gridCol w="644034">
                  <a:extLst>
                    <a:ext uri="{9D8B030D-6E8A-4147-A177-3AD203B41FA5}">
                      <a16:colId xmlns:a16="http://schemas.microsoft.com/office/drawing/2014/main" xmlns="" val="2733131517"/>
                    </a:ext>
                  </a:extLst>
                </a:gridCol>
                <a:gridCol w="644034">
                  <a:extLst>
                    <a:ext uri="{9D8B030D-6E8A-4147-A177-3AD203B41FA5}">
                      <a16:colId xmlns:a16="http://schemas.microsoft.com/office/drawing/2014/main" xmlns="" val="3233703837"/>
                    </a:ext>
                  </a:extLst>
                </a:gridCol>
                <a:gridCol w="644034">
                  <a:extLst>
                    <a:ext uri="{9D8B030D-6E8A-4147-A177-3AD203B41FA5}">
                      <a16:colId xmlns:a16="http://schemas.microsoft.com/office/drawing/2014/main" xmlns="" val="4093463494"/>
                    </a:ext>
                  </a:extLst>
                </a:gridCol>
                <a:gridCol w="644034">
                  <a:extLst>
                    <a:ext uri="{9D8B030D-6E8A-4147-A177-3AD203B41FA5}">
                      <a16:colId xmlns:a16="http://schemas.microsoft.com/office/drawing/2014/main" xmlns="" val="1588651557"/>
                    </a:ext>
                  </a:extLst>
                </a:gridCol>
                <a:gridCol w="644034">
                  <a:extLst>
                    <a:ext uri="{9D8B030D-6E8A-4147-A177-3AD203B41FA5}">
                      <a16:colId xmlns:a16="http://schemas.microsoft.com/office/drawing/2014/main" xmlns="" val="852765324"/>
                    </a:ext>
                  </a:extLst>
                </a:gridCol>
                <a:gridCol w="644034">
                  <a:extLst>
                    <a:ext uri="{9D8B030D-6E8A-4147-A177-3AD203B41FA5}">
                      <a16:colId xmlns:a16="http://schemas.microsoft.com/office/drawing/2014/main" xmlns="" val="2511750649"/>
                    </a:ext>
                  </a:extLst>
                </a:gridCol>
                <a:gridCol w="644034">
                  <a:extLst>
                    <a:ext uri="{9D8B030D-6E8A-4147-A177-3AD203B41FA5}">
                      <a16:colId xmlns:a16="http://schemas.microsoft.com/office/drawing/2014/main" xmlns="" val="1573615941"/>
                    </a:ext>
                  </a:extLst>
                </a:gridCol>
                <a:gridCol w="644034">
                  <a:extLst>
                    <a:ext uri="{9D8B030D-6E8A-4147-A177-3AD203B41FA5}">
                      <a16:colId xmlns:a16="http://schemas.microsoft.com/office/drawing/2014/main" xmlns="" val="3282268485"/>
                    </a:ext>
                  </a:extLst>
                </a:gridCol>
              </a:tblGrid>
              <a:tr h="166409">
                <a:tc gridSpan="2">
                  <a:txBody>
                    <a:bodyPr/>
                    <a:lstStyle/>
                    <a:p>
                      <a:pPr algn="l" fontAlgn="ctr"/>
                      <a:r>
                        <a:rPr lang="fr-FR" sz="1000" b="0" i="0" u="none" strike="noStrike" dirty="0">
                          <a:effectLst/>
                          <a:latin typeface="Segoe UI" panose="020B0502040204020203" pitchFamily="34" charset="0"/>
                        </a:rPr>
                        <a:t> </a:t>
                      </a:r>
                    </a:p>
                  </a:txBody>
                  <a:tcPr marL="5519" marR="5519" marT="5519" marB="0" anchor="ctr">
                    <a:lnL>
                      <a:noFill/>
                    </a:lnL>
                    <a:lnR>
                      <a:noFill/>
                    </a:lnR>
                    <a:lnT>
                      <a:noFill/>
                    </a:lnT>
                    <a:lnB w="6350" cap="flat" cmpd="sng" algn="ctr">
                      <a:solidFill>
                        <a:srgbClr val="453B50"/>
                      </a:solidFill>
                      <a:prstDash val="solid"/>
                      <a:round/>
                      <a:headEnd type="none" w="med" len="med"/>
                      <a:tailEnd type="none" w="med" len="med"/>
                    </a:lnB>
                    <a:solidFill>
                      <a:srgbClr val="FFFFFF"/>
                    </a:solidFill>
                  </a:tcPr>
                </a:tc>
                <a:tc hMerge="1">
                  <a:txBody>
                    <a:bodyPr/>
                    <a:lstStyle/>
                    <a:p>
                      <a:pPr algn="l" fontAlgn="ctr"/>
                      <a:endParaRPr lang="fr-FR" sz="1000" b="0" i="0" u="none" strike="noStrike">
                        <a:effectLst/>
                        <a:latin typeface="Segoe UI" panose="020B0502040204020203" pitchFamily="34" charset="0"/>
                      </a:endParaRPr>
                    </a:p>
                  </a:txBody>
                  <a:tcPr marL="5519" marR="5519" marT="5519" marB="0" anchor="ctr">
                    <a:lnL>
                      <a:noFill/>
                    </a:lnL>
                    <a:lnR>
                      <a:noFill/>
                    </a:lnR>
                    <a:lnT>
                      <a:noFill/>
                    </a:lnT>
                    <a:lnB w="6350" cap="flat" cmpd="sng" algn="ctr">
                      <a:solidFill>
                        <a:srgbClr val="453B50"/>
                      </a:solidFill>
                      <a:prstDash val="solid"/>
                      <a:round/>
                      <a:headEnd type="none" w="med" len="med"/>
                      <a:tailEnd type="none" w="med" len="med"/>
                    </a:lnB>
                    <a:solidFill>
                      <a:srgbClr val="FFFFFF"/>
                    </a:solidFill>
                  </a:tcPr>
                </a:tc>
                <a:tc>
                  <a:txBody>
                    <a:bodyPr/>
                    <a:lstStyle/>
                    <a:p>
                      <a:pPr algn="l" fontAlgn="ctr"/>
                      <a:r>
                        <a:rPr lang="fr-FR" sz="1000" b="0" i="0" u="none" strike="noStrike">
                          <a:effectLst/>
                          <a:latin typeface="Segoe UI" panose="020B0502040204020203" pitchFamily="34" charset="0"/>
                        </a:rPr>
                        <a:t> </a:t>
                      </a:r>
                    </a:p>
                  </a:txBody>
                  <a:tcPr marL="5519" marR="5519" marT="5519" marB="0" anchor="ctr">
                    <a:lnL>
                      <a:noFill/>
                    </a:lnL>
                    <a:lnR w="6350" cap="flat" cmpd="sng" algn="ctr">
                      <a:solidFill>
                        <a:srgbClr val="000000"/>
                      </a:solidFill>
                      <a:prstDash val="solid"/>
                      <a:round/>
                      <a:headEnd type="none" w="med" len="med"/>
                      <a:tailEnd type="none" w="med" len="med"/>
                    </a:lnR>
                    <a:lnT>
                      <a:noFill/>
                    </a:lnT>
                    <a:lnB w="6350" cap="flat" cmpd="sng" algn="ctr">
                      <a:solidFill>
                        <a:srgbClr val="453B50"/>
                      </a:solidFill>
                      <a:prstDash val="solid"/>
                      <a:round/>
                      <a:headEnd type="none" w="med" len="med"/>
                      <a:tailEnd type="none" w="med" len="med"/>
                    </a:lnB>
                    <a:solidFill>
                      <a:srgbClr val="FFFFFF"/>
                    </a:solidFill>
                  </a:tcPr>
                </a:tc>
                <a:tc gridSpan="5">
                  <a:txBody>
                    <a:bodyPr/>
                    <a:lstStyle/>
                    <a:p>
                      <a:pPr algn="ctr" fontAlgn="ctr"/>
                      <a:r>
                        <a:rPr lang="fr-FR" sz="1000" b="0" i="0" u="none" strike="noStrike">
                          <a:solidFill>
                            <a:srgbClr val="FFFFFF"/>
                          </a:solidFill>
                          <a:effectLst/>
                          <a:latin typeface="Segoe UI" panose="020B0502040204020203" pitchFamily="34" charset="0"/>
                        </a:rPr>
                        <a:t>Hospitalisation complète</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gridSpan="5">
                  <a:txBody>
                    <a:bodyPr/>
                    <a:lstStyle/>
                    <a:p>
                      <a:pPr algn="ctr" fontAlgn="ctr"/>
                      <a:r>
                        <a:rPr lang="fr-FR" sz="1000" b="0" i="0" u="none" strike="noStrike">
                          <a:solidFill>
                            <a:srgbClr val="FFFFFF"/>
                          </a:solidFill>
                          <a:effectLst/>
                          <a:latin typeface="Segoe UI" panose="020B0502040204020203" pitchFamily="34" charset="0"/>
                        </a:rPr>
                        <a:t>Hospitalisation partielle</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xmlns="" val="12317623"/>
                  </a:ext>
                </a:extLst>
              </a:tr>
              <a:tr h="671123">
                <a:tc gridSpan="3">
                  <a:txBody>
                    <a:bodyPr/>
                    <a:lstStyle/>
                    <a:p>
                      <a:pPr algn="l" fontAlgn="ctr"/>
                      <a:r>
                        <a:rPr lang="fr-FR" sz="800" b="0" i="1" u="none" strike="noStrike">
                          <a:solidFill>
                            <a:srgbClr val="453B50"/>
                          </a:solidFill>
                          <a:effectLst/>
                          <a:latin typeface="Segoe UI" panose="020B0502040204020203" pitchFamily="34" charset="0"/>
                        </a:rPr>
                        <a:t>Journées de présence en milliers</a:t>
                      </a:r>
                    </a:p>
                  </a:txBody>
                  <a:tcPr marL="5519" marR="5519" marT="5519" marB="0" anchor="ctr">
                    <a:lnL w="6350" cap="flat" cmpd="sng" algn="ctr">
                      <a:solidFill>
                        <a:srgbClr val="453B5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FFFFFF"/>
                    </a:solidFill>
                  </a:tcPr>
                </a:tc>
                <a:tc hMerge="1">
                  <a:txBody>
                    <a:bodyPr/>
                    <a:lstStyle/>
                    <a:p>
                      <a:endParaRPr lang="fr-FR"/>
                    </a:p>
                  </a:txBody>
                  <a:tcPr/>
                </a:tc>
                <a:tc hMerge="1">
                  <a:txBody>
                    <a:bodyPr/>
                    <a:lstStyle/>
                    <a:p>
                      <a:endParaRPr lang="fr-FR"/>
                    </a:p>
                  </a:txBody>
                  <a:tcPr/>
                </a:tc>
                <a:tc>
                  <a:txBody>
                    <a:bodyPr/>
                    <a:lstStyle/>
                    <a:p>
                      <a:pPr algn="l" fontAlgn="ctr"/>
                      <a:r>
                        <a:rPr lang="fr-FR" sz="800" b="0" i="0" u="none" strike="noStrike">
                          <a:solidFill>
                            <a:srgbClr val="FFFFFF"/>
                          </a:solidFill>
                          <a:effectLst/>
                          <a:latin typeface="Segoe UI" panose="020B0502040204020203" pitchFamily="34" charset="0"/>
                        </a:rPr>
                        <a:t>Nombre de séjours 2018</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Segoe UI" panose="020B0502040204020203" pitchFamily="34" charset="0"/>
                        </a:rPr>
                        <a:t>Part en séjours dans la région 2018</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Segoe UI" panose="020B0502040204020203" pitchFamily="34" charset="0"/>
                        </a:rPr>
                        <a:t>Evolution nombre de séjours 2017/2018</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Segoe UI" panose="020B0502040204020203" pitchFamily="34" charset="0"/>
                        </a:rPr>
                        <a:t>Contribution à la croissance 2017/2018</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Segoe UI" panose="020B0502040204020203" pitchFamily="34" charset="0"/>
                        </a:rPr>
                        <a:t>Evolution France entière</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Segoe UI" panose="020B0502040204020203" pitchFamily="34" charset="0"/>
                        </a:rPr>
                        <a:t>Nombre de journées 2018</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Segoe UI" panose="020B0502040204020203" pitchFamily="34" charset="0"/>
                        </a:rPr>
                        <a:t>Part en journées dans la région 2018</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Segoe UI" panose="020B0502040204020203" pitchFamily="34" charset="0"/>
                        </a:rPr>
                        <a:t>Evolution nombre de journées 2017/2018</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Segoe UI" panose="020B0502040204020203" pitchFamily="34" charset="0"/>
                        </a:rPr>
                        <a:t>Contribution à la croissance 2017/2018</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Segoe UI" panose="020B0502040204020203" pitchFamily="34" charset="0"/>
                        </a:rPr>
                        <a:t>Evolution France entière</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extLst>
                  <a:ext uri="{0D108BD9-81ED-4DB2-BD59-A6C34878D82A}">
                    <a16:rowId xmlns:a16="http://schemas.microsoft.com/office/drawing/2014/main" xmlns="" val="3528740770"/>
                  </a:ext>
                </a:extLst>
              </a:tr>
              <a:tr h="150349">
                <a:tc>
                  <a:txBody>
                    <a:bodyPr/>
                    <a:lstStyle/>
                    <a:p>
                      <a:pPr algn="r" fontAlgn="ctr"/>
                      <a:r>
                        <a:rPr lang="fr-FR" sz="800" b="0" i="0" u="none" strike="noStrike">
                          <a:solidFill>
                            <a:srgbClr val="FFFFFF"/>
                          </a:solidFill>
                          <a:effectLst/>
                          <a:latin typeface="Segoe UI" panose="020B0502040204020203" pitchFamily="34" charset="0"/>
                        </a:rPr>
                        <a:t>1</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gridSpan="2">
                  <a:txBody>
                    <a:bodyPr/>
                    <a:lstStyle/>
                    <a:p>
                      <a:pPr algn="r" fontAlgn="ctr"/>
                      <a:r>
                        <a:rPr lang="fr-FR" sz="800" b="0" i="0" u="none" strike="noStrike">
                          <a:solidFill>
                            <a:srgbClr val="FFFFFF"/>
                          </a:solidFill>
                          <a:effectLst/>
                          <a:latin typeface="Segoe UI" panose="020B0502040204020203" pitchFamily="34" charset="0"/>
                        </a:rPr>
                        <a:t>Affections du système nerveux</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pPr algn="l" fontAlgn="ctr"/>
                      <a:r>
                        <a:rPr lang="fr-FR" sz="800" b="0" i="0" u="none" strike="noStrike">
                          <a:solidFill>
                            <a:srgbClr val="FFFFFF"/>
                          </a:solidFill>
                          <a:effectLst/>
                          <a:latin typeface="Segoe UI" panose="020B0502040204020203" pitchFamily="34" charset="0"/>
                        </a:rPr>
                        <a:t>Affections du système nerveux</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14,91</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18,2 %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-4,8 %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51,3 %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-2,3 %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111,87</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24,4 %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-2,1 %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-14,3 %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+5,1 %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505596288"/>
                  </a:ext>
                </a:extLst>
              </a:tr>
              <a:tr h="150349">
                <a:tc>
                  <a:txBody>
                    <a:bodyPr/>
                    <a:lstStyle/>
                    <a:p>
                      <a:pPr algn="r" fontAlgn="ctr"/>
                      <a:r>
                        <a:rPr lang="fr-FR" sz="800" b="0" i="0" u="none" strike="noStrike">
                          <a:solidFill>
                            <a:srgbClr val="FFFFFF"/>
                          </a:solidFill>
                          <a:effectLst/>
                          <a:latin typeface="Segoe UI" panose="020B0502040204020203" pitchFamily="34" charset="0"/>
                        </a:rPr>
                        <a:t>2</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gridSpan="2">
                  <a:txBody>
                    <a:bodyPr/>
                    <a:lstStyle/>
                    <a:p>
                      <a:pPr algn="r" fontAlgn="ctr"/>
                      <a:r>
                        <a:rPr lang="fr-FR" sz="800" b="0" i="0" u="none" strike="noStrike">
                          <a:solidFill>
                            <a:srgbClr val="FFFFFF"/>
                          </a:solidFill>
                          <a:effectLst/>
                          <a:latin typeface="Segoe UI" panose="020B0502040204020203" pitchFamily="34" charset="0"/>
                        </a:rPr>
                        <a:t>Affections de l’œil</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pPr algn="l" fontAlgn="ctr"/>
                      <a:r>
                        <a:rPr lang="fr-FR" sz="800" b="0" i="0" u="none" strike="noStrike">
                          <a:solidFill>
                            <a:srgbClr val="FFFFFF"/>
                          </a:solidFill>
                          <a:effectLst/>
                          <a:latin typeface="Segoe UI" panose="020B0502040204020203" pitchFamily="34" charset="0"/>
                        </a:rPr>
                        <a:t>Affections de l’œil</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0,11</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0,1 %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-29,9 %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3,2 %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-9,2 %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1,63</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0,4 %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-7,2 %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-0,8 %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+4,3 %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932985421"/>
                  </a:ext>
                </a:extLst>
              </a:tr>
              <a:tr h="262765">
                <a:tc>
                  <a:txBody>
                    <a:bodyPr/>
                    <a:lstStyle/>
                    <a:p>
                      <a:pPr algn="r" fontAlgn="ctr"/>
                      <a:r>
                        <a:rPr lang="fr-FR" sz="800" b="0" i="0" u="none" strike="noStrike">
                          <a:solidFill>
                            <a:srgbClr val="FFFFFF"/>
                          </a:solidFill>
                          <a:effectLst/>
                          <a:latin typeface="Segoe UI" panose="020B0502040204020203" pitchFamily="34" charset="0"/>
                        </a:rPr>
                        <a:t>3</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gridSpan="2">
                  <a:txBody>
                    <a:bodyPr/>
                    <a:lstStyle/>
                    <a:p>
                      <a:pPr algn="r" fontAlgn="ctr"/>
                      <a:r>
                        <a:rPr lang="fr-FR" sz="800" b="0" i="0" u="none" strike="noStrike">
                          <a:solidFill>
                            <a:srgbClr val="FFFFFF"/>
                          </a:solidFill>
                          <a:effectLst/>
                          <a:latin typeface="Segoe UI" panose="020B0502040204020203" pitchFamily="34" charset="0"/>
                        </a:rPr>
                        <a:t>Affections des oreilles, du nez, de la gorge, de la bouche et des dents</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pPr algn="l" fontAlgn="ctr"/>
                      <a:r>
                        <a:rPr lang="fr-FR" sz="800" b="0" i="0" u="none" strike="noStrike">
                          <a:solidFill>
                            <a:srgbClr val="FFFFFF"/>
                          </a:solidFill>
                          <a:effectLst/>
                          <a:latin typeface="Segoe UI" panose="020B0502040204020203" pitchFamily="34" charset="0"/>
                        </a:rPr>
                        <a:t>Affections des oreilles, du nez, de la gorge, de la bouche et des dents</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0,29</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0,4 %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-24,7 %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6,4 %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-1,9 %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5,22</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1,1 %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+3,7 %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1,1 %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+2,1 %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916865162"/>
                  </a:ext>
                </a:extLst>
              </a:tr>
              <a:tr h="150349">
                <a:tc>
                  <a:txBody>
                    <a:bodyPr/>
                    <a:lstStyle/>
                    <a:p>
                      <a:pPr algn="r" fontAlgn="ctr"/>
                      <a:r>
                        <a:rPr lang="fr-FR" sz="800" b="0" i="0" u="none" strike="noStrike">
                          <a:solidFill>
                            <a:srgbClr val="FFFFFF"/>
                          </a:solidFill>
                          <a:effectLst/>
                          <a:latin typeface="Segoe UI" panose="020B0502040204020203" pitchFamily="34" charset="0"/>
                        </a:rPr>
                        <a:t>4</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gridSpan="2">
                  <a:txBody>
                    <a:bodyPr/>
                    <a:lstStyle/>
                    <a:p>
                      <a:pPr algn="r" fontAlgn="ctr"/>
                      <a:r>
                        <a:rPr lang="fr-FR" sz="800" b="0" i="0" u="none" strike="noStrike">
                          <a:solidFill>
                            <a:srgbClr val="FFFFFF"/>
                          </a:solidFill>
                          <a:effectLst/>
                          <a:latin typeface="Segoe UI" panose="020B0502040204020203" pitchFamily="34" charset="0"/>
                        </a:rPr>
                        <a:t>Affections de l'appareil respiratoire</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pPr algn="l" fontAlgn="ctr"/>
                      <a:r>
                        <a:rPr lang="fr-FR" sz="800" b="0" i="0" u="none" strike="noStrike">
                          <a:solidFill>
                            <a:srgbClr val="FFFFFF"/>
                          </a:solidFill>
                          <a:effectLst/>
                          <a:latin typeface="Segoe UI" panose="020B0502040204020203" pitchFamily="34" charset="0"/>
                        </a:rPr>
                        <a:t>Affections de l'appareil respiratoire</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4,28</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5,2 %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-3,8 %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11,5 %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-2,1 %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10,17</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2,2 %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+5,9 %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3,4 %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+14,3 %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715965470"/>
                  </a:ext>
                </a:extLst>
              </a:tr>
              <a:tr h="150349">
                <a:tc>
                  <a:txBody>
                    <a:bodyPr/>
                    <a:lstStyle/>
                    <a:p>
                      <a:pPr algn="r" fontAlgn="ctr"/>
                      <a:r>
                        <a:rPr lang="fr-FR" sz="800" b="0" i="0" u="none" strike="noStrike">
                          <a:solidFill>
                            <a:srgbClr val="FFFFFF"/>
                          </a:solidFill>
                          <a:effectLst/>
                          <a:latin typeface="Segoe UI" panose="020B0502040204020203" pitchFamily="34" charset="0"/>
                        </a:rPr>
                        <a:t>5</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gridSpan="2">
                  <a:txBody>
                    <a:bodyPr/>
                    <a:lstStyle/>
                    <a:p>
                      <a:pPr algn="r" fontAlgn="ctr"/>
                      <a:r>
                        <a:rPr lang="fr-FR" sz="800" b="0" i="0" u="none" strike="noStrike">
                          <a:solidFill>
                            <a:srgbClr val="FFFFFF"/>
                          </a:solidFill>
                          <a:effectLst/>
                          <a:latin typeface="Segoe UI" panose="020B0502040204020203" pitchFamily="34" charset="0"/>
                        </a:rPr>
                        <a:t>Affections de l'appareil circulatoire</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pPr algn="l" fontAlgn="ctr"/>
                      <a:r>
                        <a:rPr lang="fr-FR" sz="800" b="0" i="0" u="none" strike="noStrike">
                          <a:solidFill>
                            <a:srgbClr val="FFFFFF"/>
                          </a:solidFill>
                          <a:effectLst/>
                          <a:latin typeface="Segoe UI" panose="020B0502040204020203" pitchFamily="34" charset="0"/>
                        </a:rPr>
                        <a:t>Affections de l'appareil circulatoire</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8,24</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10,1 %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-4,1 %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23,6 %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-3,4 %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92,11</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20,1 %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+1,9 %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10,0 %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+5,0 %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521078508"/>
                  </a:ext>
                </a:extLst>
              </a:tr>
              <a:tr h="150349">
                <a:tc>
                  <a:txBody>
                    <a:bodyPr/>
                    <a:lstStyle/>
                    <a:p>
                      <a:pPr algn="r" fontAlgn="ctr"/>
                      <a:r>
                        <a:rPr lang="fr-FR" sz="800" b="0" i="0" u="none" strike="noStrike">
                          <a:solidFill>
                            <a:srgbClr val="FFFFFF"/>
                          </a:solidFill>
                          <a:effectLst/>
                          <a:latin typeface="Segoe UI" panose="020B0502040204020203" pitchFamily="34" charset="0"/>
                        </a:rPr>
                        <a:t>6</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gridSpan="2">
                  <a:txBody>
                    <a:bodyPr/>
                    <a:lstStyle/>
                    <a:p>
                      <a:pPr algn="r" fontAlgn="ctr"/>
                      <a:r>
                        <a:rPr lang="fr-FR" sz="800" b="0" i="0" u="none" strike="noStrike">
                          <a:solidFill>
                            <a:srgbClr val="FFFFFF"/>
                          </a:solidFill>
                          <a:effectLst/>
                          <a:latin typeface="Segoe UI" panose="020B0502040204020203" pitchFamily="34" charset="0"/>
                        </a:rPr>
                        <a:t>Affections des organes digestifs</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pPr algn="l" fontAlgn="ctr"/>
                      <a:r>
                        <a:rPr lang="fr-FR" sz="800" b="0" i="0" u="none" strike="noStrike">
                          <a:solidFill>
                            <a:srgbClr val="FFFFFF"/>
                          </a:solidFill>
                          <a:effectLst/>
                          <a:latin typeface="Segoe UI" panose="020B0502040204020203" pitchFamily="34" charset="0"/>
                        </a:rPr>
                        <a:t>Affections des organes digestifs</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3,33</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4,1 %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-4,1 %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9,7 %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-5,1 %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1,43</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0,3 %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+163,8 %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5,3 %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+32,4 %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124109258"/>
                  </a:ext>
                </a:extLst>
              </a:tr>
              <a:tr h="161120">
                <a:tc>
                  <a:txBody>
                    <a:bodyPr/>
                    <a:lstStyle/>
                    <a:p>
                      <a:pPr algn="r" fontAlgn="ctr"/>
                      <a:r>
                        <a:rPr lang="fr-FR" sz="800" b="0" i="0" u="none" strike="noStrike">
                          <a:solidFill>
                            <a:srgbClr val="FFFFFF"/>
                          </a:solidFill>
                          <a:effectLst/>
                          <a:latin typeface="Segoe UI" panose="020B0502040204020203" pitchFamily="34" charset="0"/>
                        </a:rPr>
                        <a:t>8</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gridSpan="2">
                  <a:txBody>
                    <a:bodyPr/>
                    <a:lstStyle/>
                    <a:p>
                      <a:pPr algn="r" fontAlgn="ctr"/>
                      <a:r>
                        <a:rPr lang="fr-FR" sz="800" b="0" i="0" u="none" strike="noStrike">
                          <a:solidFill>
                            <a:srgbClr val="FFFFFF"/>
                          </a:solidFill>
                          <a:effectLst/>
                          <a:latin typeface="Segoe UI" panose="020B0502040204020203" pitchFamily="34" charset="0"/>
                        </a:rPr>
                        <a:t>Affections et traumatismes du système ostéoarticulaire</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pPr algn="l" fontAlgn="ctr"/>
                      <a:r>
                        <a:rPr lang="fr-FR" sz="800" b="0" i="0" u="none" strike="noStrike">
                          <a:solidFill>
                            <a:srgbClr val="FFFFFF"/>
                          </a:solidFill>
                          <a:effectLst/>
                          <a:latin typeface="Segoe UI" panose="020B0502040204020203" pitchFamily="34" charset="0"/>
                        </a:rPr>
                        <a:t>Affections et traumatismes du système ostéoarticulaire</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31,09</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38,0 %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+0,4 %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-7,8 %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-1,7 %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178,34</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38,9 %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+7,2 %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71,0 %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+4,6 %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665755035"/>
                  </a:ext>
                </a:extLst>
              </a:tr>
              <a:tr h="223707">
                <a:tc>
                  <a:txBody>
                    <a:bodyPr/>
                    <a:lstStyle/>
                    <a:p>
                      <a:pPr algn="r" fontAlgn="ctr"/>
                      <a:r>
                        <a:rPr lang="fr-FR" sz="800" b="0" i="0" u="none" strike="noStrike">
                          <a:solidFill>
                            <a:srgbClr val="FFFFFF"/>
                          </a:solidFill>
                          <a:effectLst/>
                          <a:latin typeface="Segoe UI" panose="020B0502040204020203" pitchFamily="34" charset="0"/>
                        </a:rPr>
                        <a:t>9</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gridSpan="2">
                  <a:txBody>
                    <a:bodyPr/>
                    <a:lstStyle/>
                    <a:p>
                      <a:pPr algn="r" fontAlgn="ctr"/>
                      <a:r>
                        <a:rPr lang="fr-FR" sz="800" b="0" i="0" u="none" strike="noStrike">
                          <a:solidFill>
                            <a:srgbClr val="FFFFFF"/>
                          </a:solidFill>
                          <a:effectLst/>
                          <a:latin typeface="Segoe UI" panose="020B0502040204020203" pitchFamily="34" charset="0"/>
                        </a:rPr>
                        <a:t>Affections de la peau, des tissus sous-cutanés et des seins</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pPr algn="l" fontAlgn="ctr"/>
                      <a:r>
                        <a:rPr lang="fr-FR" sz="800" b="0" i="0" u="none" strike="noStrike">
                          <a:solidFill>
                            <a:srgbClr val="FFFFFF"/>
                          </a:solidFill>
                          <a:effectLst/>
                          <a:latin typeface="Segoe UI" panose="020B0502040204020203" pitchFamily="34" charset="0"/>
                        </a:rPr>
                        <a:t>Affections de la peau, des tissus sous-cutanés et des seins</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1,78</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2,2 %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+0,4 %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-0,5 %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-0,7 %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4,53</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1,0 %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-4,8 %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-1,4 %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-1,4 %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946040479"/>
                  </a:ext>
                </a:extLst>
              </a:tr>
              <a:tr h="223707">
                <a:tc>
                  <a:txBody>
                    <a:bodyPr/>
                    <a:lstStyle/>
                    <a:p>
                      <a:pPr algn="r" fontAlgn="ctr"/>
                      <a:r>
                        <a:rPr lang="fr-FR" sz="800" b="0" i="0" u="none" strike="noStrike">
                          <a:solidFill>
                            <a:srgbClr val="FFFFFF"/>
                          </a:solidFill>
                          <a:effectLst/>
                          <a:latin typeface="Segoe UI" panose="020B0502040204020203" pitchFamily="34" charset="0"/>
                        </a:rPr>
                        <a:t>10</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gridSpan="2">
                  <a:txBody>
                    <a:bodyPr/>
                    <a:lstStyle/>
                    <a:p>
                      <a:pPr algn="r" fontAlgn="ctr"/>
                      <a:r>
                        <a:rPr lang="fr-FR" sz="800" b="0" i="0" u="none" strike="noStrike">
                          <a:solidFill>
                            <a:srgbClr val="FFFFFF"/>
                          </a:solidFill>
                          <a:effectLst/>
                          <a:latin typeface="Segoe UI" panose="020B0502040204020203" pitchFamily="34" charset="0"/>
                        </a:rPr>
                        <a:t>Affections endocriniennes, métaboliques et nutritionnelles</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pPr algn="l" fontAlgn="ctr"/>
                      <a:r>
                        <a:rPr lang="fr-FR" sz="800" b="0" i="0" u="none" strike="noStrike">
                          <a:solidFill>
                            <a:srgbClr val="FFFFFF"/>
                          </a:solidFill>
                          <a:effectLst/>
                          <a:latin typeface="Segoe UI" panose="020B0502040204020203" pitchFamily="34" charset="0"/>
                        </a:rPr>
                        <a:t>Affections endocriniennes, métaboliques et nutritionnelles</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3,65</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4,5 %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+16,8 %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-35,6 %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+6,6 %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20,90</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4,6 %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+9,6 %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10,9 %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+7,6 %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005139981"/>
                  </a:ext>
                </a:extLst>
              </a:tr>
              <a:tr h="150349">
                <a:tc>
                  <a:txBody>
                    <a:bodyPr/>
                    <a:lstStyle/>
                    <a:p>
                      <a:pPr algn="r" fontAlgn="ctr"/>
                      <a:r>
                        <a:rPr lang="fr-FR" sz="800" b="0" i="0" u="none" strike="noStrike">
                          <a:solidFill>
                            <a:srgbClr val="FFFFFF"/>
                          </a:solidFill>
                          <a:effectLst/>
                          <a:latin typeface="Segoe UI" panose="020B0502040204020203" pitchFamily="34" charset="0"/>
                        </a:rPr>
                        <a:t>11</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gridSpan="2">
                  <a:txBody>
                    <a:bodyPr/>
                    <a:lstStyle/>
                    <a:p>
                      <a:pPr algn="r" fontAlgn="ctr"/>
                      <a:r>
                        <a:rPr lang="fr-FR" sz="800" b="0" i="0" u="none" strike="noStrike">
                          <a:solidFill>
                            <a:srgbClr val="FFFFFF"/>
                          </a:solidFill>
                          <a:effectLst/>
                          <a:latin typeface="Segoe UI" panose="020B0502040204020203" pitchFamily="34" charset="0"/>
                        </a:rPr>
                        <a:t>Affections de l’appareil génito-urinaire</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pPr algn="l" fontAlgn="ctr"/>
                      <a:r>
                        <a:rPr lang="fr-FR" sz="800" b="0" i="0" u="none" strike="noStrike">
                          <a:solidFill>
                            <a:srgbClr val="FFFFFF"/>
                          </a:solidFill>
                          <a:effectLst/>
                          <a:latin typeface="Segoe UI" panose="020B0502040204020203" pitchFamily="34" charset="0"/>
                        </a:rPr>
                        <a:t>Affections de l’appareil génito-urinaire</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1,90</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2,3 %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-3,1 %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4,1 %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-2,9 %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1,38</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0,3 %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+10,3 %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0,8 %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+31,6 %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4077085049"/>
                  </a:ext>
                </a:extLst>
              </a:tr>
              <a:tr h="341175">
                <a:tc>
                  <a:txBody>
                    <a:bodyPr/>
                    <a:lstStyle/>
                    <a:p>
                      <a:pPr algn="r" fontAlgn="ctr"/>
                      <a:r>
                        <a:rPr lang="fr-FR" sz="800" b="0" i="0" u="none" strike="noStrike">
                          <a:solidFill>
                            <a:srgbClr val="FFFFFF"/>
                          </a:solidFill>
                          <a:effectLst/>
                          <a:latin typeface="Segoe UI" panose="020B0502040204020203" pitchFamily="34" charset="0"/>
                        </a:rPr>
                        <a:t>16</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gridSpan="2">
                  <a:txBody>
                    <a:bodyPr/>
                    <a:lstStyle/>
                    <a:p>
                      <a:pPr algn="r" fontAlgn="ctr"/>
                      <a:r>
                        <a:rPr lang="fr-FR" sz="800" b="0" i="0" u="none" strike="noStrike">
                          <a:solidFill>
                            <a:srgbClr val="FFFFFF"/>
                          </a:solidFill>
                          <a:effectLst/>
                          <a:latin typeface="Segoe UI" panose="020B0502040204020203" pitchFamily="34" charset="0"/>
                        </a:rPr>
                        <a:t>Affections du sang, des organes hématopoïétiques, du système immunitaire, et tumeurs malignes de siège imprécis ou diffus</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pPr algn="l" fontAlgn="ctr"/>
                      <a:r>
                        <a:rPr lang="fr-FR" sz="800" b="0" i="0" u="none" strike="noStrike">
                          <a:solidFill>
                            <a:srgbClr val="FFFFFF"/>
                          </a:solidFill>
                          <a:effectLst/>
                          <a:latin typeface="Segoe UI" panose="020B0502040204020203" pitchFamily="34" charset="0"/>
                        </a:rPr>
                        <a:t>Affections du sang, des organes hématopoïétiques, du système immunitaire, et tumeurs malignes de siège imprécis ou diffus</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0,89</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1,1 %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+9,2 %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-5,1 %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-3,2 %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0,41</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0,1 %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-25,7 %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-0,8 %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0,0 %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32540254"/>
                  </a:ext>
                </a:extLst>
              </a:tr>
              <a:tr h="223707">
                <a:tc>
                  <a:txBody>
                    <a:bodyPr/>
                    <a:lstStyle/>
                    <a:p>
                      <a:pPr algn="r" fontAlgn="ctr"/>
                      <a:r>
                        <a:rPr lang="fr-FR" sz="800" b="0" i="0" u="none" strike="noStrike">
                          <a:solidFill>
                            <a:srgbClr val="FFFFFF"/>
                          </a:solidFill>
                          <a:effectLst/>
                          <a:latin typeface="Segoe UI" panose="020B0502040204020203" pitchFamily="34" charset="0"/>
                        </a:rPr>
                        <a:t>18</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gridSpan="2">
                  <a:txBody>
                    <a:bodyPr/>
                    <a:lstStyle/>
                    <a:p>
                      <a:pPr algn="r" fontAlgn="ctr"/>
                      <a:r>
                        <a:rPr lang="fr-FR" sz="800" b="0" i="0" u="none" strike="noStrike">
                          <a:solidFill>
                            <a:srgbClr val="FFFFFF"/>
                          </a:solidFill>
                          <a:effectLst/>
                          <a:latin typeface="Segoe UI" panose="020B0502040204020203" pitchFamily="34" charset="0"/>
                        </a:rPr>
                        <a:t>Certaines maladies infectieuses, virales ou parasitaires</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pPr algn="l" fontAlgn="ctr"/>
                      <a:r>
                        <a:rPr lang="fr-FR" sz="800" b="0" i="0" u="none" strike="noStrike">
                          <a:solidFill>
                            <a:srgbClr val="FFFFFF"/>
                          </a:solidFill>
                          <a:effectLst/>
                          <a:latin typeface="Segoe UI" panose="020B0502040204020203" pitchFamily="34" charset="0"/>
                        </a:rPr>
                        <a:t>Certaines maladies infectieuses, virales ou parasitaires</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0,28</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0,3 %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-28,3 %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7,5 %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-3,7 %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0,11</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0,0 %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+3,7 %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0,0 %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+27,6 %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622438313"/>
                  </a:ext>
                </a:extLst>
              </a:tr>
              <a:tr h="150349">
                <a:tc>
                  <a:txBody>
                    <a:bodyPr/>
                    <a:lstStyle/>
                    <a:p>
                      <a:pPr algn="r" fontAlgn="ctr"/>
                      <a:r>
                        <a:rPr lang="fr-FR" sz="800" b="0" i="0" u="none" strike="noStrike">
                          <a:solidFill>
                            <a:srgbClr val="FFFFFF"/>
                          </a:solidFill>
                          <a:effectLst/>
                          <a:latin typeface="Segoe UI" panose="020B0502040204020203" pitchFamily="34" charset="0"/>
                        </a:rPr>
                        <a:t>19</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gridSpan="2">
                  <a:txBody>
                    <a:bodyPr/>
                    <a:lstStyle/>
                    <a:p>
                      <a:pPr algn="r" fontAlgn="ctr"/>
                      <a:r>
                        <a:rPr lang="fr-FR" sz="800" b="0" i="0" u="none" strike="noStrike">
                          <a:solidFill>
                            <a:srgbClr val="FFFFFF"/>
                          </a:solidFill>
                          <a:effectLst/>
                          <a:latin typeface="Segoe UI" panose="020B0502040204020203" pitchFamily="34" charset="0"/>
                        </a:rPr>
                        <a:t>Troubles mentaux et du comportement</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pPr algn="l" fontAlgn="ctr"/>
                      <a:r>
                        <a:rPr lang="fr-FR" sz="800" b="0" i="0" u="none" strike="noStrike">
                          <a:solidFill>
                            <a:srgbClr val="FFFFFF"/>
                          </a:solidFill>
                          <a:effectLst/>
                          <a:latin typeface="Segoe UI" panose="020B0502040204020203" pitchFamily="34" charset="0"/>
                        </a:rPr>
                        <a:t>Troubles mentaux et du comportement</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4,34</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5,3 %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-3,8 %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11,5 %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-0,4 %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22,09</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4,8 %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+7,6 %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9,4 %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+5,5 %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083976807"/>
                  </a:ext>
                </a:extLst>
              </a:tr>
              <a:tr h="150349">
                <a:tc>
                  <a:txBody>
                    <a:bodyPr/>
                    <a:lstStyle/>
                    <a:p>
                      <a:pPr algn="r" fontAlgn="ctr"/>
                      <a:r>
                        <a:rPr lang="fr-FR" sz="800" b="0" i="0" u="none" strike="noStrike">
                          <a:solidFill>
                            <a:srgbClr val="FFFFFF"/>
                          </a:solidFill>
                          <a:effectLst/>
                          <a:latin typeface="Segoe UI" panose="020B0502040204020203" pitchFamily="34" charset="0"/>
                        </a:rPr>
                        <a:t>23</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gridSpan="2">
                  <a:txBody>
                    <a:bodyPr/>
                    <a:lstStyle/>
                    <a:p>
                      <a:pPr algn="r" fontAlgn="ctr"/>
                      <a:r>
                        <a:rPr lang="fr-FR" sz="800" b="0" i="0" u="none" strike="noStrike">
                          <a:solidFill>
                            <a:srgbClr val="FFFFFF"/>
                          </a:solidFill>
                          <a:effectLst/>
                          <a:latin typeface="Segoe UI" panose="020B0502040204020203" pitchFamily="34" charset="0"/>
                        </a:rPr>
                        <a:t>Autres motifs de recours aux services de santé</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pPr algn="l" fontAlgn="ctr"/>
                      <a:r>
                        <a:rPr lang="fr-FR" sz="800" b="0" i="0" u="none" strike="noStrike">
                          <a:solidFill>
                            <a:srgbClr val="FFFFFF"/>
                          </a:solidFill>
                          <a:effectLst/>
                          <a:latin typeface="Segoe UI" panose="020B0502040204020203" pitchFamily="34" charset="0"/>
                        </a:rPr>
                        <a:t>Autres motifs de recours aux services de santé</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6,53</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8,0 %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-2,3 %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10,6 %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-3,7 %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8,16</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1,8 %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+14,2 %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6,0 %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+12,5 %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837257439"/>
                  </a:ext>
                </a:extLst>
              </a:tr>
              <a:tr h="150349">
                <a:tc>
                  <a:txBody>
                    <a:bodyPr/>
                    <a:lstStyle/>
                    <a:p>
                      <a:pPr algn="r" fontAlgn="ctr"/>
                      <a:r>
                        <a:rPr lang="fr-FR" sz="800" b="0" i="0" u="none" strike="noStrike">
                          <a:solidFill>
                            <a:srgbClr val="FFFFFF"/>
                          </a:solidFill>
                          <a:effectLst/>
                          <a:latin typeface="Segoe UI" panose="020B0502040204020203" pitchFamily="34" charset="0"/>
                        </a:rPr>
                        <a:t>27</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gridSpan="2">
                  <a:txBody>
                    <a:bodyPr/>
                    <a:lstStyle/>
                    <a:p>
                      <a:pPr algn="r" fontAlgn="ctr"/>
                      <a:r>
                        <a:rPr lang="fr-FR" sz="800" b="0" i="0" u="none" strike="noStrike">
                          <a:solidFill>
                            <a:srgbClr val="FFFFFF"/>
                          </a:solidFill>
                          <a:effectLst/>
                          <a:latin typeface="Segoe UI" panose="020B0502040204020203" pitchFamily="34" charset="0"/>
                        </a:rPr>
                        <a:t>Posttransplantation d'organe</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pPr algn="l" fontAlgn="ctr"/>
                      <a:r>
                        <a:rPr lang="fr-FR" sz="800" b="0" i="0" u="none" strike="noStrike">
                          <a:solidFill>
                            <a:srgbClr val="FFFFFF"/>
                          </a:solidFill>
                          <a:effectLst/>
                          <a:latin typeface="Segoe UI" panose="020B0502040204020203" pitchFamily="34" charset="0"/>
                        </a:rPr>
                        <a:t>Posttransplantation d'organe</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0,05</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0,1 %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+4,2 %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-0,1 %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-1,4 %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0,18</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0,0 %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-40,9 %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-0,7 %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-6,0 %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242091729"/>
                  </a:ext>
                </a:extLst>
              </a:tr>
              <a:tr h="150349">
                <a:tc>
                  <a:txBody>
                    <a:bodyPr/>
                    <a:lstStyle/>
                    <a:p>
                      <a:pPr algn="r" fontAlgn="ctr"/>
                      <a:r>
                        <a:rPr lang="fr-FR" sz="800" b="0" i="0" u="none" strike="noStrike">
                          <a:solidFill>
                            <a:srgbClr val="FFFFFF"/>
                          </a:solidFill>
                          <a:effectLst/>
                          <a:latin typeface="Segoe UI" panose="020B0502040204020203" pitchFamily="34" charset="0"/>
                        </a:rPr>
                        <a:t>90</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gridSpan="2">
                  <a:txBody>
                    <a:bodyPr/>
                    <a:lstStyle/>
                    <a:p>
                      <a:pPr algn="r" fontAlgn="ctr"/>
                      <a:r>
                        <a:rPr lang="fr-FR" sz="800" b="0" i="0" u="none" strike="noStrike" dirty="0">
                          <a:solidFill>
                            <a:srgbClr val="FFFFFF"/>
                          </a:solidFill>
                          <a:effectLst/>
                          <a:latin typeface="Segoe UI" panose="020B0502040204020203" pitchFamily="34" charset="0"/>
                        </a:rPr>
                        <a:t>Erreurs et recueils inclassables</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pPr algn="l" fontAlgn="ctr"/>
                      <a:r>
                        <a:rPr lang="fr-FR" sz="800" b="0" i="0" u="none" strike="noStrike">
                          <a:solidFill>
                            <a:srgbClr val="FFFFFF"/>
                          </a:solidFill>
                          <a:effectLst/>
                          <a:latin typeface="Segoe UI" panose="020B0502040204020203" pitchFamily="34" charset="0"/>
                        </a:rPr>
                        <a:t>Erreurs et recueils inclassables</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0,07</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0,1 %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-68,6 %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9,6 %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-28,3 %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0,02</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0,0 %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0,1 %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+1068,2 %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773680946"/>
                  </a:ext>
                </a:extLst>
              </a:tr>
              <a:tr h="150349">
                <a:tc gridSpan="3">
                  <a:txBody>
                    <a:bodyPr/>
                    <a:lstStyle/>
                    <a:p>
                      <a:pPr algn="l" fontAlgn="ctr"/>
                      <a:r>
                        <a:rPr lang="fr-FR" sz="800" b="1" i="0" u="none" strike="noStrike">
                          <a:solidFill>
                            <a:srgbClr val="FFFFFF"/>
                          </a:solidFill>
                          <a:effectLst/>
                          <a:latin typeface="Segoe UI" panose="020B0502040204020203" pitchFamily="34" charset="0"/>
                        </a:rPr>
                        <a:t>Total</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endParaRPr lang="fr-FR"/>
                    </a:p>
                  </a:txBody>
                  <a:tcPr/>
                </a:tc>
                <a:tc hMerge="1">
                  <a:txBody>
                    <a:bodyPr/>
                    <a:lstStyle/>
                    <a:p>
                      <a:endParaRPr lang="fr-FR"/>
                    </a:p>
                  </a:txBody>
                  <a:tcPr/>
                </a:tc>
                <a:tc>
                  <a:txBody>
                    <a:bodyPr/>
                    <a:lstStyle/>
                    <a:p>
                      <a:pPr algn="r" fontAlgn="ctr"/>
                      <a:r>
                        <a:rPr lang="fr-FR" sz="900" b="1" i="0" u="none" strike="noStrike">
                          <a:solidFill>
                            <a:srgbClr val="453B50"/>
                          </a:solidFill>
                          <a:effectLst/>
                          <a:latin typeface="Segoe UI" panose="020B0502040204020203" pitchFamily="34" charset="0"/>
                        </a:rPr>
                        <a:t>81,74</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1" i="0" u="none" strike="noStrike" dirty="0">
                          <a:solidFill>
                            <a:srgbClr val="453B50"/>
                          </a:solidFill>
                          <a:effectLst/>
                          <a:latin typeface="Segoe UI" panose="020B0502040204020203" pitchFamily="34" charset="0"/>
                        </a:rPr>
                        <a:t>100,0 %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1" i="0" u="none" strike="noStrike" dirty="0">
                          <a:solidFill>
                            <a:srgbClr val="453B50"/>
                          </a:solidFill>
                          <a:effectLst/>
                          <a:latin typeface="Segoe UI" panose="020B0502040204020203" pitchFamily="34" charset="0"/>
                        </a:rPr>
                        <a:t>-1,8 %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1" i="0" u="none" strike="noStrike" dirty="0">
                          <a:solidFill>
                            <a:srgbClr val="453B50"/>
                          </a:solidFill>
                          <a:effectLst/>
                          <a:latin typeface="Segoe UI" panose="020B0502040204020203" pitchFamily="34" charset="0"/>
                        </a:rPr>
                        <a:t>100,0 %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1" i="0" u="none" strike="noStrike" dirty="0">
                          <a:solidFill>
                            <a:srgbClr val="453B50"/>
                          </a:solidFill>
                          <a:effectLst/>
                          <a:latin typeface="Segoe UI" panose="020B0502040204020203" pitchFamily="34" charset="0"/>
                        </a:rPr>
                        <a:t>-1,9 %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1" i="0" u="none" strike="noStrike">
                          <a:solidFill>
                            <a:srgbClr val="453B50"/>
                          </a:solidFill>
                          <a:effectLst/>
                          <a:latin typeface="Segoe UI" panose="020B0502040204020203" pitchFamily="34" charset="0"/>
                        </a:rPr>
                        <a:t>458,53</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1" i="0" u="none" strike="noStrike" dirty="0">
                          <a:solidFill>
                            <a:srgbClr val="453B50"/>
                          </a:solidFill>
                          <a:effectLst/>
                          <a:latin typeface="Segoe UI" panose="020B0502040204020203" pitchFamily="34" charset="0"/>
                        </a:rPr>
                        <a:t>100,0 %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1" i="0" u="none" strike="noStrike" dirty="0">
                          <a:solidFill>
                            <a:srgbClr val="453B50"/>
                          </a:solidFill>
                          <a:effectLst/>
                          <a:latin typeface="Segoe UI" panose="020B0502040204020203" pitchFamily="34" charset="0"/>
                        </a:rPr>
                        <a:t>+3,8 %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1" i="0" u="none" strike="noStrike" dirty="0">
                          <a:solidFill>
                            <a:srgbClr val="453B50"/>
                          </a:solidFill>
                          <a:effectLst/>
                          <a:latin typeface="Segoe UI" panose="020B0502040204020203" pitchFamily="34" charset="0"/>
                        </a:rPr>
                        <a:t>100,0 %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1" i="0" u="none" strike="noStrike" dirty="0">
                          <a:solidFill>
                            <a:srgbClr val="453B50"/>
                          </a:solidFill>
                          <a:effectLst/>
                          <a:latin typeface="Segoe UI" panose="020B0502040204020203" pitchFamily="34" charset="0"/>
                        </a:rPr>
                        <a:t>+5,4 %</a:t>
                      </a:r>
                    </a:p>
                  </a:txBody>
                  <a:tcPr marL="5519" marR="5519" marT="5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238589751"/>
                  </a:ext>
                </a:extLst>
              </a:tr>
            </a:tbl>
          </a:graphicData>
        </a:graphic>
      </p:graphicFrame>
      <p:sp>
        <p:nvSpPr>
          <p:cNvPr id="2" name="Titre 1"/>
          <p:cNvSpPr>
            <a:spLocks noGrp="1"/>
          </p:cNvSpPr>
          <p:nvPr>
            <p:ph type="title"/>
            <p:custDataLst>
              <p:tags r:id="rId2"/>
            </p:custDataLst>
          </p:nvPr>
        </p:nvSpPr>
        <p:spPr/>
        <p:txBody>
          <a:bodyPr/>
          <a:lstStyle/>
          <a:p>
            <a:r>
              <a:rPr lang="fr-FR" dirty="0"/>
              <a:t>Quels sont les motifs de prise en charge ?</a:t>
            </a:r>
          </a:p>
        </p:txBody>
      </p:sp>
      <p:sp>
        <p:nvSpPr>
          <p:cNvPr id="5" name="Espace réservé du numéro de diapositive 4"/>
          <p:cNvSpPr>
            <a:spLocks noGrp="1"/>
          </p:cNvSpPr>
          <p:nvPr>
            <p:ph type="sldNum" sz="quarter" idx="19"/>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49</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8" name="Espace réservé du pied de page 7"/>
          <p:cNvSpPr>
            <a:spLocks noGrp="1"/>
          </p:cNvSpPr>
          <p:nvPr>
            <p:ph type="ftr" sz="quarter" idx="3"/>
            <p:custDataLst>
              <p:tags r:id="rId4"/>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
        <p:nvSpPr>
          <p:cNvPr id="12" name="Espace réservé du contenu 12"/>
          <p:cNvSpPr txBox="1">
            <a:spLocks/>
          </p:cNvSpPr>
          <p:nvPr>
            <p:custDataLst>
              <p:tags r:id="rId5"/>
            </p:custDataLst>
          </p:nvPr>
        </p:nvSpPr>
        <p:spPr bwMode="auto">
          <a:xfrm>
            <a:off x="228434" y="1222843"/>
            <a:ext cx="4949127" cy="366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11"/>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2"/>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3"/>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l"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10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Déclinaison par catégorie majeur</a:t>
            </a:r>
          </a:p>
        </p:txBody>
      </p:sp>
      <p:pic>
        <p:nvPicPr>
          <p:cNvPr id="14" name="Picture 1"/>
          <p:cNvPicPr>
            <a:picLocks noChangeAspect="1" noChangeArrowheads="1"/>
          </p:cNvPicPr>
          <p:nvPr>
            <p:custDataLst>
              <p:tags r:id="rId6"/>
            </p:custDataLst>
          </p:nvPr>
        </p:nvPicPr>
        <p:blipFill>
          <a:blip r:embed="rId14">
            <a:extLst>
              <a:ext uri="{28A0092B-C50C-407E-A947-70E740481C1C}">
                <a14:useLocalDpi xmlns:a14="http://schemas.microsoft.com/office/drawing/2010/main" val="0"/>
              </a:ext>
            </a:extLst>
          </a:blip>
          <a:srcRect/>
          <a:stretch>
            <a:fillRect/>
          </a:stretch>
        </p:blipFill>
        <p:spPr bwMode="auto">
          <a:xfrm>
            <a:off x="228434" y="273413"/>
            <a:ext cx="904875"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ectangle 14"/>
          <p:cNvSpPr/>
          <p:nvPr>
            <p:custDataLst>
              <p:tags r:id="rId7"/>
            </p:custDataLst>
          </p:nvPr>
        </p:nvSpPr>
        <p:spPr bwMode="auto">
          <a:xfrm>
            <a:off x="437002" y="3262314"/>
            <a:ext cx="9494830" cy="141241"/>
          </a:xfrm>
          <a:prstGeom prst="rect">
            <a:avLst/>
          </a:prstGeom>
          <a:noFill/>
          <a:ln>
            <a:solidFill>
              <a:srgbClr val="FF0000"/>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marL="0" marR="0" lvl="0" indent="0" algn="ctr" defTabSz="835025" rtl="0" eaLnBrk="0" fontAlgn="base" latinLnBrk="0" hangingPunct="0">
              <a:lnSpc>
                <a:spcPct val="90000"/>
              </a:lnSpc>
              <a:spcBef>
                <a:spcPct val="0"/>
              </a:spcBef>
              <a:spcAft>
                <a:spcPct val="0"/>
              </a:spcAft>
              <a:buClrTx/>
              <a:buSzTx/>
              <a:buFontTx/>
              <a:buNone/>
              <a:tabLst/>
              <a:defRPr/>
            </a:pPr>
            <a:endParaRPr kumimoji="0" lang="fr-FR" sz="1200" b="0" i="0" u="none" strike="noStrike" kern="1200" cap="none" spc="0" normalizeH="0" baseline="0" noProof="0" dirty="0" err="1">
              <a:ln>
                <a:noFill/>
              </a:ln>
              <a:solidFill>
                <a:prstClr val="black"/>
              </a:solidFill>
              <a:effectLst/>
              <a:uLnTx/>
              <a:uFillTx/>
              <a:latin typeface="Segoe UI"/>
              <a:ea typeface="+mn-ea"/>
              <a:cs typeface="+mn-cs"/>
            </a:endParaRPr>
          </a:p>
        </p:txBody>
      </p:sp>
      <p:sp>
        <p:nvSpPr>
          <p:cNvPr id="16" name="Rectangle 15"/>
          <p:cNvSpPr/>
          <p:nvPr>
            <p:custDataLst>
              <p:tags r:id="rId8"/>
            </p:custDataLst>
          </p:nvPr>
        </p:nvSpPr>
        <p:spPr bwMode="auto">
          <a:xfrm>
            <a:off x="437002" y="2953621"/>
            <a:ext cx="9494830" cy="153910"/>
          </a:xfrm>
          <a:prstGeom prst="rect">
            <a:avLst/>
          </a:prstGeom>
          <a:noFill/>
          <a:ln>
            <a:solidFill>
              <a:srgbClr val="FF0000"/>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marL="0" marR="0" lvl="0" indent="0" algn="ctr" defTabSz="835025" rtl="0" eaLnBrk="0" fontAlgn="base" latinLnBrk="0" hangingPunct="0">
              <a:lnSpc>
                <a:spcPct val="90000"/>
              </a:lnSpc>
              <a:spcBef>
                <a:spcPct val="0"/>
              </a:spcBef>
              <a:spcAft>
                <a:spcPct val="0"/>
              </a:spcAft>
              <a:buClrTx/>
              <a:buSzTx/>
              <a:buFontTx/>
              <a:buNone/>
              <a:tabLst/>
              <a:defRPr/>
            </a:pPr>
            <a:endParaRPr kumimoji="0" lang="fr-FR" sz="1200" b="0" i="0" u="none" strike="noStrike" kern="1200" cap="none" spc="0" normalizeH="0" baseline="0" noProof="0" dirty="0" err="1">
              <a:ln>
                <a:noFill/>
              </a:ln>
              <a:solidFill>
                <a:prstClr val="black"/>
              </a:solidFill>
              <a:effectLst/>
              <a:uLnTx/>
              <a:uFillTx/>
              <a:latin typeface="Segoe UI"/>
              <a:ea typeface="+mn-ea"/>
              <a:cs typeface="+mn-cs"/>
            </a:endParaRPr>
          </a:p>
        </p:txBody>
      </p:sp>
      <p:sp>
        <p:nvSpPr>
          <p:cNvPr id="17" name="Rectangle 16"/>
          <p:cNvSpPr/>
          <p:nvPr>
            <p:custDataLst>
              <p:tags r:id="rId9"/>
            </p:custDataLst>
          </p:nvPr>
        </p:nvSpPr>
        <p:spPr bwMode="auto">
          <a:xfrm>
            <a:off x="437002" y="2252663"/>
            <a:ext cx="9494830" cy="141241"/>
          </a:xfrm>
          <a:prstGeom prst="rect">
            <a:avLst/>
          </a:prstGeom>
          <a:noFill/>
          <a:ln>
            <a:solidFill>
              <a:srgbClr val="FF0000"/>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marL="0" marR="0" lvl="0" indent="0" algn="ctr" defTabSz="835025" rtl="0" eaLnBrk="0" fontAlgn="base" latinLnBrk="0" hangingPunct="0">
              <a:lnSpc>
                <a:spcPct val="90000"/>
              </a:lnSpc>
              <a:spcBef>
                <a:spcPct val="0"/>
              </a:spcBef>
              <a:spcAft>
                <a:spcPct val="0"/>
              </a:spcAft>
              <a:buClrTx/>
              <a:buSzTx/>
              <a:buFontTx/>
              <a:buNone/>
              <a:tabLst/>
              <a:defRPr/>
            </a:pPr>
            <a:endParaRPr kumimoji="0" lang="fr-FR" sz="1200" b="0" i="0" u="none" strike="noStrike" kern="1200" cap="none" spc="0" normalizeH="0" baseline="0" noProof="0" dirty="0" err="1">
              <a:ln>
                <a:noFill/>
              </a:ln>
              <a:solidFill>
                <a:prstClr val="black"/>
              </a:solidFill>
              <a:effectLst/>
              <a:uLnTx/>
              <a:uFillTx/>
              <a:latin typeface="Segoe UI"/>
              <a:ea typeface="+mn-ea"/>
              <a:cs typeface="+mn-cs"/>
            </a:endParaRPr>
          </a:p>
        </p:txBody>
      </p:sp>
    </p:spTree>
    <p:extLst>
      <p:ext uri="{BB962C8B-B14F-4D97-AF65-F5344CB8AC3E}">
        <p14:creationId xmlns:p14="http://schemas.microsoft.com/office/powerpoint/2010/main" val="8250868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1"/>
            <p:custDataLst>
              <p:tags r:id="rId1"/>
            </p:custDataLst>
          </p:nvPr>
        </p:nvSpPr>
        <p:spPr/>
        <p:txBody>
          <a:bodyPr/>
          <a:lstStyle/>
          <a:p>
            <a:r>
              <a:rPr lang="fr-FR" dirty="0"/>
              <a:t>Annexes</a:t>
            </a:r>
          </a:p>
        </p:txBody>
      </p:sp>
      <p:sp>
        <p:nvSpPr>
          <p:cNvPr id="3" name="Espace réservé du texte 2"/>
          <p:cNvSpPr>
            <a:spLocks noGrp="1"/>
          </p:cNvSpPr>
          <p:nvPr>
            <p:ph type="body" sz="quarter" idx="12"/>
            <p:custDataLst>
              <p:tags r:id="rId2"/>
            </p:custDataLst>
          </p:nvPr>
        </p:nvSpPr>
        <p:spPr/>
        <p:txBody>
          <a:bodyPr/>
          <a:lstStyle/>
          <a:p>
            <a:r>
              <a:rPr lang="fr-FR" dirty="0"/>
              <a:t>Évolution d’activité Psychiatrie – Région Grand Est</a:t>
            </a:r>
          </a:p>
        </p:txBody>
      </p:sp>
      <p:sp>
        <p:nvSpPr>
          <p:cNvPr id="4" name="Espace réservé du numéro de diapositive 3"/>
          <p:cNvSpPr>
            <a:spLocks noGrp="1"/>
          </p:cNvSpPr>
          <p:nvPr>
            <p:ph type="sldNum" sz="quarter" idx="14"/>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50</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5" name="Espace réservé du pied de page 4"/>
          <p:cNvSpPr>
            <a:spLocks noGrp="1"/>
          </p:cNvSpPr>
          <p:nvPr>
            <p:ph type="ftr" sz="quarter" idx="3"/>
            <p:custDataLst>
              <p:tags r:id="rId4"/>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Tree>
    <p:extLst>
      <p:ext uri="{BB962C8B-B14F-4D97-AF65-F5344CB8AC3E}">
        <p14:creationId xmlns:p14="http://schemas.microsoft.com/office/powerpoint/2010/main" val="28847162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FR" dirty="0"/>
              <a:t>Évolution de l’activité Psychiatrie</a:t>
            </a:r>
            <a:br>
              <a:rPr lang="fr-FR" dirty="0"/>
            </a:br>
            <a:r>
              <a:rPr lang="fr-FR" dirty="0"/>
              <a:t>(Evol. 17/18)</a:t>
            </a:r>
          </a:p>
        </p:txBody>
      </p:sp>
      <p:sp>
        <p:nvSpPr>
          <p:cNvPr id="5" name="Espace réservé du numéro de diapositive 4"/>
          <p:cNvSpPr>
            <a:spLocks noGrp="1"/>
          </p:cNvSpPr>
          <p:nvPr>
            <p:ph type="sldNum" sz="quarter" idx="19"/>
            <p:custDataLst>
              <p:tags r:id="rId2"/>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51</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8" name="Espace réservé du pied de page 7"/>
          <p:cNvSpPr>
            <a:spLocks noGrp="1"/>
          </p:cNvSpPr>
          <p:nvPr>
            <p:ph type="ftr" sz="quarter" idx="3"/>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
        <p:nvSpPr>
          <p:cNvPr id="14" name="Espace réservé du contenu 12"/>
          <p:cNvSpPr txBox="1">
            <a:spLocks/>
          </p:cNvSpPr>
          <p:nvPr>
            <p:custDataLst>
              <p:tags r:id="rId4"/>
            </p:custDataLst>
          </p:nvPr>
        </p:nvSpPr>
        <p:spPr bwMode="auto">
          <a:xfrm>
            <a:off x="57565" y="4378180"/>
            <a:ext cx="4491215" cy="366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10"/>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1"/>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2"/>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ctr"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10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Évolutions régionales 2017/2018 du nombre de journées</a:t>
            </a:r>
          </a:p>
        </p:txBody>
      </p:sp>
      <p:pic>
        <p:nvPicPr>
          <p:cNvPr id="15" name="Picture 1"/>
          <p:cNvPicPr>
            <a:picLocks noChangeAspect="1" noChangeArrowheads="1"/>
          </p:cNvPicPr>
          <p:nvPr>
            <p:custDataLst>
              <p:tags r:id="rId5"/>
            </p:custDataLst>
          </p:nvPr>
        </p:nvPicPr>
        <p:blipFill>
          <a:blip r:embed="rId13">
            <a:extLst>
              <a:ext uri="{28A0092B-C50C-407E-A947-70E740481C1C}">
                <a14:useLocalDpi xmlns:a14="http://schemas.microsoft.com/office/drawing/2010/main" val="0"/>
              </a:ext>
            </a:extLst>
          </a:blip>
          <a:srcRect/>
          <a:stretch>
            <a:fillRect/>
          </a:stretch>
        </p:blipFill>
        <p:spPr bwMode="auto">
          <a:xfrm>
            <a:off x="228434" y="273413"/>
            <a:ext cx="904875"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6" name="Espace réservé du contenu 15">
            <a:extLst>
              <a:ext uri="{FF2B5EF4-FFF2-40B4-BE49-F238E27FC236}">
                <a16:creationId xmlns:a16="http://schemas.microsoft.com/office/drawing/2014/main" xmlns="" id="{66FA7A0A-B551-4CE3-801F-1B4FB7C53F17}"/>
              </a:ext>
            </a:extLst>
          </p:cNvPr>
          <p:cNvGraphicFramePr>
            <a:graphicFrameLocks noGrp="1"/>
          </p:cNvGraphicFramePr>
          <p:nvPr>
            <p:ph idx="21"/>
            <p:custDataLst>
              <p:tags r:id="rId6"/>
            </p:custDataLst>
            <p:extLst>
              <p:ext uri="{D42A27DB-BD31-4B8C-83A1-F6EECF244321}">
                <p14:modId xmlns:p14="http://schemas.microsoft.com/office/powerpoint/2010/main" val="2077375162"/>
              </p:ext>
            </p:extLst>
          </p:nvPr>
        </p:nvGraphicFramePr>
        <p:xfrm>
          <a:off x="186203" y="1161095"/>
          <a:ext cx="4940138" cy="3142941"/>
        </p:xfrm>
        <a:graphic>
          <a:graphicData uri="http://schemas.openxmlformats.org/drawingml/2006/table">
            <a:tbl>
              <a:tblPr/>
              <a:tblGrid>
                <a:gridCol w="2463322">
                  <a:extLst>
                    <a:ext uri="{9D8B030D-6E8A-4147-A177-3AD203B41FA5}">
                      <a16:colId xmlns:a16="http://schemas.microsoft.com/office/drawing/2014/main" xmlns="" val="3595532273"/>
                    </a:ext>
                  </a:extLst>
                </a:gridCol>
                <a:gridCol w="619204">
                  <a:extLst>
                    <a:ext uri="{9D8B030D-6E8A-4147-A177-3AD203B41FA5}">
                      <a16:colId xmlns:a16="http://schemas.microsoft.com/office/drawing/2014/main" xmlns="" val="2075242913"/>
                    </a:ext>
                  </a:extLst>
                </a:gridCol>
                <a:gridCol w="619204">
                  <a:extLst>
                    <a:ext uri="{9D8B030D-6E8A-4147-A177-3AD203B41FA5}">
                      <a16:colId xmlns:a16="http://schemas.microsoft.com/office/drawing/2014/main" xmlns="" val="2277054751"/>
                    </a:ext>
                  </a:extLst>
                </a:gridCol>
                <a:gridCol w="619204">
                  <a:extLst>
                    <a:ext uri="{9D8B030D-6E8A-4147-A177-3AD203B41FA5}">
                      <a16:colId xmlns:a16="http://schemas.microsoft.com/office/drawing/2014/main" xmlns="" val="190911010"/>
                    </a:ext>
                  </a:extLst>
                </a:gridCol>
                <a:gridCol w="619204">
                  <a:extLst>
                    <a:ext uri="{9D8B030D-6E8A-4147-A177-3AD203B41FA5}">
                      <a16:colId xmlns:a16="http://schemas.microsoft.com/office/drawing/2014/main" xmlns="" val="1295953513"/>
                    </a:ext>
                  </a:extLst>
                </a:gridCol>
              </a:tblGrid>
              <a:tr h="515398">
                <a:tc>
                  <a:txBody>
                    <a:bodyPr/>
                    <a:lstStyle/>
                    <a:p>
                      <a:pPr algn="l" fontAlgn="ctr"/>
                      <a:r>
                        <a:rPr lang="fr-FR" sz="800" b="0" i="1" u="none" strike="noStrike" dirty="0">
                          <a:solidFill>
                            <a:srgbClr val="453B50"/>
                          </a:solidFill>
                          <a:effectLst/>
                          <a:latin typeface="+mn-lt"/>
                        </a:rPr>
                        <a:t>Journées de présence en milliers</a:t>
                      </a:r>
                    </a:p>
                  </a:txBody>
                  <a:tcPr marL="4521" marR="4521" marT="4521"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800" b="0" i="0" u="none" strike="noStrike" dirty="0">
                          <a:solidFill>
                            <a:srgbClr val="FFFFFF"/>
                          </a:solidFill>
                          <a:effectLst/>
                          <a:latin typeface="+mn-lt"/>
                        </a:rPr>
                        <a:t>Nombre de journées de présence en 2018</a:t>
                      </a:r>
                      <a:br>
                        <a:rPr lang="fr-FR" sz="800" b="0" i="0" u="none" strike="noStrike" dirty="0">
                          <a:solidFill>
                            <a:srgbClr val="FFFFFF"/>
                          </a:solidFill>
                          <a:effectLst/>
                          <a:latin typeface="+mn-lt"/>
                        </a:rPr>
                      </a:br>
                      <a:r>
                        <a:rPr lang="fr-FR" sz="800" b="0" i="0" u="none" strike="noStrike" dirty="0">
                          <a:solidFill>
                            <a:srgbClr val="FFFFFF"/>
                          </a:solidFill>
                          <a:effectLst/>
                          <a:latin typeface="+mn-lt"/>
                        </a:rPr>
                        <a:t>(en milliers)</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800" b="0" i="0" u="none" strike="noStrike" dirty="0">
                          <a:solidFill>
                            <a:srgbClr val="FFFFFF"/>
                          </a:solidFill>
                          <a:effectLst/>
                          <a:latin typeface="+mn-lt"/>
                        </a:rPr>
                        <a:t>Part en journées de présence 2018</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800" b="0" i="0" u="none" strike="noStrike" dirty="0">
                          <a:solidFill>
                            <a:srgbClr val="FFFFFF"/>
                          </a:solidFill>
                          <a:effectLst/>
                          <a:latin typeface="+mn-lt"/>
                        </a:rPr>
                        <a:t>Evolution du nombre de journées de présence 2017/2018</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800" b="0" i="0" u="none" strike="noStrike" dirty="0">
                          <a:solidFill>
                            <a:srgbClr val="FFFFFF"/>
                          </a:solidFill>
                          <a:effectLst/>
                          <a:latin typeface="+mn-lt"/>
                        </a:rPr>
                        <a:t>Contribution à la croissance 2017/2018</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extLst>
                  <a:ext uri="{0D108BD9-81ED-4DB2-BD59-A6C34878D82A}">
                    <a16:rowId xmlns:a16="http://schemas.microsoft.com/office/drawing/2014/main" xmlns="" val="3294390410"/>
                  </a:ext>
                </a:extLst>
              </a:tr>
              <a:tr h="113930">
                <a:tc>
                  <a:txBody>
                    <a:bodyPr/>
                    <a:lstStyle/>
                    <a:p>
                      <a:pPr algn="l" fontAlgn="ctr"/>
                      <a:r>
                        <a:rPr lang="fr-FR" sz="800" b="0" i="0" u="none" strike="noStrike">
                          <a:solidFill>
                            <a:srgbClr val="FFFFFF"/>
                          </a:solidFill>
                          <a:effectLst/>
                          <a:latin typeface="+mn-lt"/>
                        </a:rPr>
                        <a:t>Auvergne-Rhône-Alpes</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2 983,85</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8FAFE"/>
                    </a:solidFill>
                  </a:tcPr>
                </a:tc>
                <a:tc>
                  <a:txBody>
                    <a:bodyPr/>
                    <a:lstStyle/>
                    <a:p>
                      <a:pPr algn="r" fontAlgn="ctr"/>
                      <a:r>
                        <a:rPr lang="fr-FR" sz="800" b="0" i="0" u="none" strike="noStrike" dirty="0">
                          <a:solidFill>
                            <a:srgbClr val="453B50"/>
                          </a:solidFill>
                          <a:effectLst/>
                          <a:latin typeface="+mn-lt"/>
                        </a:rPr>
                        <a:t>12,3 %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8FAFE"/>
                    </a:solidFill>
                  </a:tcPr>
                </a:tc>
                <a:tc>
                  <a:txBody>
                    <a:bodyPr/>
                    <a:lstStyle/>
                    <a:p>
                      <a:pPr algn="r" fontAlgn="ctr"/>
                      <a:r>
                        <a:rPr lang="fr-FR" sz="800" b="0" i="0" u="none" strike="noStrike" dirty="0">
                          <a:solidFill>
                            <a:srgbClr val="453B50"/>
                          </a:solidFill>
                          <a:effectLst/>
                          <a:latin typeface="+mn-lt"/>
                        </a:rPr>
                        <a:t>-0,4 %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8FAFE"/>
                    </a:solidFill>
                  </a:tcPr>
                </a:tc>
                <a:tc>
                  <a:txBody>
                    <a:bodyPr/>
                    <a:lstStyle/>
                    <a:p>
                      <a:pPr algn="r" fontAlgn="ctr"/>
                      <a:r>
                        <a:rPr lang="fr-FR" sz="800" b="0" i="0" u="none" strike="noStrike" dirty="0">
                          <a:solidFill>
                            <a:srgbClr val="453B50"/>
                          </a:solidFill>
                          <a:effectLst/>
                          <a:latin typeface="+mn-lt"/>
                        </a:rPr>
                        <a:t>2,8 %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8FAFE"/>
                    </a:solidFill>
                  </a:tcPr>
                </a:tc>
                <a:extLst>
                  <a:ext uri="{0D108BD9-81ED-4DB2-BD59-A6C34878D82A}">
                    <a16:rowId xmlns:a16="http://schemas.microsoft.com/office/drawing/2014/main" xmlns="" val="4074035582"/>
                  </a:ext>
                </a:extLst>
              </a:tr>
              <a:tr h="113930">
                <a:tc>
                  <a:txBody>
                    <a:bodyPr/>
                    <a:lstStyle/>
                    <a:p>
                      <a:pPr algn="l" fontAlgn="ctr"/>
                      <a:r>
                        <a:rPr lang="fr-FR" sz="800" b="0" i="0" u="none" strike="noStrike">
                          <a:solidFill>
                            <a:srgbClr val="FFFFFF"/>
                          </a:solidFill>
                          <a:effectLst/>
                          <a:latin typeface="+mn-lt"/>
                        </a:rPr>
                        <a:t>Bourgogne-Franche-Comté</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1 058,69</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4,4 %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-0,8 %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2,1 %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1194053153"/>
                  </a:ext>
                </a:extLst>
              </a:tr>
              <a:tr h="113930">
                <a:tc>
                  <a:txBody>
                    <a:bodyPr/>
                    <a:lstStyle/>
                    <a:p>
                      <a:pPr algn="l" fontAlgn="ctr"/>
                      <a:r>
                        <a:rPr lang="fr-FR" sz="800" b="0" i="0" u="none" strike="noStrike">
                          <a:solidFill>
                            <a:srgbClr val="FFFFFF"/>
                          </a:solidFill>
                          <a:effectLst/>
                          <a:latin typeface="+mn-lt"/>
                        </a:rPr>
                        <a:t>Bretagne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1 548,96</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6,4 %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-3,2 %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12,6 %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1992994208"/>
                  </a:ext>
                </a:extLst>
              </a:tr>
              <a:tr h="113930">
                <a:tc>
                  <a:txBody>
                    <a:bodyPr/>
                    <a:lstStyle/>
                    <a:p>
                      <a:pPr algn="l" fontAlgn="ctr"/>
                      <a:r>
                        <a:rPr lang="fr-FR" sz="800" b="0" i="0" u="none" strike="noStrike">
                          <a:solidFill>
                            <a:srgbClr val="FFFFFF"/>
                          </a:solidFill>
                          <a:effectLst/>
                          <a:latin typeface="+mn-lt"/>
                        </a:rPr>
                        <a:t>Centre-Val de Loire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1 079,15</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4,4 %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-3,8 %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10,5 %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1483143002"/>
                  </a:ext>
                </a:extLst>
              </a:tr>
              <a:tr h="113930">
                <a:tc>
                  <a:txBody>
                    <a:bodyPr/>
                    <a:lstStyle/>
                    <a:p>
                      <a:pPr algn="l" fontAlgn="ctr"/>
                      <a:r>
                        <a:rPr lang="fr-FR" sz="800" b="0" i="0" u="none" strike="noStrike">
                          <a:solidFill>
                            <a:srgbClr val="FFFFFF"/>
                          </a:solidFill>
                          <a:effectLst/>
                          <a:latin typeface="+mn-lt"/>
                        </a:rPr>
                        <a:t>Corse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144,87</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0,6 %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+1,4 %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-0,5 %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533216699"/>
                  </a:ext>
                </a:extLst>
              </a:tr>
              <a:tr h="113930">
                <a:tc>
                  <a:txBody>
                    <a:bodyPr/>
                    <a:lstStyle/>
                    <a:p>
                      <a:pPr algn="l" fontAlgn="ctr"/>
                      <a:r>
                        <a:rPr lang="fr-FR" sz="800" b="0" i="0" u="none" strike="noStrike">
                          <a:solidFill>
                            <a:srgbClr val="FFFFFF"/>
                          </a:solidFill>
                          <a:effectLst/>
                          <a:latin typeface="+mn-lt"/>
                        </a:rPr>
                        <a:t>Grand-Est</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1 706,88</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7,0 %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-2,2 %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9,6 %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728474350"/>
                  </a:ext>
                </a:extLst>
              </a:tr>
              <a:tr h="113930">
                <a:tc>
                  <a:txBody>
                    <a:bodyPr/>
                    <a:lstStyle/>
                    <a:p>
                      <a:pPr algn="l" fontAlgn="ctr"/>
                      <a:r>
                        <a:rPr lang="fr-FR" sz="800" b="0" i="0" u="none" strike="noStrike">
                          <a:solidFill>
                            <a:srgbClr val="FFFFFF"/>
                          </a:solidFill>
                          <a:effectLst/>
                          <a:latin typeface="+mn-lt"/>
                        </a:rPr>
                        <a:t>Guadeloupe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80,26</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0,3 %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-0,5 %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0,1 %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3085469782"/>
                  </a:ext>
                </a:extLst>
              </a:tr>
              <a:tr h="113930">
                <a:tc>
                  <a:txBody>
                    <a:bodyPr/>
                    <a:lstStyle/>
                    <a:p>
                      <a:pPr algn="l" fontAlgn="ctr"/>
                      <a:r>
                        <a:rPr lang="fr-FR" sz="800" b="0" i="0" u="none" strike="noStrike">
                          <a:solidFill>
                            <a:srgbClr val="FFFFFF"/>
                          </a:solidFill>
                          <a:effectLst/>
                          <a:latin typeface="+mn-lt"/>
                        </a:rPr>
                        <a:t>Guyane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6,39</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0,0 %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-32,0 %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0,7 %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39377587"/>
                  </a:ext>
                </a:extLst>
              </a:tr>
              <a:tr h="113930">
                <a:tc>
                  <a:txBody>
                    <a:bodyPr/>
                    <a:lstStyle/>
                    <a:p>
                      <a:pPr algn="l" fontAlgn="ctr"/>
                      <a:r>
                        <a:rPr lang="fr-FR" sz="800" b="0" i="0" u="none" strike="noStrike">
                          <a:solidFill>
                            <a:srgbClr val="FFFFFF"/>
                          </a:solidFill>
                          <a:effectLst/>
                          <a:latin typeface="+mn-lt"/>
                        </a:rPr>
                        <a:t>Hauts-de-France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1 960,76</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8,1 %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-3,2 %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16,1 %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1919684732"/>
                  </a:ext>
                </a:extLst>
              </a:tr>
              <a:tr h="113930">
                <a:tc>
                  <a:txBody>
                    <a:bodyPr/>
                    <a:lstStyle/>
                    <a:p>
                      <a:pPr algn="l" fontAlgn="ctr"/>
                      <a:r>
                        <a:rPr lang="fr-FR" sz="800" b="0" i="0" u="none" strike="noStrike">
                          <a:solidFill>
                            <a:srgbClr val="FFFFFF"/>
                          </a:solidFill>
                          <a:effectLst/>
                          <a:latin typeface="+mn-lt"/>
                        </a:rPr>
                        <a:t>Ile-de-France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4 061,16</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16,7 %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-0,6 %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6,4 %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2977545879"/>
                  </a:ext>
                </a:extLst>
              </a:tr>
              <a:tr h="113930">
                <a:tc>
                  <a:txBody>
                    <a:bodyPr/>
                    <a:lstStyle/>
                    <a:p>
                      <a:pPr algn="l" fontAlgn="ctr"/>
                      <a:r>
                        <a:rPr lang="fr-FR" sz="800" b="0" i="0" u="none" strike="noStrike">
                          <a:solidFill>
                            <a:srgbClr val="FFFFFF"/>
                          </a:solidFill>
                          <a:effectLst/>
                          <a:latin typeface="+mn-lt"/>
                        </a:rPr>
                        <a:t>La Réunion</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194,34</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0,8 %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-16,2 %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9,2 %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3892305577"/>
                  </a:ext>
                </a:extLst>
              </a:tr>
              <a:tr h="113930">
                <a:tc>
                  <a:txBody>
                    <a:bodyPr/>
                    <a:lstStyle/>
                    <a:p>
                      <a:pPr algn="l" fontAlgn="ctr"/>
                      <a:r>
                        <a:rPr lang="fr-FR" sz="800" b="0" i="0" u="none" strike="noStrike">
                          <a:solidFill>
                            <a:srgbClr val="FFFFFF"/>
                          </a:solidFill>
                          <a:effectLst/>
                          <a:latin typeface="+mn-lt"/>
                        </a:rPr>
                        <a:t>Martinique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138,85</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0,6 %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-2,1 %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0,7 %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4176327276"/>
                  </a:ext>
                </a:extLst>
              </a:tr>
              <a:tr h="113930">
                <a:tc>
                  <a:txBody>
                    <a:bodyPr/>
                    <a:lstStyle/>
                    <a:p>
                      <a:pPr algn="l" fontAlgn="ctr"/>
                      <a:r>
                        <a:rPr lang="fr-FR" sz="800" b="0" i="0" u="none" strike="noStrike">
                          <a:solidFill>
                            <a:srgbClr val="FFFFFF"/>
                          </a:solidFill>
                          <a:effectLst/>
                          <a:latin typeface="+mn-lt"/>
                        </a:rPr>
                        <a:t>Mayotte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a:solidFill>
                            <a:srgbClr val="453B50"/>
                          </a:solidFill>
                          <a:effectLst/>
                          <a:latin typeface="+mn-lt"/>
                        </a:rPr>
                        <a:t>.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a:solidFill>
                            <a:srgbClr val="453B50"/>
                          </a:solidFill>
                          <a:effectLst/>
                          <a:latin typeface="+mn-lt"/>
                        </a:rPr>
                        <a:t>.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a:solidFill>
                            <a:srgbClr val="453B50"/>
                          </a:solidFill>
                          <a:effectLst/>
                          <a:latin typeface="+mn-lt"/>
                        </a:rPr>
                        <a:t>.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2526695876"/>
                  </a:ext>
                </a:extLst>
              </a:tr>
              <a:tr h="113930">
                <a:tc>
                  <a:txBody>
                    <a:bodyPr/>
                    <a:lstStyle/>
                    <a:p>
                      <a:pPr algn="l" fontAlgn="ctr"/>
                      <a:r>
                        <a:rPr lang="fr-FR" sz="800" b="0" i="0" u="none" strike="noStrike">
                          <a:solidFill>
                            <a:srgbClr val="FFFFFF"/>
                          </a:solidFill>
                          <a:effectLst/>
                          <a:latin typeface="+mn-lt"/>
                        </a:rPr>
                        <a:t>Normandie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1 116,25</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4,6 %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-3,8 %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10,8 %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2943372933"/>
                  </a:ext>
                </a:extLst>
              </a:tr>
              <a:tr h="113930">
                <a:tc>
                  <a:txBody>
                    <a:bodyPr/>
                    <a:lstStyle/>
                    <a:p>
                      <a:pPr algn="l" fontAlgn="ctr"/>
                      <a:r>
                        <a:rPr lang="fr-FR" sz="800" b="0" i="0" u="none" strike="noStrike">
                          <a:solidFill>
                            <a:srgbClr val="FFFFFF"/>
                          </a:solidFill>
                          <a:effectLst/>
                          <a:latin typeface="+mn-lt"/>
                        </a:rPr>
                        <a:t>Nouvelle Aquitaine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2 388,43</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9,8 %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-1,7 %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10,1 %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329701554"/>
                  </a:ext>
                </a:extLst>
              </a:tr>
              <a:tr h="113930">
                <a:tc>
                  <a:txBody>
                    <a:bodyPr/>
                    <a:lstStyle/>
                    <a:p>
                      <a:pPr algn="l" fontAlgn="ctr"/>
                      <a:r>
                        <a:rPr lang="fr-FR" sz="800" b="0" i="0" u="none" strike="noStrike">
                          <a:solidFill>
                            <a:srgbClr val="FFFFFF"/>
                          </a:solidFill>
                          <a:effectLst/>
                          <a:latin typeface="+mn-lt"/>
                        </a:rPr>
                        <a:t>Occitanie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2 603,83</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10,7 %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-0,6 %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4,1 %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310058935"/>
                  </a:ext>
                </a:extLst>
              </a:tr>
              <a:tr h="113930">
                <a:tc>
                  <a:txBody>
                    <a:bodyPr/>
                    <a:lstStyle/>
                    <a:p>
                      <a:pPr algn="l" fontAlgn="ctr"/>
                      <a:r>
                        <a:rPr lang="fr-FR" sz="800" b="0" i="0" u="none" strike="noStrike">
                          <a:solidFill>
                            <a:srgbClr val="FFFFFF"/>
                          </a:solidFill>
                          <a:effectLst/>
                          <a:latin typeface="+mn-lt"/>
                        </a:rPr>
                        <a:t>Pays de la Loire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1 023,22</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4,2 %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-1,9 %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4,9 %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438917724"/>
                  </a:ext>
                </a:extLst>
              </a:tr>
              <a:tr h="113930">
                <a:tc>
                  <a:txBody>
                    <a:bodyPr/>
                    <a:lstStyle/>
                    <a:p>
                      <a:pPr algn="l" fontAlgn="ctr"/>
                      <a:r>
                        <a:rPr lang="fr-FR" sz="800" b="0" i="0" u="none" strike="noStrike">
                          <a:solidFill>
                            <a:srgbClr val="FFFFFF"/>
                          </a:solidFill>
                          <a:effectLst/>
                          <a:latin typeface="+mn-lt"/>
                        </a:rPr>
                        <a:t>Provence-Alpes-Côte d'Azur</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2 201,62</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9,1 %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+0,0 %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0,0 %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2043801827"/>
                  </a:ext>
                </a:extLst>
              </a:tr>
              <a:tr h="113930">
                <a:tc>
                  <a:txBody>
                    <a:bodyPr/>
                    <a:lstStyle/>
                    <a:p>
                      <a:pPr algn="l" fontAlgn="ctr"/>
                      <a:r>
                        <a:rPr lang="fr-FR" sz="800" b="0" i="0" u="none" strike="noStrike">
                          <a:solidFill>
                            <a:srgbClr val="FFFFFF"/>
                          </a:solidFill>
                          <a:effectLst/>
                          <a:latin typeface="+mn-lt"/>
                        </a:rPr>
                        <a:t>Saint-Martin, Saint-Barthelemy (Iles du Nord)</a:t>
                      </a:r>
                    </a:p>
                  </a:txBody>
                  <a:tcPr marL="4521" marR="4521" marT="4521"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3,38</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0,0 %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+34,2 %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-0,2 %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991199313"/>
                  </a:ext>
                </a:extLst>
              </a:tr>
              <a:tr h="113930">
                <a:tc>
                  <a:txBody>
                    <a:bodyPr/>
                    <a:lstStyle/>
                    <a:p>
                      <a:pPr algn="l" fontAlgn="ctr"/>
                      <a:r>
                        <a:rPr lang="fr-FR" sz="800" b="1" i="0" u="none" strike="noStrike">
                          <a:solidFill>
                            <a:srgbClr val="FFFFFF"/>
                          </a:solidFill>
                          <a:effectLst/>
                          <a:latin typeface="+mn-lt"/>
                        </a:rPr>
                        <a:t>Total France </a:t>
                      </a:r>
                    </a:p>
                  </a:txBody>
                  <a:tcPr marL="4521" marR="4521" marT="4521" marB="0" anchor="ctr">
                    <a:lnL w="6350" cap="flat" cmpd="sng" algn="ctr">
                      <a:solidFill>
                        <a:srgbClr val="453B5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r" fontAlgn="ctr"/>
                      <a:r>
                        <a:rPr lang="fr-FR" sz="800" b="1" i="0" u="none" strike="noStrike">
                          <a:solidFill>
                            <a:srgbClr val="453B50"/>
                          </a:solidFill>
                          <a:effectLst/>
                          <a:latin typeface="+mn-lt"/>
                        </a:rPr>
                        <a:t>24 300,87</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1" i="0" u="none" strike="noStrike" dirty="0">
                          <a:solidFill>
                            <a:srgbClr val="453B50"/>
                          </a:solidFill>
                          <a:effectLst/>
                          <a:latin typeface="+mn-lt"/>
                        </a:rPr>
                        <a:t>100,0 %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1" i="0" u="none" strike="noStrike" dirty="0">
                          <a:solidFill>
                            <a:srgbClr val="453B50"/>
                          </a:solidFill>
                          <a:effectLst/>
                          <a:latin typeface="+mn-lt"/>
                        </a:rPr>
                        <a:t>-1,6 %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1" i="0" u="none" strike="noStrike" dirty="0">
                          <a:solidFill>
                            <a:srgbClr val="453B50"/>
                          </a:solidFill>
                          <a:effectLst/>
                          <a:latin typeface="+mn-lt"/>
                        </a:rPr>
                        <a:t>100,0 %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70154286"/>
                  </a:ext>
                </a:extLst>
              </a:tr>
            </a:tbl>
          </a:graphicData>
        </a:graphic>
      </p:graphicFrame>
      <p:graphicFrame>
        <p:nvGraphicFramePr>
          <p:cNvPr id="19" name="Espace réservé du contenu 18">
            <a:extLst>
              <a:ext uri="{FF2B5EF4-FFF2-40B4-BE49-F238E27FC236}">
                <a16:creationId xmlns:a16="http://schemas.microsoft.com/office/drawing/2014/main" xmlns="" id="{80498434-7470-47F6-9FE6-60392270C029}"/>
              </a:ext>
            </a:extLst>
          </p:cNvPr>
          <p:cNvGraphicFramePr>
            <a:graphicFrameLocks noGrp="1"/>
          </p:cNvGraphicFramePr>
          <p:nvPr>
            <p:ph idx="15"/>
            <p:custDataLst>
              <p:tags r:id="rId7"/>
            </p:custDataLst>
            <p:extLst>
              <p:ext uri="{D42A27DB-BD31-4B8C-83A1-F6EECF244321}">
                <p14:modId xmlns:p14="http://schemas.microsoft.com/office/powerpoint/2010/main" val="732445303"/>
              </p:ext>
            </p:extLst>
          </p:nvPr>
        </p:nvGraphicFramePr>
        <p:xfrm>
          <a:off x="5765566" y="1187324"/>
          <a:ext cx="4569689" cy="3116712"/>
        </p:xfrm>
        <a:graphic>
          <a:graphicData uri="http://schemas.openxmlformats.org/drawingml/2006/table">
            <a:tbl>
              <a:tblPr/>
              <a:tblGrid>
                <a:gridCol w="2055149">
                  <a:extLst>
                    <a:ext uri="{9D8B030D-6E8A-4147-A177-3AD203B41FA5}">
                      <a16:colId xmlns:a16="http://schemas.microsoft.com/office/drawing/2014/main" xmlns="" val="124486914"/>
                    </a:ext>
                  </a:extLst>
                </a:gridCol>
                <a:gridCol w="628635">
                  <a:extLst>
                    <a:ext uri="{9D8B030D-6E8A-4147-A177-3AD203B41FA5}">
                      <a16:colId xmlns:a16="http://schemas.microsoft.com/office/drawing/2014/main" xmlns="" val="1653959524"/>
                    </a:ext>
                  </a:extLst>
                </a:gridCol>
                <a:gridCol w="628635">
                  <a:extLst>
                    <a:ext uri="{9D8B030D-6E8A-4147-A177-3AD203B41FA5}">
                      <a16:colId xmlns:a16="http://schemas.microsoft.com/office/drawing/2014/main" xmlns="" val="1265630858"/>
                    </a:ext>
                  </a:extLst>
                </a:gridCol>
                <a:gridCol w="628635">
                  <a:extLst>
                    <a:ext uri="{9D8B030D-6E8A-4147-A177-3AD203B41FA5}">
                      <a16:colId xmlns:a16="http://schemas.microsoft.com/office/drawing/2014/main" xmlns="" val="84899669"/>
                    </a:ext>
                  </a:extLst>
                </a:gridCol>
                <a:gridCol w="628635">
                  <a:extLst>
                    <a:ext uri="{9D8B030D-6E8A-4147-A177-3AD203B41FA5}">
                      <a16:colId xmlns:a16="http://schemas.microsoft.com/office/drawing/2014/main" xmlns="" val="1290007623"/>
                    </a:ext>
                  </a:extLst>
                </a:gridCol>
              </a:tblGrid>
              <a:tr h="527672">
                <a:tc>
                  <a:txBody>
                    <a:bodyPr/>
                    <a:lstStyle/>
                    <a:p>
                      <a:pPr algn="l" fontAlgn="ctr"/>
                      <a:r>
                        <a:rPr lang="fr-FR" sz="800" b="0" i="1" u="none" strike="noStrike" dirty="0">
                          <a:solidFill>
                            <a:srgbClr val="453B50"/>
                          </a:solidFill>
                          <a:effectLst/>
                          <a:latin typeface="+mn-lt"/>
                        </a:rPr>
                        <a:t>Actes en milliers</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800" b="0" i="0" u="none" strike="noStrike" dirty="0">
                          <a:solidFill>
                            <a:srgbClr val="FFFFFF"/>
                          </a:solidFill>
                          <a:effectLst/>
                          <a:latin typeface="+mn-lt"/>
                        </a:rPr>
                        <a:t>Nombre d'actes 2018</a:t>
                      </a:r>
                      <a:br>
                        <a:rPr lang="fr-FR" sz="800" b="0" i="0" u="none" strike="noStrike" dirty="0">
                          <a:solidFill>
                            <a:srgbClr val="FFFFFF"/>
                          </a:solidFill>
                          <a:effectLst/>
                          <a:latin typeface="+mn-lt"/>
                        </a:rPr>
                      </a:br>
                      <a:r>
                        <a:rPr lang="fr-FR" sz="800" b="0" i="0" u="none" strike="noStrike" dirty="0">
                          <a:solidFill>
                            <a:srgbClr val="FFFFFF"/>
                          </a:solidFill>
                          <a:effectLst/>
                          <a:latin typeface="+mn-lt"/>
                        </a:rPr>
                        <a:t>(en milliers)</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800" b="0" i="0" u="none" strike="noStrike" dirty="0">
                          <a:solidFill>
                            <a:srgbClr val="FFFFFF"/>
                          </a:solidFill>
                          <a:effectLst/>
                          <a:latin typeface="+mn-lt"/>
                        </a:rPr>
                        <a:t>Part en nombre d'actes 2018</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800" b="0" i="0" u="none" strike="noStrike" dirty="0">
                          <a:solidFill>
                            <a:srgbClr val="FFFFFF"/>
                          </a:solidFill>
                          <a:effectLst/>
                          <a:latin typeface="+mn-lt"/>
                        </a:rPr>
                        <a:t>Evolution du nombre d'actes 2017/2018</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800" b="0" i="0" u="none" strike="noStrike" dirty="0">
                          <a:solidFill>
                            <a:srgbClr val="FFFFFF"/>
                          </a:solidFill>
                          <a:effectLst/>
                          <a:latin typeface="+mn-lt"/>
                        </a:rPr>
                        <a:t>Contribution à la croissance 2017/2018</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extLst>
                  <a:ext uri="{0D108BD9-81ED-4DB2-BD59-A6C34878D82A}">
                    <a16:rowId xmlns:a16="http://schemas.microsoft.com/office/drawing/2014/main" xmlns="" val="1682885322"/>
                  </a:ext>
                </a:extLst>
              </a:tr>
              <a:tr h="129452">
                <a:tc>
                  <a:txBody>
                    <a:bodyPr/>
                    <a:lstStyle/>
                    <a:p>
                      <a:pPr algn="l" fontAlgn="ctr"/>
                      <a:r>
                        <a:rPr lang="fr-FR" sz="800" b="0" i="0" u="none" strike="noStrike">
                          <a:solidFill>
                            <a:srgbClr val="FFFFFF"/>
                          </a:solidFill>
                          <a:effectLst/>
                          <a:latin typeface="+mn-lt"/>
                        </a:rPr>
                        <a:t>Auvergne-Rhône-Alpes</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2 282,37</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8FAFE"/>
                    </a:solidFill>
                  </a:tcPr>
                </a:tc>
                <a:tc>
                  <a:txBody>
                    <a:bodyPr/>
                    <a:lstStyle/>
                    <a:p>
                      <a:pPr algn="r" fontAlgn="ctr"/>
                      <a:r>
                        <a:rPr lang="fr-FR" sz="800" b="0" i="0" u="none" strike="noStrike" dirty="0">
                          <a:solidFill>
                            <a:srgbClr val="453B50"/>
                          </a:solidFill>
                          <a:effectLst/>
                          <a:latin typeface="+mn-lt"/>
                        </a:rPr>
                        <a:t>10,7 %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8FAFE"/>
                    </a:solidFill>
                  </a:tcPr>
                </a:tc>
                <a:tc>
                  <a:txBody>
                    <a:bodyPr/>
                    <a:lstStyle/>
                    <a:p>
                      <a:pPr algn="r" fontAlgn="ctr"/>
                      <a:r>
                        <a:rPr lang="fr-FR" sz="800" b="0" i="0" u="none" strike="noStrike" dirty="0">
                          <a:solidFill>
                            <a:srgbClr val="453B50"/>
                          </a:solidFill>
                          <a:effectLst/>
                          <a:latin typeface="+mn-lt"/>
                        </a:rPr>
                        <a:t>-0,7 %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8FAFE"/>
                    </a:solidFill>
                  </a:tcPr>
                </a:tc>
                <a:tc>
                  <a:txBody>
                    <a:bodyPr/>
                    <a:lstStyle/>
                    <a:p>
                      <a:pPr algn="r" fontAlgn="ctr"/>
                      <a:r>
                        <a:rPr lang="fr-FR" sz="800" b="0" i="0" u="none" strike="noStrike" dirty="0">
                          <a:solidFill>
                            <a:srgbClr val="453B50"/>
                          </a:solidFill>
                          <a:effectLst/>
                          <a:latin typeface="+mn-lt"/>
                        </a:rPr>
                        <a:t>15,5 %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8FAFE"/>
                    </a:solidFill>
                  </a:tcPr>
                </a:tc>
                <a:extLst>
                  <a:ext uri="{0D108BD9-81ED-4DB2-BD59-A6C34878D82A}">
                    <a16:rowId xmlns:a16="http://schemas.microsoft.com/office/drawing/2014/main" xmlns="" val="1895108551"/>
                  </a:ext>
                </a:extLst>
              </a:tr>
              <a:tr h="129452">
                <a:tc>
                  <a:txBody>
                    <a:bodyPr/>
                    <a:lstStyle/>
                    <a:p>
                      <a:pPr algn="l" fontAlgn="ctr"/>
                      <a:r>
                        <a:rPr lang="fr-FR" sz="800" b="0" i="0" u="none" strike="noStrike">
                          <a:solidFill>
                            <a:srgbClr val="FFFFFF"/>
                          </a:solidFill>
                          <a:effectLst/>
                          <a:latin typeface="+mn-lt"/>
                        </a:rPr>
                        <a:t>Bourgogne-Franche-Comté</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826,64</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3,9 %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-1,6 %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12,7 %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1135938928"/>
                  </a:ext>
                </a:extLst>
              </a:tr>
              <a:tr h="129452">
                <a:tc>
                  <a:txBody>
                    <a:bodyPr/>
                    <a:lstStyle/>
                    <a:p>
                      <a:pPr algn="l" fontAlgn="ctr"/>
                      <a:r>
                        <a:rPr lang="fr-FR" sz="800" b="0" i="0" u="none" strike="noStrike">
                          <a:solidFill>
                            <a:srgbClr val="FFFFFF"/>
                          </a:solidFill>
                          <a:effectLst/>
                          <a:latin typeface="+mn-lt"/>
                        </a:rPr>
                        <a:t>Bretagne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1 248,86</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5,9 %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+0,3 %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-3,2 %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243101174"/>
                  </a:ext>
                </a:extLst>
              </a:tr>
              <a:tr h="129452">
                <a:tc>
                  <a:txBody>
                    <a:bodyPr/>
                    <a:lstStyle/>
                    <a:p>
                      <a:pPr algn="l" fontAlgn="ctr"/>
                      <a:r>
                        <a:rPr lang="fr-FR" sz="800" b="0" i="0" u="none" strike="noStrike">
                          <a:solidFill>
                            <a:srgbClr val="FFFFFF"/>
                          </a:solidFill>
                          <a:effectLst/>
                          <a:latin typeface="+mn-lt"/>
                        </a:rPr>
                        <a:t>Centre-Val de Loire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687,82</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3,2 %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+2,4 %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-15,6 %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3808474737"/>
                  </a:ext>
                </a:extLst>
              </a:tr>
              <a:tr h="129452">
                <a:tc>
                  <a:txBody>
                    <a:bodyPr/>
                    <a:lstStyle/>
                    <a:p>
                      <a:pPr algn="l" fontAlgn="ctr"/>
                      <a:r>
                        <a:rPr lang="fr-FR" sz="800" b="0" i="0" u="none" strike="noStrike">
                          <a:solidFill>
                            <a:srgbClr val="FFFFFF"/>
                          </a:solidFill>
                          <a:effectLst/>
                          <a:latin typeface="+mn-lt"/>
                        </a:rPr>
                        <a:t>Corse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103,73</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0,5 %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+11,4 %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-10,4 %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3807208261"/>
                  </a:ext>
                </a:extLst>
              </a:tr>
              <a:tr h="129452">
                <a:tc>
                  <a:txBody>
                    <a:bodyPr/>
                    <a:lstStyle/>
                    <a:p>
                      <a:pPr algn="l" fontAlgn="ctr"/>
                      <a:r>
                        <a:rPr lang="fr-FR" sz="800" b="0" i="0" u="none" strike="noStrike">
                          <a:solidFill>
                            <a:srgbClr val="FFFFFF"/>
                          </a:solidFill>
                          <a:effectLst/>
                          <a:latin typeface="+mn-lt"/>
                        </a:rPr>
                        <a:t>Grand-Est</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1 947,97</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9,1 %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-1,5 %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29,8 %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981201291"/>
                  </a:ext>
                </a:extLst>
              </a:tr>
              <a:tr h="129452">
                <a:tc>
                  <a:txBody>
                    <a:bodyPr/>
                    <a:lstStyle/>
                    <a:p>
                      <a:pPr algn="l" fontAlgn="ctr"/>
                      <a:r>
                        <a:rPr lang="fr-FR" sz="800" b="0" i="0" u="none" strike="noStrike">
                          <a:solidFill>
                            <a:srgbClr val="FFFFFF"/>
                          </a:solidFill>
                          <a:effectLst/>
                          <a:latin typeface="+mn-lt"/>
                        </a:rPr>
                        <a:t>Guadeloupe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75,23</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0,4 %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-5,3 %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4,1 %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2268608691"/>
                  </a:ext>
                </a:extLst>
              </a:tr>
              <a:tr h="129452">
                <a:tc>
                  <a:txBody>
                    <a:bodyPr/>
                    <a:lstStyle/>
                    <a:p>
                      <a:pPr algn="l" fontAlgn="ctr"/>
                      <a:r>
                        <a:rPr lang="fr-FR" sz="800" b="0" i="0" u="none" strike="noStrike">
                          <a:solidFill>
                            <a:srgbClr val="FFFFFF"/>
                          </a:solidFill>
                          <a:effectLst/>
                          <a:latin typeface="+mn-lt"/>
                        </a:rPr>
                        <a:t>Guyane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0,87</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0,0 %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-14,5 %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0,1 %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212600741"/>
                  </a:ext>
                </a:extLst>
              </a:tr>
              <a:tr h="129452">
                <a:tc>
                  <a:txBody>
                    <a:bodyPr/>
                    <a:lstStyle/>
                    <a:p>
                      <a:pPr algn="l" fontAlgn="ctr"/>
                      <a:r>
                        <a:rPr lang="fr-FR" sz="800" b="0" i="0" u="none" strike="noStrike">
                          <a:solidFill>
                            <a:srgbClr val="FFFFFF"/>
                          </a:solidFill>
                          <a:effectLst/>
                          <a:latin typeface="+mn-lt"/>
                        </a:rPr>
                        <a:t>Hauts-de-France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2 150,33</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10,1 %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-0,2 %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5,2 %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3263286203"/>
                  </a:ext>
                </a:extLst>
              </a:tr>
              <a:tr h="129452">
                <a:tc>
                  <a:txBody>
                    <a:bodyPr/>
                    <a:lstStyle/>
                    <a:p>
                      <a:pPr algn="l" fontAlgn="ctr"/>
                      <a:r>
                        <a:rPr lang="fr-FR" sz="800" b="0" i="0" u="none" strike="noStrike">
                          <a:solidFill>
                            <a:srgbClr val="FFFFFF"/>
                          </a:solidFill>
                          <a:effectLst/>
                          <a:latin typeface="+mn-lt"/>
                        </a:rPr>
                        <a:t>Ile-de-France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3 595,77</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16,8 %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-2,4 %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86,0 %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3863874493"/>
                  </a:ext>
                </a:extLst>
              </a:tr>
              <a:tr h="129452">
                <a:tc>
                  <a:txBody>
                    <a:bodyPr/>
                    <a:lstStyle/>
                    <a:p>
                      <a:pPr algn="l" fontAlgn="ctr"/>
                      <a:r>
                        <a:rPr lang="fr-FR" sz="800" b="0" i="0" u="none" strike="noStrike">
                          <a:solidFill>
                            <a:srgbClr val="FFFFFF"/>
                          </a:solidFill>
                          <a:effectLst/>
                          <a:latin typeface="+mn-lt"/>
                        </a:rPr>
                        <a:t>La Réunion</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164,49</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0,8 %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-2,3 %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3,9 %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3298868238"/>
                  </a:ext>
                </a:extLst>
              </a:tr>
              <a:tr h="129452">
                <a:tc>
                  <a:txBody>
                    <a:bodyPr/>
                    <a:lstStyle/>
                    <a:p>
                      <a:pPr algn="l" fontAlgn="ctr"/>
                      <a:r>
                        <a:rPr lang="fr-FR" sz="800" b="0" i="0" u="none" strike="noStrike">
                          <a:solidFill>
                            <a:srgbClr val="FFFFFF"/>
                          </a:solidFill>
                          <a:effectLst/>
                          <a:latin typeface="+mn-lt"/>
                        </a:rPr>
                        <a:t>Martinique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111,89</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0,5 %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-7,1 %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8,4 %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311599453"/>
                  </a:ext>
                </a:extLst>
              </a:tr>
              <a:tr h="129452">
                <a:tc>
                  <a:txBody>
                    <a:bodyPr/>
                    <a:lstStyle/>
                    <a:p>
                      <a:pPr algn="l" fontAlgn="ctr"/>
                      <a:r>
                        <a:rPr lang="fr-FR" sz="800" b="0" i="0" u="none" strike="noStrike">
                          <a:solidFill>
                            <a:srgbClr val="FFFFFF"/>
                          </a:solidFill>
                          <a:effectLst/>
                          <a:latin typeface="+mn-lt"/>
                        </a:rPr>
                        <a:t>Mayotte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a:solidFill>
                            <a:srgbClr val="453B50"/>
                          </a:solidFill>
                          <a:effectLst/>
                          <a:latin typeface="+mn-lt"/>
                        </a:rPr>
                        <a:t>.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a:solidFill>
                            <a:srgbClr val="453B50"/>
                          </a:solidFill>
                          <a:effectLst/>
                          <a:latin typeface="+mn-lt"/>
                        </a:rPr>
                        <a:t>.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a:solidFill>
                            <a:srgbClr val="453B50"/>
                          </a:solidFill>
                          <a:effectLst/>
                          <a:latin typeface="+mn-lt"/>
                        </a:rPr>
                        <a:t>.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4204635474"/>
                  </a:ext>
                </a:extLst>
              </a:tr>
              <a:tr h="129452">
                <a:tc>
                  <a:txBody>
                    <a:bodyPr/>
                    <a:lstStyle/>
                    <a:p>
                      <a:pPr algn="l" fontAlgn="ctr"/>
                      <a:r>
                        <a:rPr lang="fr-FR" sz="800" b="0" i="0" u="none" strike="noStrike">
                          <a:solidFill>
                            <a:srgbClr val="FFFFFF"/>
                          </a:solidFill>
                          <a:effectLst/>
                          <a:latin typeface="+mn-lt"/>
                        </a:rPr>
                        <a:t>Normandie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1 332,42</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6,2 %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+0,8 %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-10,7 %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3494575171"/>
                  </a:ext>
                </a:extLst>
              </a:tr>
              <a:tr h="129452">
                <a:tc>
                  <a:txBody>
                    <a:bodyPr/>
                    <a:lstStyle/>
                    <a:p>
                      <a:pPr algn="l" fontAlgn="ctr"/>
                      <a:r>
                        <a:rPr lang="fr-FR" sz="800" b="0" i="0" u="none" strike="noStrike">
                          <a:solidFill>
                            <a:srgbClr val="FFFFFF"/>
                          </a:solidFill>
                          <a:effectLst/>
                          <a:latin typeface="+mn-lt"/>
                        </a:rPr>
                        <a:t>Nouvelle Aquitaine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1 972,32</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9,2 %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+1,0 %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-18,7 %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2054286736"/>
                  </a:ext>
                </a:extLst>
              </a:tr>
              <a:tr h="129452">
                <a:tc>
                  <a:txBody>
                    <a:bodyPr/>
                    <a:lstStyle/>
                    <a:p>
                      <a:pPr algn="l" fontAlgn="ctr"/>
                      <a:r>
                        <a:rPr lang="fr-FR" sz="800" b="0" i="0" u="none" strike="noStrike">
                          <a:solidFill>
                            <a:srgbClr val="FFFFFF"/>
                          </a:solidFill>
                          <a:effectLst/>
                          <a:latin typeface="+mn-lt"/>
                        </a:rPr>
                        <a:t>Occitanie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1 803,07</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8,4 %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-0,3 %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6,0 %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1906595065"/>
                  </a:ext>
                </a:extLst>
              </a:tr>
              <a:tr h="129452">
                <a:tc>
                  <a:txBody>
                    <a:bodyPr/>
                    <a:lstStyle/>
                    <a:p>
                      <a:pPr algn="l" fontAlgn="ctr"/>
                      <a:r>
                        <a:rPr lang="fr-FR" sz="800" b="0" i="0" u="none" strike="noStrike">
                          <a:solidFill>
                            <a:srgbClr val="FFFFFF"/>
                          </a:solidFill>
                          <a:effectLst/>
                          <a:latin typeface="+mn-lt"/>
                        </a:rPr>
                        <a:t>Pays de la Loire</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1 043,24</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4,9 %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-0,7 %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7,0 %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1342560744"/>
                  </a:ext>
                </a:extLst>
              </a:tr>
              <a:tr h="129452">
                <a:tc>
                  <a:txBody>
                    <a:bodyPr/>
                    <a:lstStyle/>
                    <a:p>
                      <a:pPr algn="l" fontAlgn="ctr"/>
                      <a:r>
                        <a:rPr lang="fr-FR" sz="800" b="0" i="0" u="none" strike="noStrike">
                          <a:solidFill>
                            <a:srgbClr val="FFFFFF"/>
                          </a:solidFill>
                          <a:effectLst/>
                          <a:latin typeface="+mn-lt"/>
                        </a:rPr>
                        <a:t>Provence-Alpes-Côte d'Azur</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1 988,16</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9,3 %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+1,1 %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-21,9 %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28864073"/>
                  </a:ext>
                </a:extLst>
              </a:tr>
              <a:tr h="129452">
                <a:tc>
                  <a:txBody>
                    <a:bodyPr/>
                    <a:lstStyle/>
                    <a:p>
                      <a:pPr algn="l" fontAlgn="ctr"/>
                      <a:r>
                        <a:rPr lang="fr-FR" sz="800" b="0" i="0" u="none" strike="noStrike">
                          <a:solidFill>
                            <a:srgbClr val="FFFFFF"/>
                          </a:solidFill>
                          <a:effectLst/>
                          <a:latin typeface="+mn-lt"/>
                        </a:rPr>
                        <a:t>Saint-Martin, Saint-Barthelemy (Iles du Nord) </a:t>
                      </a:r>
                    </a:p>
                  </a:txBody>
                  <a:tcPr marL="4521" marR="4521" marT="4521"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mn-lt"/>
                        </a:rPr>
                        <a:t>5,69</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0,0 %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-23,9 %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tc>
                  <a:txBody>
                    <a:bodyPr/>
                    <a:lstStyle/>
                    <a:p>
                      <a:pPr algn="r" fontAlgn="ctr"/>
                      <a:r>
                        <a:rPr lang="fr-FR" sz="800" b="0" i="0" u="none" strike="noStrike" dirty="0">
                          <a:solidFill>
                            <a:srgbClr val="453B50"/>
                          </a:solidFill>
                          <a:effectLst/>
                          <a:latin typeface="+mn-lt"/>
                        </a:rPr>
                        <a:t>1,8 %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8FAFE"/>
                    </a:solidFill>
                  </a:tcPr>
                </a:tc>
                <a:extLst>
                  <a:ext uri="{0D108BD9-81ED-4DB2-BD59-A6C34878D82A}">
                    <a16:rowId xmlns:a16="http://schemas.microsoft.com/office/drawing/2014/main" xmlns="" val="675843554"/>
                  </a:ext>
                </a:extLst>
              </a:tr>
              <a:tr h="129452">
                <a:tc>
                  <a:txBody>
                    <a:bodyPr/>
                    <a:lstStyle/>
                    <a:p>
                      <a:pPr algn="l" fontAlgn="ctr"/>
                      <a:r>
                        <a:rPr lang="fr-FR" sz="800" b="1" i="0" u="none" strike="noStrike">
                          <a:solidFill>
                            <a:srgbClr val="FFFFFF"/>
                          </a:solidFill>
                          <a:effectLst/>
                          <a:latin typeface="+mn-lt"/>
                        </a:rPr>
                        <a:t>Total France </a:t>
                      </a:r>
                    </a:p>
                  </a:txBody>
                  <a:tcPr marL="4521" marR="4521" marT="4521" marB="0" anchor="ctr">
                    <a:lnL w="6350" cap="flat" cmpd="sng" algn="ctr">
                      <a:solidFill>
                        <a:srgbClr val="453B5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53B50"/>
                      </a:solidFill>
                      <a:prstDash val="solid"/>
                      <a:round/>
                      <a:headEnd type="none" w="med" len="med"/>
                      <a:tailEnd type="none" w="med" len="med"/>
                    </a:lnT>
                    <a:lnB w="6350" cap="flat" cmpd="sng" algn="ctr">
                      <a:solidFill>
                        <a:srgbClr val="453B50"/>
                      </a:solidFill>
                      <a:prstDash val="solid"/>
                      <a:round/>
                      <a:headEnd type="none" w="med" len="med"/>
                      <a:tailEnd type="none" w="med" len="med"/>
                    </a:lnB>
                    <a:solidFill>
                      <a:srgbClr val="2092C6"/>
                    </a:solidFill>
                  </a:tcPr>
                </a:tc>
                <a:tc>
                  <a:txBody>
                    <a:bodyPr/>
                    <a:lstStyle/>
                    <a:p>
                      <a:pPr algn="r" fontAlgn="ctr"/>
                      <a:r>
                        <a:rPr lang="fr-FR" sz="800" b="1" i="0" u="none" strike="noStrike">
                          <a:solidFill>
                            <a:srgbClr val="453B50"/>
                          </a:solidFill>
                          <a:effectLst/>
                          <a:latin typeface="+mn-lt"/>
                        </a:rPr>
                        <a:t>21 340,85</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1" i="0" u="none" strike="noStrike" dirty="0">
                          <a:solidFill>
                            <a:srgbClr val="453B50"/>
                          </a:solidFill>
                          <a:effectLst/>
                          <a:latin typeface="+mn-lt"/>
                        </a:rPr>
                        <a:t>100,0 %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1" i="0" u="none" strike="noStrike" dirty="0">
                          <a:solidFill>
                            <a:srgbClr val="453B50"/>
                          </a:solidFill>
                          <a:effectLst/>
                          <a:latin typeface="+mn-lt"/>
                        </a:rPr>
                        <a:t>-0,5 %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1" i="0" u="none" strike="noStrike" dirty="0">
                          <a:solidFill>
                            <a:srgbClr val="453B50"/>
                          </a:solidFill>
                          <a:effectLst/>
                          <a:latin typeface="+mn-lt"/>
                        </a:rPr>
                        <a:t>100,0 %</a:t>
                      </a:r>
                    </a:p>
                  </a:txBody>
                  <a:tcPr marL="4521" marR="4521" marT="4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105082232"/>
                  </a:ext>
                </a:extLst>
              </a:tr>
            </a:tbl>
          </a:graphicData>
        </a:graphic>
      </p:graphicFrame>
      <p:pic>
        <p:nvPicPr>
          <p:cNvPr id="22" name="Espace réservé du contenu 21">
            <a:extLst>
              <a:ext uri="{FF2B5EF4-FFF2-40B4-BE49-F238E27FC236}">
                <a16:creationId xmlns:a16="http://schemas.microsoft.com/office/drawing/2014/main" xmlns="" id="{80F75443-286E-4AC8-B48F-0C02E6D98118}"/>
              </a:ext>
            </a:extLst>
          </p:cNvPr>
          <p:cNvPicPr>
            <a:picLocks noGrp="1" noChangeAspect="1"/>
          </p:cNvPicPr>
          <p:nvPr>
            <p:ph idx="22"/>
            <p:custDataLst>
              <p:tags r:id="rId8"/>
            </p:custDataLst>
          </p:nvPr>
        </p:nvPicPr>
        <p:blipFill rotWithShape="1">
          <a:blip r:embed="rId14"/>
          <a:srcRect l="1597" b="2089"/>
          <a:stretch/>
        </p:blipFill>
        <p:spPr>
          <a:xfrm>
            <a:off x="186203" y="4657175"/>
            <a:ext cx="4132551" cy="2414019"/>
          </a:xfrm>
          <a:prstGeom prst="rect">
            <a:avLst/>
          </a:prstGeom>
        </p:spPr>
      </p:pic>
    </p:spTree>
    <p:extLst>
      <p:ext uri="{BB962C8B-B14F-4D97-AF65-F5344CB8AC3E}">
        <p14:creationId xmlns:p14="http://schemas.microsoft.com/office/powerpoint/2010/main" val="13959125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FR" dirty="0"/>
              <a:t>Où sont pris en charge les patients ?</a:t>
            </a:r>
          </a:p>
        </p:txBody>
      </p:sp>
      <p:sp>
        <p:nvSpPr>
          <p:cNvPr id="5" name="Espace réservé du numéro de diapositive 4"/>
          <p:cNvSpPr>
            <a:spLocks noGrp="1"/>
          </p:cNvSpPr>
          <p:nvPr>
            <p:ph type="sldNum" sz="quarter" idx="19"/>
            <p:custDataLst>
              <p:tags r:id="rId2"/>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52</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8" name="Espace réservé du pied de page 7"/>
          <p:cNvSpPr>
            <a:spLocks noGrp="1"/>
          </p:cNvSpPr>
          <p:nvPr>
            <p:ph type="ftr" sz="quarter" idx="3"/>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pic>
        <p:nvPicPr>
          <p:cNvPr id="17" name="Picture 1"/>
          <p:cNvPicPr>
            <a:picLocks noChangeAspect="1" noChangeArrowheads="1"/>
          </p:cNvPicPr>
          <p:nvPr>
            <p:custDataLst>
              <p:tags r:id="rId4"/>
            </p:custDataLst>
          </p:nvPr>
        </p:nvPicPr>
        <p:blipFill>
          <a:blip r:embed="rId8">
            <a:extLst>
              <a:ext uri="{28A0092B-C50C-407E-A947-70E740481C1C}">
                <a14:useLocalDpi xmlns:a14="http://schemas.microsoft.com/office/drawing/2010/main" val="0"/>
              </a:ext>
            </a:extLst>
          </a:blip>
          <a:srcRect/>
          <a:stretch>
            <a:fillRect/>
          </a:stretch>
        </p:blipFill>
        <p:spPr bwMode="auto">
          <a:xfrm>
            <a:off x="228434" y="273413"/>
            <a:ext cx="904875"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custDataLst>
              <p:tags r:id="rId5"/>
            </p:custDataLst>
          </p:nvPr>
        </p:nvSpPr>
        <p:spPr>
          <a:xfrm>
            <a:off x="8239760" y="3990139"/>
            <a:ext cx="2361502" cy="646331"/>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200" b="1" i="0" u="none" strike="noStrike" kern="1200" cap="none" spc="0" normalizeH="0" baseline="0" noProof="0" dirty="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rPr>
              <a:t>Évolution du nombre de journées en hospitalisation 2015/2016</a:t>
            </a:r>
          </a:p>
        </p:txBody>
      </p:sp>
      <p:graphicFrame>
        <p:nvGraphicFramePr>
          <p:cNvPr id="11" name="Espace réservé du contenu 10">
            <a:extLst>
              <a:ext uri="{FF2B5EF4-FFF2-40B4-BE49-F238E27FC236}">
                <a16:creationId xmlns:a16="http://schemas.microsoft.com/office/drawing/2014/main" xmlns="" id="{43203C4D-E0ED-452C-8ACF-D09E8CFF678B}"/>
              </a:ext>
            </a:extLst>
          </p:cNvPr>
          <p:cNvGraphicFramePr>
            <a:graphicFrameLocks noGrp="1"/>
          </p:cNvGraphicFramePr>
          <p:nvPr>
            <p:ph idx="21"/>
            <p:custDataLst>
              <p:tags r:id="rId6"/>
            </p:custDataLst>
            <p:extLst>
              <p:ext uri="{D42A27DB-BD31-4B8C-83A1-F6EECF244321}">
                <p14:modId xmlns:p14="http://schemas.microsoft.com/office/powerpoint/2010/main" val="470519041"/>
              </p:ext>
            </p:extLst>
          </p:nvPr>
        </p:nvGraphicFramePr>
        <p:xfrm>
          <a:off x="150936" y="1247105"/>
          <a:ext cx="10391528" cy="3437501"/>
        </p:xfrm>
        <a:graphic>
          <a:graphicData uri="http://schemas.openxmlformats.org/drawingml/2006/table">
            <a:tbl>
              <a:tblPr/>
              <a:tblGrid>
                <a:gridCol w="1521913">
                  <a:extLst>
                    <a:ext uri="{9D8B030D-6E8A-4147-A177-3AD203B41FA5}">
                      <a16:colId xmlns:a16="http://schemas.microsoft.com/office/drawing/2014/main" xmlns="" val="2246888208"/>
                    </a:ext>
                  </a:extLst>
                </a:gridCol>
                <a:gridCol w="597086">
                  <a:extLst>
                    <a:ext uri="{9D8B030D-6E8A-4147-A177-3AD203B41FA5}">
                      <a16:colId xmlns:a16="http://schemas.microsoft.com/office/drawing/2014/main" xmlns="" val="3410617271"/>
                    </a:ext>
                  </a:extLst>
                </a:gridCol>
                <a:gridCol w="597086">
                  <a:extLst>
                    <a:ext uri="{9D8B030D-6E8A-4147-A177-3AD203B41FA5}">
                      <a16:colId xmlns:a16="http://schemas.microsoft.com/office/drawing/2014/main" xmlns="" val="3826516213"/>
                    </a:ext>
                  </a:extLst>
                </a:gridCol>
                <a:gridCol w="597086">
                  <a:extLst>
                    <a:ext uri="{9D8B030D-6E8A-4147-A177-3AD203B41FA5}">
                      <a16:colId xmlns:a16="http://schemas.microsoft.com/office/drawing/2014/main" xmlns="" val="219709219"/>
                    </a:ext>
                  </a:extLst>
                </a:gridCol>
                <a:gridCol w="597086">
                  <a:extLst>
                    <a:ext uri="{9D8B030D-6E8A-4147-A177-3AD203B41FA5}">
                      <a16:colId xmlns:a16="http://schemas.microsoft.com/office/drawing/2014/main" xmlns="" val="2272901980"/>
                    </a:ext>
                  </a:extLst>
                </a:gridCol>
                <a:gridCol w="597086">
                  <a:extLst>
                    <a:ext uri="{9D8B030D-6E8A-4147-A177-3AD203B41FA5}">
                      <a16:colId xmlns:a16="http://schemas.microsoft.com/office/drawing/2014/main" xmlns="" val="51774244"/>
                    </a:ext>
                  </a:extLst>
                </a:gridCol>
                <a:gridCol w="597086">
                  <a:extLst>
                    <a:ext uri="{9D8B030D-6E8A-4147-A177-3AD203B41FA5}">
                      <a16:colId xmlns:a16="http://schemas.microsoft.com/office/drawing/2014/main" xmlns="" val="799707126"/>
                    </a:ext>
                  </a:extLst>
                </a:gridCol>
                <a:gridCol w="255362">
                  <a:extLst>
                    <a:ext uri="{9D8B030D-6E8A-4147-A177-3AD203B41FA5}">
                      <a16:colId xmlns:a16="http://schemas.microsoft.com/office/drawing/2014/main" xmlns="" val="1471430991"/>
                    </a:ext>
                  </a:extLst>
                </a:gridCol>
                <a:gridCol w="1449221">
                  <a:extLst>
                    <a:ext uri="{9D8B030D-6E8A-4147-A177-3AD203B41FA5}">
                      <a16:colId xmlns:a16="http://schemas.microsoft.com/office/drawing/2014/main" xmlns="" val="4065497172"/>
                    </a:ext>
                  </a:extLst>
                </a:gridCol>
                <a:gridCol w="597086">
                  <a:extLst>
                    <a:ext uri="{9D8B030D-6E8A-4147-A177-3AD203B41FA5}">
                      <a16:colId xmlns:a16="http://schemas.microsoft.com/office/drawing/2014/main" xmlns="" val="1614965342"/>
                    </a:ext>
                  </a:extLst>
                </a:gridCol>
                <a:gridCol w="597086">
                  <a:extLst>
                    <a:ext uri="{9D8B030D-6E8A-4147-A177-3AD203B41FA5}">
                      <a16:colId xmlns:a16="http://schemas.microsoft.com/office/drawing/2014/main" xmlns="" val="2603878800"/>
                    </a:ext>
                  </a:extLst>
                </a:gridCol>
                <a:gridCol w="597086">
                  <a:extLst>
                    <a:ext uri="{9D8B030D-6E8A-4147-A177-3AD203B41FA5}">
                      <a16:colId xmlns:a16="http://schemas.microsoft.com/office/drawing/2014/main" xmlns="" val="2436487117"/>
                    </a:ext>
                  </a:extLst>
                </a:gridCol>
                <a:gridCol w="597086">
                  <a:extLst>
                    <a:ext uri="{9D8B030D-6E8A-4147-A177-3AD203B41FA5}">
                      <a16:colId xmlns:a16="http://schemas.microsoft.com/office/drawing/2014/main" xmlns="" val="3902257476"/>
                    </a:ext>
                  </a:extLst>
                </a:gridCol>
                <a:gridCol w="597086">
                  <a:extLst>
                    <a:ext uri="{9D8B030D-6E8A-4147-A177-3AD203B41FA5}">
                      <a16:colId xmlns:a16="http://schemas.microsoft.com/office/drawing/2014/main" xmlns="" val="3523733366"/>
                    </a:ext>
                  </a:extLst>
                </a:gridCol>
                <a:gridCol w="597086">
                  <a:extLst>
                    <a:ext uri="{9D8B030D-6E8A-4147-A177-3AD203B41FA5}">
                      <a16:colId xmlns:a16="http://schemas.microsoft.com/office/drawing/2014/main" xmlns="" val="33011397"/>
                    </a:ext>
                  </a:extLst>
                </a:gridCol>
              </a:tblGrid>
              <a:tr h="77050">
                <a:tc gridSpan="7">
                  <a:txBody>
                    <a:bodyPr/>
                    <a:lstStyle/>
                    <a:p>
                      <a:pPr algn="l" fontAlgn="ctr"/>
                      <a:r>
                        <a:rPr lang="fr-FR" sz="900" b="1" i="0" u="none" strike="noStrike" dirty="0">
                          <a:solidFill>
                            <a:srgbClr val="2092C6"/>
                          </a:solidFill>
                          <a:effectLst/>
                          <a:latin typeface="Segoe UI" panose="020B0502040204020203" pitchFamily="34" charset="0"/>
                        </a:rPr>
                        <a:t>Psychiatrie - Taux d'attractivité </a:t>
                      </a:r>
                      <a:r>
                        <a:rPr lang="fr-FR" sz="900" b="1" i="0" u="none" strike="noStrike" dirty="0" err="1">
                          <a:solidFill>
                            <a:srgbClr val="2092C6"/>
                          </a:solidFill>
                          <a:effectLst/>
                          <a:latin typeface="Segoe UI" panose="020B0502040204020203" pitchFamily="34" charset="0"/>
                        </a:rPr>
                        <a:t>intra-régional</a:t>
                      </a:r>
                      <a:r>
                        <a:rPr lang="fr-FR" sz="900" b="1" i="0" u="none" strike="noStrike" dirty="0">
                          <a:solidFill>
                            <a:srgbClr val="2092C6"/>
                          </a:solidFill>
                          <a:effectLst/>
                          <a:latin typeface="Segoe UI" panose="020B0502040204020203" pitchFamily="34" charset="0"/>
                        </a:rPr>
                        <a:t> par zonage spécifique ARS</a:t>
                      </a:r>
                    </a:p>
                  </a:txBody>
                  <a:tcPr marL="2293" marR="2293" marT="2293" marB="0" anchor="ctr">
                    <a:lnL>
                      <a:noFill/>
                    </a:lnL>
                    <a:lnR>
                      <a:noFill/>
                    </a:lnR>
                    <a:lnT>
                      <a:noFill/>
                    </a:lnT>
                    <a:lnB>
                      <a:noFill/>
                    </a:lnB>
                    <a:solidFill>
                      <a:srgbClr val="FFFF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l" fontAlgn="ctr"/>
                      <a:r>
                        <a:rPr lang="fr-FR" sz="900" b="0" i="0" u="none" strike="noStrike">
                          <a:effectLst/>
                          <a:latin typeface="Segoe UI" panose="020B0502040204020203" pitchFamily="34" charset="0"/>
                        </a:rPr>
                        <a:t> </a:t>
                      </a:r>
                    </a:p>
                  </a:txBody>
                  <a:tcPr marL="2293" marR="2293" marT="2293" marB="0" anchor="ctr">
                    <a:lnL>
                      <a:noFill/>
                    </a:lnL>
                    <a:lnR>
                      <a:noFill/>
                    </a:lnR>
                    <a:lnT>
                      <a:noFill/>
                    </a:lnT>
                    <a:lnB>
                      <a:noFill/>
                    </a:lnB>
                    <a:solidFill>
                      <a:srgbClr val="FFFFFF"/>
                    </a:solidFill>
                  </a:tcPr>
                </a:tc>
                <a:tc gridSpan="7">
                  <a:txBody>
                    <a:bodyPr/>
                    <a:lstStyle/>
                    <a:p>
                      <a:pPr algn="l" fontAlgn="ctr"/>
                      <a:r>
                        <a:rPr lang="fr-FR" sz="900" b="1" i="0" u="none" strike="noStrike" dirty="0">
                          <a:solidFill>
                            <a:srgbClr val="6F6185"/>
                          </a:solidFill>
                          <a:effectLst/>
                          <a:latin typeface="Segoe UI" panose="020B0502040204020203" pitchFamily="34" charset="0"/>
                        </a:rPr>
                        <a:t>Psychiatrie - Taux de fuite </a:t>
                      </a:r>
                      <a:r>
                        <a:rPr lang="fr-FR" sz="900" b="1" i="0" u="none" strike="noStrike" dirty="0" err="1">
                          <a:solidFill>
                            <a:srgbClr val="6F6185"/>
                          </a:solidFill>
                          <a:effectLst/>
                          <a:latin typeface="Segoe UI" panose="020B0502040204020203" pitchFamily="34" charset="0"/>
                        </a:rPr>
                        <a:t>intra-régional</a:t>
                      </a:r>
                      <a:r>
                        <a:rPr lang="fr-FR" sz="900" b="1" i="0" u="none" strike="noStrike" dirty="0">
                          <a:solidFill>
                            <a:srgbClr val="6F6185"/>
                          </a:solidFill>
                          <a:effectLst/>
                          <a:latin typeface="Segoe UI" panose="020B0502040204020203" pitchFamily="34" charset="0"/>
                        </a:rPr>
                        <a:t> par zonage spécifique ARS</a:t>
                      </a:r>
                    </a:p>
                  </a:txBody>
                  <a:tcPr marL="2293" marR="2293" marT="2293" marB="0" anchor="ctr">
                    <a:lnL>
                      <a:noFill/>
                    </a:lnL>
                    <a:lnR>
                      <a:noFill/>
                    </a:lnR>
                    <a:lnT>
                      <a:noFill/>
                    </a:lnT>
                    <a:lnB>
                      <a:noFill/>
                    </a:lnB>
                    <a:solidFill>
                      <a:srgbClr val="FFFF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xmlns="" val="3673381936"/>
                  </a:ext>
                </a:extLst>
              </a:tr>
              <a:tr h="77050">
                <a:tc>
                  <a:txBody>
                    <a:bodyPr/>
                    <a:lstStyle/>
                    <a:p>
                      <a:pPr algn="l" fontAlgn="ctr"/>
                      <a:r>
                        <a:rPr lang="fr-FR" sz="900" b="1" i="0" u="none" strike="noStrike">
                          <a:solidFill>
                            <a:srgbClr val="2092C6"/>
                          </a:solidFill>
                          <a:effectLst/>
                          <a:latin typeface="Segoe UI" panose="020B0502040204020203" pitchFamily="34" charset="0"/>
                        </a:rPr>
                        <a:t> </a:t>
                      </a:r>
                    </a:p>
                  </a:txBody>
                  <a:tcPr marL="2293" marR="2293" marT="2293" marB="0" anchor="ctr">
                    <a:lnL>
                      <a:noFill/>
                    </a:lnL>
                    <a:lnR>
                      <a:noFill/>
                    </a:lnR>
                    <a:lnT>
                      <a:noFill/>
                    </a:lnT>
                    <a:lnB>
                      <a:noFill/>
                    </a:lnB>
                    <a:solidFill>
                      <a:srgbClr val="FFFFFF"/>
                    </a:solidFill>
                  </a:tcPr>
                </a:tc>
                <a:tc>
                  <a:txBody>
                    <a:bodyPr/>
                    <a:lstStyle/>
                    <a:p>
                      <a:pPr algn="l" fontAlgn="ctr"/>
                      <a:r>
                        <a:rPr lang="fr-FR" sz="800" b="0" i="0" u="none" strike="noStrike">
                          <a:solidFill>
                            <a:srgbClr val="FFFFFF"/>
                          </a:solidFill>
                          <a:effectLst/>
                          <a:latin typeface="Segoe UI" panose="020B0502040204020203" pitchFamily="34" charset="0"/>
                        </a:rPr>
                        <a:t> </a:t>
                      </a:r>
                    </a:p>
                  </a:txBody>
                  <a:tcPr marL="2293" marR="2293" marT="2293" marB="0" anchor="ctr">
                    <a:lnL>
                      <a:noFill/>
                    </a:lnL>
                    <a:lnR>
                      <a:noFill/>
                    </a:lnR>
                    <a:lnT>
                      <a:noFill/>
                    </a:lnT>
                    <a:lnB>
                      <a:noFill/>
                    </a:lnB>
                    <a:solidFill>
                      <a:srgbClr val="FFFFFF"/>
                    </a:solidFill>
                  </a:tcPr>
                </a:tc>
                <a:tc>
                  <a:txBody>
                    <a:bodyPr/>
                    <a:lstStyle/>
                    <a:p>
                      <a:pPr algn="l" fontAlgn="ctr"/>
                      <a:r>
                        <a:rPr lang="fr-FR" sz="800" b="0" i="0" u="none" strike="noStrike">
                          <a:solidFill>
                            <a:srgbClr val="FFFFFF"/>
                          </a:solidFill>
                          <a:effectLst/>
                          <a:latin typeface="Segoe UI" panose="020B0502040204020203" pitchFamily="34" charset="0"/>
                        </a:rPr>
                        <a:t> </a:t>
                      </a:r>
                    </a:p>
                  </a:txBody>
                  <a:tcPr marL="2293" marR="2293" marT="2293" marB="0" anchor="ctr">
                    <a:lnL>
                      <a:noFill/>
                    </a:lnL>
                    <a:lnR>
                      <a:noFill/>
                    </a:lnR>
                    <a:lnT>
                      <a:noFill/>
                    </a:lnT>
                    <a:lnB>
                      <a:noFill/>
                    </a:lnB>
                    <a:solidFill>
                      <a:srgbClr val="FFFFFF"/>
                    </a:solidFill>
                  </a:tcPr>
                </a:tc>
                <a:tc>
                  <a:txBody>
                    <a:bodyPr/>
                    <a:lstStyle/>
                    <a:p>
                      <a:pPr algn="r" fontAlgn="ctr"/>
                      <a:r>
                        <a:rPr lang="fr-FR" sz="800" b="0" i="0" u="none" strike="noStrike">
                          <a:solidFill>
                            <a:srgbClr val="453B50"/>
                          </a:solidFill>
                          <a:effectLst/>
                          <a:latin typeface="Segoe UI" panose="020B0502040204020203" pitchFamily="34" charset="0"/>
                        </a:rPr>
                        <a:t> </a:t>
                      </a:r>
                    </a:p>
                  </a:txBody>
                  <a:tcPr marL="2293" marR="2293" marT="2293" marB="0" anchor="ctr">
                    <a:lnL>
                      <a:noFill/>
                    </a:lnL>
                    <a:lnR>
                      <a:noFill/>
                    </a:lnR>
                    <a:lnT>
                      <a:noFill/>
                    </a:lnT>
                    <a:lnB>
                      <a:noFill/>
                    </a:lnB>
                    <a:solidFill>
                      <a:srgbClr val="FFFFFF"/>
                    </a:solidFill>
                  </a:tcPr>
                </a:tc>
                <a:tc>
                  <a:txBody>
                    <a:bodyPr/>
                    <a:lstStyle/>
                    <a:p>
                      <a:pPr algn="r" fontAlgn="ctr"/>
                      <a:r>
                        <a:rPr lang="fr-FR" sz="800" b="0" i="0" u="none" strike="noStrike">
                          <a:solidFill>
                            <a:srgbClr val="453B50"/>
                          </a:solidFill>
                          <a:effectLst/>
                          <a:latin typeface="Segoe UI" panose="020B0502040204020203" pitchFamily="34" charset="0"/>
                        </a:rPr>
                        <a:t> </a:t>
                      </a:r>
                    </a:p>
                  </a:txBody>
                  <a:tcPr marL="2293" marR="2293" marT="2293" marB="0" anchor="ctr">
                    <a:lnL>
                      <a:noFill/>
                    </a:lnL>
                    <a:lnR>
                      <a:noFill/>
                    </a:lnR>
                    <a:lnT>
                      <a:noFill/>
                    </a:lnT>
                    <a:lnB>
                      <a:noFill/>
                    </a:lnB>
                    <a:solidFill>
                      <a:srgbClr val="FFFFFF"/>
                    </a:solidFill>
                  </a:tcPr>
                </a:tc>
                <a:tc>
                  <a:txBody>
                    <a:bodyPr/>
                    <a:lstStyle/>
                    <a:p>
                      <a:pPr algn="r" fontAlgn="ctr"/>
                      <a:r>
                        <a:rPr lang="fr-FR" sz="800" b="0" i="0" u="none" strike="noStrike">
                          <a:solidFill>
                            <a:srgbClr val="453B50"/>
                          </a:solidFill>
                          <a:effectLst/>
                          <a:latin typeface="Segoe UI" panose="020B0502040204020203" pitchFamily="34" charset="0"/>
                        </a:rPr>
                        <a:t> </a:t>
                      </a:r>
                    </a:p>
                  </a:txBody>
                  <a:tcPr marL="2293" marR="2293" marT="2293" marB="0" anchor="ctr">
                    <a:lnL>
                      <a:noFill/>
                    </a:lnL>
                    <a:lnR>
                      <a:noFill/>
                    </a:lnR>
                    <a:lnT>
                      <a:noFill/>
                    </a:lnT>
                    <a:lnB>
                      <a:noFill/>
                    </a:lnB>
                    <a:solidFill>
                      <a:srgbClr val="FFFFFF"/>
                    </a:solidFill>
                  </a:tcPr>
                </a:tc>
                <a:tc>
                  <a:txBody>
                    <a:bodyPr/>
                    <a:lstStyle/>
                    <a:p>
                      <a:pPr algn="l" fontAlgn="ctr"/>
                      <a:r>
                        <a:rPr lang="fr-FR" sz="900" b="0" i="0" u="none" strike="noStrike">
                          <a:effectLst/>
                          <a:latin typeface="Segoe UI" panose="020B0502040204020203" pitchFamily="34" charset="0"/>
                        </a:rPr>
                        <a:t> </a:t>
                      </a:r>
                    </a:p>
                  </a:txBody>
                  <a:tcPr marL="2293" marR="2293" marT="2293" marB="0" anchor="ctr">
                    <a:lnL>
                      <a:noFill/>
                    </a:lnL>
                    <a:lnR>
                      <a:noFill/>
                    </a:lnR>
                    <a:lnT>
                      <a:noFill/>
                    </a:lnT>
                    <a:lnB>
                      <a:noFill/>
                    </a:lnB>
                    <a:solidFill>
                      <a:srgbClr val="FFFFFF"/>
                    </a:solidFill>
                  </a:tcPr>
                </a:tc>
                <a:tc>
                  <a:txBody>
                    <a:bodyPr/>
                    <a:lstStyle/>
                    <a:p>
                      <a:pPr algn="l" fontAlgn="ctr"/>
                      <a:r>
                        <a:rPr lang="fr-FR" sz="900" b="0" i="0" u="none" strike="noStrike">
                          <a:effectLst/>
                          <a:latin typeface="Segoe UI" panose="020B0502040204020203" pitchFamily="34" charset="0"/>
                        </a:rPr>
                        <a:t> </a:t>
                      </a:r>
                    </a:p>
                  </a:txBody>
                  <a:tcPr marL="2293" marR="2293" marT="2293" marB="0" anchor="ctr">
                    <a:lnL>
                      <a:noFill/>
                    </a:lnL>
                    <a:lnR>
                      <a:noFill/>
                    </a:lnR>
                    <a:lnT>
                      <a:noFill/>
                    </a:lnT>
                    <a:lnB>
                      <a:noFill/>
                    </a:lnB>
                    <a:solidFill>
                      <a:srgbClr val="FFFFFF"/>
                    </a:solidFill>
                  </a:tcPr>
                </a:tc>
                <a:tc>
                  <a:txBody>
                    <a:bodyPr/>
                    <a:lstStyle/>
                    <a:p>
                      <a:pPr algn="l" fontAlgn="ctr"/>
                      <a:r>
                        <a:rPr lang="fr-FR" sz="800" b="0" i="0" u="none" strike="noStrike">
                          <a:solidFill>
                            <a:srgbClr val="FF0000"/>
                          </a:solidFill>
                          <a:effectLst/>
                          <a:latin typeface="Segoe UI" panose="020B0502040204020203" pitchFamily="34" charset="0"/>
                        </a:rPr>
                        <a:t> </a:t>
                      </a:r>
                    </a:p>
                  </a:txBody>
                  <a:tcPr marL="2293" marR="2293" marT="2293" marB="0" anchor="ctr">
                    <a:lnL>
                      <a:noFill/>
                    </a:lnL>
                    <a:lnR>
                      <a:noFill/>
                    </a:lnR>
                    <a:lnT>
                      <a:noFill/>
                    </a:lnT>
                    <a:lnB>
                      <a:noFill/>
                    </a:lnB>
                    <a:solidFill>
                      <a:srgbClr val="FFFFFF"/>
                    </a:solidFill>
                  </a:tcPr>
                </a:tc>
                <a:tc>
                  <a:txBody>
                    <a:bodyPr/>
                    <a:lstStyle/>
                    <a:p>
                      <a:pPr algn="l" fontAlgn="ctr"/>
                      <a:r>
                        <a:rPr lang="fr-FR" sz="900" b="0" i="0" u="none" strike="noStrike">
                          <a:effectLst/>
                          <a:latin typeface="Segoe UI" panose="020B0502040204020203" pitchFamily="34" charset="0"/>
                        </a:rPr>
                        <a:t> </a:t>
                      </a:r>
                    </a:p>
                  </a:txBody>
                  <a:tcPr marL="2293" marR="2293" marT="2293" marB="0" anchor="ctr">
                    <a:lnL>
                      <a:noFill/>
                    </a:lnL>
                    <a:lnR>
                      <a:noFill/>
                    </a:lnR>
                    <a:lnT>
                      <a:noFill/>
                    </a:lnT>
                    <a:lnB>
                      <a:noFill/>
                    </a:lnB>
                    <a:solidFill>
                      <a:srgbClr val="FFFFFF"/>
                    </a:solidFill>
                  </a:tcPr>
                </a:tc>
                <a:tc>
                  <a:txBody>
                    <a:bodyPr/>
                    <a:lstStyle/>
                    <a:p>
                      <a:pPr algn="l" fontAlgn="ctr"/>
                      <a:r>
                        <a:rPr lang="fr-FR" sz="900" b="0" i="0" u="none" strike="noStrike">
                          <a:effectLst/>
                          <a:latin typeface="Segoe UI" panose="020B0502040204020203" pitchFamily="34" charset="0"/>
                        </a:rPr>
                        <a:t> </a:t>
                      </a:r>
                    </a:p>
                  </a:txBody>
                  <a:tcPr marL="2293" marR="2293" marT="2293" marB="0" anchor="ctr">
                    <a:lnL>
                      <a:noFill/>
                    </a:lnL>
                    <a:lnR>
                      <a:noFill/>
                    </a:lnR>
                    <a:lnT>
                      <a:noFill/>
                    </a:lnT>
                    <a:lnB>
                      <a:noFill/>
                    </a:lnB>
                    <a:solidFill>
                      <a:srgbClr val="FFFFFF"/>
                    </a:solidFill>
                  </a:tcPr>
                </a:tc>
                <a:tc>
                  <a:txBody>
                    <a:bodyPr/>
                    <a:lstStyle/>
                    <a:p>
                      <a:pPr algn="l" fontAlgn="ctr"/>
                      <a:r>
                        <a:rPr lang="fr-FR" sz="900" b="0" i="0" u="none" strike="noStrike">
                          <a:effectLst/>
                          <a:latin typeface="Segoe UI" panose="020B0502040204020203" pitchFamily="34" charset="0"/>
                        </a:rPr>
                        <a:t> </a:t>
                      </a:r>
                    </a:p>
                  </a:txBody>
                  <a:tcPr marL="2293" marR="2293" marT="2293" marB="0" anchor="ctr">
                    <a:lnL>
                      <a:noFill/>
                    </a:lnL>
                    <a:lnR>
                      <a:noFill/>
                    </a:lnR>
                    <a:lnT>
                      <a:noFill/>
                    </a:lnT>
                    <a:lnB>
                      <a:noFill/>
                    </a:lnB>
                    <a:solidFill>
                      <a:srgbClr val="FFFFFF"/>
                    </a:solidFill>
                  </a:tcPr>
                </a:tc>
                <a:tc>
                  <a:txBody>
                    <a:bodyPr/>
                    <a:lstStyle/>
                    <a:p>
                      <a:pPr algn="l" fontAlgn="ctr"/>
                      <a:r>
                        <a:rPr lang="fr-FR" sz="900" b="0" i="0" u="none" strike="noStrike">
                          <a:effectLst/>
                          <a:latin typeface="Segoe UI" panose="020B0502040204020203" pitchFamily="34" charset="0"/>
                        </a:rPr>
                        <a:t> </a:t>
                      </a:r>
                    </a:p>
                  </a:txBody>
                  <a:tcPr marL="2293" marR="2293" marT="2293"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900" b="0" i="0" u="none" strike="noStrike">
                          <a:effectLst/>
                          <a:latin typeface="Segoe UI" panose="020B0502040204020203" pitchFamily="34" charset="0"/>
                        </a:rPr>
                        <a:t> </a:t>
                      </a:r>
                    </a:p>
                  </a:txBody>
                  <a:tcPr marL="2293" marR="2293" marT="2293"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900" b="0" i="0" u="none" strike="noStrike">
                          <a:effectLst/>
                          <a:latin typeface="Segoe UI" panose="020B0502040204020203" pitchFamily="34" charset="0"/>
                        </a:rPr>
                        <a:t> </a:t>
                      </a:r>
                    </a:p>
                  </a:txBody>
                  <a:tcPr marL="2293" marR="2293" marT="2293"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835932056"/>
                  </a:ext>
                </a:extLst>
              </a:tr>
              <a:tr h="68794">
                <a:tc>
                  <a:txBody>
                    <a:bodyPr/>
                    <a:lstStyle/>
                    <a:p>
                      <a:pPr algn="l" fontAlgn="ctr"/>
                      <a:r>
                        <a:rPr lang="fr-FR" sz="800" b="0" i="0" u="none" strike="noStrike">
                          <a:solidFill>
                            <a:srgbClr val="FFFFFF"/>
                          </a:solidFill>
                          <a:effectLst/>
                          <a:latin typeface="Segoe UI" panose="020B0502040204020203" pitchFamily="34" charset="0"/>
                        </a:rPr>
                        <a:t> </a:t>
                      </a:r>
                    </a:p>
                  </a:txBody>
                  <a:tcPr marL="2293" marR="2293" marT="2293"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gridSpan="3">
                  <a:txBody>
                    <a:bodyPr/>
                    <a:lstStyle/>
                    <a:p>
                      <a:pPr algn="ctr" fontAlgn="ctr"/>
                      <a:r>
                        <a:rPr lang="fr-FR" sz="800" b="1" i="0" u="none" strike="noStrike">
                          <a:solidFill>
                            <a:srgbClr val="FFFFFF"/>
                          </a:solidFill>
                          <a:effectLst/>
                          <a:latin typeface="Segoe UI" panose="020B0502040204020203" pitchFamily="34" charset="0"/>
                        </a:rPr>
                        <a:t>Hospitalisation</a:t>
                      </a:r>
                    </a:p>
                  </a:txBody>
                  <a:tcPr marL="2293" marR="2293" marT="2293" marB="0" anchor="ctr">
                    <a:lnL>
                      <a:noFill/>
                    </a:lnL>
                    <a:lnR>
                      <a:noFill/>
                    </a:lnR>
                    <a:lnT>
                      <a:noFill/>
                    </a:lnT>
                    <a:lnB w="6350" cap="flat" cmpd="sng" algn="ctr">
                      <a:solidFill>
                        <a:srgbClr val="000000"/>
                      </a:solidFill>
                      <a:prstDash val="solid"/>
                      <a:round/>
                      <a:headEnd type="none" w="med" len="med"/>
                      <a:tailEnd type="none" w="med" len="med"/>
                    </a:lnB>
                    <a:solidFill>
                      <a:srgbClr val="618DAB"/>
                    </a:solidFill>
                  </a:tcPr>
                </a:tc>
                <a:tc hMerge="1">
                  <a:txBody>
                    <a:bodyPr/>
                    <a:lstStyle/>
                    <a:p>
                      <a:endParaRPr lang="fr-FR"/>
                    </a:p>
                  </a:txBody>
                  <a:tcPr/>
                </a:tc>
                <a:tc hMerge="1">
                  <a:txBody>
                    <a:bodyPr/>
                    <a:lstStyle/>
                    <a:p>
                      <a:endParaRPr lang="fr-FR"/>
                    </a:p>
                  </a:txBody>
                  <a:tcPr/>
                </a:tc>
                <a:tc gridSpan="3">
                  <a:txBody>
                    <a:bodyPr/>
                    <a:lstStyle/>
                    <a:p>
                      <a:pPr algn="ctr" fontAlgn="ctr"/>
                      <a:r>
                        <a:rPr lang="fr-FR" sz="800" b="1" i="0" u="none" strike="noStrike">
                          <a:solidFill>
                            <a:srgbClr val="FFFFFF"/>
                          </a:solidFill>
                          <a:effectLst/>
                          <a:latin typeface="Segoe UI" panose="020B0502040204020203" pitchFamily="34" charset="0"/>
                        </a:rPr>
                        <a:t>Ambulatoire </a:t>
                      </a:r>
                    </a:p>
                  </a:txBody>
                  <a:tcPr marL="2293" marR="2293" marT="2293" marB="0" anchor="ctr">
                    <a:lnL>
                      <a:noFill/>
                    </a:lnL>
                    <a:lnR>
                      <a:noFill/>
                    </a:lnR>
                    <a:lnT>
                      <a:noFill/>
                    </a:lnT>
                    <a:lnB w="6350" cap="flat" cmpd="sng" algn="ctr">
                      <a:solidFill>
                        <a:srgbClr val="000000"/>
                      </a:solidFill>
                      <a:prstDash val="solid"/>
                      <a:round/>
                      <a:headEnd type="none" w="med" len="med"/>
                      <a:tailEnd type="none" w="med" len="med"/>
                    </a:lnB>
                    <a:solidFill>
                      <a:srgbClr val="618DAB"/>
                    </a:solidFill>
                  </a:tcPr>
                </a:tc>
                <a:tc hMerge="1">
                  <a:txBody>
                    <a:bodyPr/>
                    <a:lstStyle/>
                    <a:p>
                      <a:endParaRPr lang="fr-FR"/>
                    </a:p>
                  </a:txBody>
                  <a:tcPr/>
                </a:tc>
                <a:tc hMerge="1">
                  <a:txBody>
                    <a:bodyPr/>
                    <a:lstStyle/>
                    <a:p>
                      <a:endParaRPr lang="fr-FR"/>
                    </a:p>
                  </a:txBody>
                  <a:tcPr/>
                </a:tc>
                <a:tc>
                  <a:txBody>
                    <a:bodyPr/>
                    <a:lstStyle/>
                    <a:p>
                      <a:pPr algn="l" fontAlgn="b"/>
                      <a:endParaRPr lang="fr-FR" sz="900" b="0" i="0" u="none" strike="noStrike">
                        <a:effectLst/>
                        <a:latin typeface="Segoe UI" panose="020B0502040204020203" pitchFamily="34" charset="0"/>
                      </a:endParaRPr>
                    </a:p>
                  </a:txBody>
                  <a:tcPr marL="2293" marR="2293" marT="2293" marB="0" anchor="b">
                    <a:lnL>
                      <a:noFill/>
                    </a:lnL>
                    <a:lnR>
                      <a:noFill/>
                    </a:lnR>
                    <a:lnT>
                      <a:noFill/>
                    </a:lnT>
                    <a:lnB>
                      <a:noFill/>
                    </a:lnB>
                  </a:tcPr>
                </a:tc>
                <a:tc>
                  <a:txBody>
                    <a:bodyPr/>
                    <a:lstStyle/>
                    <a:p>
                      <a:pPr algn="l" fontAlgn="ctr"/>
                      <a:r>
                        <a:rPr lang="fr-FR" sz="900" b="0" i="0" u="none" strike="noStrike">
                          <a:effectLst/>
                          <a:latin typeface="Segoe UI" panose="020B0502040204020203" pitchFamily="34" charset="0"/>
                        </a:rPr>
                        <a:t> </a:t>
                      </a:r>
                    </a:p>
                  </a:txBody>
                  <a:tcPr marL="2293" marR="2293" marT="2293"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gridSpan="3">
                  <a:txBody>
                    <a:bodyPr/>
                    <a:lstStyle/>
                    <a:p>
                      <a:pPr algn="ctr" fontAlgn="ctr"/>
                      <a:r>
                        <a:rPr lang="fr-FR" sz="800" b="1" i="0" u="none" strike="noStrike">
                          <a:solidFill>
                            <a:srgbClr val="FFFFFF"/>
                          </a:solidFill>
                          <a:effectLst/>
                          <a:latin typeface="Segoe UI" panose="020B0502040204020203" pitchFamily="34" charset="0"/>
                        </a:rPr>
                        <a:t>Hospitalisation</a:t>
                      </a:r>
                    </a:p>
                  </a:txBody>
                  <a:tcPr marL="2293" marR="2293" marT="2293"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6F6185"/>
                    </a:solidFill>
                  </a:tcPr>
                </a:tc>
                <a:tc hMerge="1">
                  <a:txBody>
                    <a:bodyPr/>
                    <a:lstStyle/>
                    <a:p>
                      <a:endParaRPr lang="fr-FR"/>
                    </a:p>
                  </a:txBody>
                  <a:tcPr/>
                </a:tc>
                <a:tc hMerge="1">
                  <a:txBody>
                    <a:bodyPr/>
                    <a:lstStyle/>
                    <a:p>
                      <a:endParaRPr lang="fr-FR"/>
                    </a:p>
                  </a:txBody>
                  <a:tcPr/>
                </a:tc>
                <a:tc gridSpan="3">
                  <a:txBody>
                    <a:bodyPr/>
                    <a:lstStyle/>
                    <a:p>
                      <a:pPr algn="ctr" fontAlgn="ctr"/>
                      <a:r>
                        <a:rPr lang="fr-FR" sz="800" b="1" i="0" u="none" strike="noStrike">
                          <a:solidFill>
                            <a:srgbClr val="FFFFFF"/>
                          </a:solidFill>
                          <a:effectLst/>
                          <a:latin typeface="Segoe UI" panose="020B0502040204020203" pitchFamily="34" charset="0"/>
                        </a:rPr>
                        <a:t>Ambulatoire</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xmlns="" val="942546144"/>
                  </a:ext>
                </a:extLst>
              </a:tr>
              <a:tr h="313702">
                <a:tc>
                  <a:txBody>
                    <a:bodyPr/>
                    <a:lstStyle/>
                    <a:p>
                      <a:pPr algn="l" fontAlgn="ctr"/>
                      <a:r>
                        <a:rPr lang="fr-FR" sz="800" b="0" i="1" u="none" strike="noStrike">
                          <a:solidFill>
                            <a:srgbClr val="453B50"/>
                          </a:solidFill>
                          <a:effectLst/>
                          <a:latin typeface="Segoe UI" panose="020B0502040204020203" pitchFamily="34" charset="0"/>
                        </a:rPr>
                        <a:t>Lieu d'implantation des établissements</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800" b="0" i="0" u="none" strike="noStrike">
                          <a:solidFill>
                            <a:srgbClr val="FFFFFF"/>
                          </a:solidFill>
                          <a:effectLst/>
                          <a:latin typeface="Segoe UI" panose="020B0502040204020203" pitchFamily="34" charset="0"/>
                        </a:rPr>
                        <a:t>Nombre de journées 2018 produits dans le territoire</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800" b="0" i="0" u="none" strike="noStrike">
                          <a:solidFill>
                            <a:srgbClr val="FFFFFF"/>
                          </a:solidFill>
                          <a:effectLst/>
                          <a:latin typeface="Segoe UI" panose="020B0502040204020203" pitchFamily="34" charset="0"/>
                        </a:rPr>
                        <a:t>Var. 17/18</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4D4D"/>
                    </a:solidFill>
                  </a:tcPr>
                </a:tc>
                <a:tc>
                  <a:txBody>
                    <a:bodyPr/>
                    <a:lstStyle/>
                    <a:p>
                      <a:pPr algn="ctr" fontAlgn="ctr"/>
                      <a:r>
                        <a:rPr lang="fr-FR" sz="800" b="0" i="0" u="none" strike="noStrike">
                          <a:solidFill>
                            <a:srgbClr val="FFFFFF"/>
                          </a:solidFill>
                          <a:effectLst/>
                          <a:latin typeface="Segoe UI" panose="020B0502040204020203" pitchFamily="34" charset="0"/>
                        </a:rPr>
                        <a:t>Taux d'attractivité intra-régional du territoire</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4D4D"/>
                    </a:solidFill>
                  </a:tcPr>
                </a:tc>
                <a:tc>
                  <a:txBody>
                    <a:bodyPr/>
                    <a:lstStyle/>
                    <a:p>
                      <a:pPr algn="ctr" fontAlgn="ctr"/>
                      <a:r>
                        <a:rPr lang="fr-FR" sz="800" b="0" i="0" u="none" strike="noStrike">
                          <a:solidFill>
                            <a:srgbClr val="FFFFFF"/>
                          </a:solidFill>
                          <a:effectLst/>
                          <a:latin typeface="Segoe UI" panose="020B0502040204020203" pitchFamily="34" charset="0"/>
                        </a:rPr>
                        <a:t>Nombre d'actes 2018 produits dans le territoire</a:t>
                      </a:r>
                    </a:p>
                  </a:txBody>
                  <a:tcPr marL="2293" marR="2293" marT="2293" marB="0" anchor="ctr">
                    <a:lnL w="635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ctr" fontAlgn="ctr"/>
                      <a:r>
                        <a:rPr lang="fr-FR" sz="800" b="0" i="0" u="none" strike="noStrike">
                          <a:solidFill>
                            <a:srgbClr val="FFFFFF"/>
                          </a:solidFill>
                          <a:effectLst/>
                          <a:latin typeface="Segoe UI" panose="020B0502040204020203" pitchFamily="34" charset="0"/>
                        </a:rPr>
                        <a:t>Var. 17/18</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4D4D"/>
                    </a:solidFill>
                  </a:tcPr>
                </a:tc>
                <a:tc>
                  <a:txBody>
                    <a:bodyPr/>
                    <a:lstStyle/>
                    <a:p>
                      <a:pPr algn="ctr" fontAlgn="ctr"/>
                      <a:r>
                        <a:rPr lang="fr-FR" sz="800" b="0" i="0" u="none" strike="noStrike">
                          <a:solidFill>
                            <a:srgbClr val="FFFFFF"/>
                          </a:solidFill>
                          <a:effectLst/>
                          <a:latin typeface="Segoe UI" panose="020B0502040204020203" pitchFamily="34" charset="0"/>
                        </a:rPr>
                        <a:t>Taux d'attractivité intra-régional du territoire</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4D4D"/>
                    </a:solidFill>
                  </a:tcPr>
                </a:tc>
                <a:tc>
                  <a:txBody>
                    <a:bodyPr/>
                    <a:lstStyle/>
                    <a:p>
                      <a:pPr algn="l" fontAlgn="b"/>
                      <a:endParaRPr lang="fr-FR" sz="900" b="0" i="0" u="none" strike="noStrike">
                        <a:effectLst/>
                        <a:latin typeface="Segoe UI" panose="020B0502040204020203" pitchFamily="34" charset="0"/>
                      </a:endParaRPr>
                    </a:p>
                  </a:txBody>
                  <a:tcPr marL="2293" marR="2293" marT="229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800" b="0" i="1" u="none" strike="noStrike">
                          <a:solidFill>
                            <a:srgbClr val="453B50"/>
                          </a:solidFill>
                          <a:effectLst/>
                          <a:latin typeface="Segoe UI" panose="020B0502040204020203" pitchFamily="34" charset="0"/>
                        </a:rPr>
                        <a:t>Lieu de résidence des patients</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800" b="0" i="0" u="none" strike="noStrike">
                          <a:solidFill>
                            <a:srgbClr val="FFFFFF"/>
                          </a:solidFill>
                          <a:effectLst/>
                          <a:latin typeface="Segoe UI" panose="020B0502040204020203" pitchFamily="34" charset="0"/>
                        </a:rPr>
                        <a:t>Nombre de journées 2018 consommés par les patients résidant dans le territoire</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ctr" fontAlgn="ctr"/>
                      <a:r>
                        <a:rPr lang="fr-FR" sz="800" b="0" i="0" u="none" strike="noStrike">
                          <a:solidFill>
                            <a:srgbClr val="FFFFFF"/>
                          </a:solidFill>
                          <a:effectLst/>
                          <a:latin typeface="Segoe UI" panose="020B0502040204020203" pitchFamily="34" charset="0"/>
                        </a:rPr>
                        <a:t>Var. 17/18</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4D4D"/>
                    </a:solidFill>
                  </a:tcPr>
                </a:tc>
                <a:tc>
                  <a:txBody>
                    <a:bodyPr/>
                    <a:lstStyle/>
                    <a:p>
                      <a:pPr algn="ctr" fontAlgn="ctr"/>
                      <a:r>
                        <a:rPr lang="fr-FR" sz="800" b="0" i="0" u="none" strike="noStrike">
                          <a:solidFill>
                            <a:srgbClr val="FFFFFF"/>
                          </a:solidFill>
                          <a:effectLst/>
                          <a:latin typeface="Segoe UI" panose="020B0502040204020203" pitchFamily="34" charset="0"/>
                        </a:rPr>
                        <a:t>Taux de fuite intra-régional du territoire</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4D4D"/>
                    </a:solidFill>
                  </a:tcPr>
                </a:tc>
                <a:tc>
                  <a:txBody>
                    <a:bodyPr/>
                    <a:lstStyle/>
                    <a:p>
                      <a:pPr algn="ctr" fontAlgn="ctr"/>
                      <a:r>
                        <a:rPr lang="fr-FR" sz="800" b="0" i="0" u="none" strike="noStrike">
                          <a:solidFill>
                            <a:srgbClr val="FFFFFF"/>
                          </a:solidFill>
                          <a:effectLst/>
                          <a:latin typeface="Segoe UI" panose="020B0502040204020203" pitchFamily="34" charset="0"/>
                        </a:rPr>
                        <a:t>Nombre d'actes 2018 consommés par les patients résidant dans le territoire</a:t>
                      </a:r>
                    </a:p>
                  </a:txBody>
                  <a:tcPr marL="2293" marR="2293" marT="2293" marB="0" anchor="ctr">
                    <a:lnL w="635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ctr" fontAlgn="ctr"/>
                      <a:r>
                        <a:rPr lang="fr-FR" sz="800" b="0" i="0" u="none" strike="noStrike">
                          <a:solidFill>
                            <a:srgbClr val="FFFFFF"/>
                          </a:solidFill>
                          <a:effectLst/>
                          <a:latin typeface="Segoe UI" panose="020B0502040204020203" pitchFamily="34" charset="0"/>
                        </a:rPr>
                        <a:t>Var. 17/18</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4D4D"/>
                    </a:solidFill>
                  </a:tcPr>
                </a:tc>
                <a:tc>
                  <a:txBody>
                    <a:bodyPr/>
                    <a:lstStyle/>
                    <a:p>
                      <a:pPr algn="ctr" fontAlgn="ctr"/>
                      <a:r>
                        <a:rPr lang="fr-FR" sz="800" b="0" i="0" u="none" strike="noStrike">
                          <a:solidFill>
                            <a:srgbClr val="FFFFFF"/>
                          </a:solidFill>
                          <a:effectLst/>
                          <a:latin typeface="Segoe UI" panose="020B0502040204020203" pitchFamily="34" charset="0"/>
                        </a:rPr>
                        <a:t>Taux de fuite intra-régional du territoire</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4D4D"/>
                    </a:solidFill>
                  </a:tcPr>
                </a:tc>
                <a:extLst>
                  <a:ext uri="{0D108BD9-81ED-4DB2-BD59-A6C34878D82A}">
                    <a16:rowId xmlns:a16="http://schemas.microsoft.com/office/drawing/2014/main" xmlns="" val="4217061826"/>
                  </a:ext>
                </a:extLst>
              </a:tr>
              <a:tr h="68794">
                <a:tc>
                  <a:txBody>
                    <a:bodyPr/>
                    <a:lstStyle/>
                    <a:p>
                      <a:pPr algn="l" fontAlgn="ctr"/>
                      <a:r>
                        <a:rPr lang="fr-FR" sz="800" b="0" i="0" u="none" strike="noStrike">
                          <a:solidFill>
                            <a:srgbClr val="FFFFFF"/>
                          </a:solidFill>
                          <a:effectLst/>
                          <a:latin typeface="Segoe UI" panose="020B0502040204020203" pitchFamily="34" charset="0"/>
                        </a:rPr>
                        <a:t>Aube et Sézannais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Segoe UI" panose="020B0502040204020203" pitchFamily="34" charset="0"/>
                        </a:rPr>
                        <a:t>81,87</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- 5,7</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0,4 %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104,10</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- 0,8</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1,0 %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900" b="0" i="0" u="none" strike="noStrike">
                        <a:effectLst/>
                        <a:latin typeface="Segoe UI" panose="020B0502040204020203" pitchFamily="34" charset="0"/>
                      </a:endParaRPr>
                    </a:p>
                  </a:txBody>
                  <a:tcPr marL="2293" marR="2293" marT="229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800" b="0" i="0" u="none" strike="noStrike">
                          <a:solidFill>
                            <a:srgbClr val="FFFFFF"/>
                          </a:solidFill>
                          <a:effectLst/>
                          <a:latin typeface="Segoe UI" panose="020B0502040204020203" pitchFamily="34" charset="0"/>
                        </a:rPr>
                        <a:t>21-52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800" b="0" i="0" u="none" strike="noStrike">
                          <a:solidFill>
                            <a:srgbClr val="453B50"/>
                          </a:solidFill>
                          <a:effectLst/>
                          <a:latin typeface="Segoe UI" panose="020B0502040204020203" pitchFamily="34" charset="0"/>
                        </a:rPr>
                        <a:t>34,49</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+ 0,6</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100,0 %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38,22</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- 1,9</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100,0 %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562382731"/>
                  </a:ext>
                </a:extLst>
              </a:tr>
              <a:tr h="68794">
                <a:tc>
                  <a:txBody>
                    <a:bodyPr/>
                    <a:lstStyle/>
                    <a:p>
                      <a:pPr algn="l" fontAlgn="ctr"/>
                      <a:r>
                        <a:rPr lang="fr-FR" sz="800" b="0" i="0" u="none" strike="noStrike">
                          <a:solidFill>
                            <a:srgbClr val="FFFFFF"/>
                          </a:solidFill>
                          <a:effectLst/>
                          <a:latin typeface="Segoe UI" panose="020B0502040204020203" pitchFamily="34" charset="0"/>
                        </a:rPr>
                        <a:t>Basse Alsace Sud Moselle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Segoe UI" panose="020B0502040204020203" pitchFamily="34" charset="0"/>
                        </a:rPr>
                        <a:t>415,55</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+ 10,9</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18,6 %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397,30</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+ 2,9</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24,9 %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900" b="0" i="0" u="none" strike="noStrike">
                        <a:effectLst/>
                        <a:latin typeface="Segoe UI" panose="020B0502040204020203" pitchFamily="34" charset="0"/>
                      </a:endParaRPr>
                    </a:p>
                  </a:txBody>
                  <a:tcPr marL="2293" marR="2293" marT="229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800" b="0" i="0" u="none" strike="noStrike">
                          <a:solidFill>
                            <a:srgbClr val="FFFFFF"/>
                          </a:solidFill>
                          <a:effectLst/>
                          <a:latin typeface="Segoe UI" panose="020B0502040204020203" pitchFamily="34" charset="0"/>
                        </a:rPr>
                        <a:t>Aube et Sézannais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800" b="0" i="0" u="none" strike="noStrike">
                          <a:solidFill>
                            <a:srgbClr val="453B50"/>
                          </a:solidFill>
                          <a:effectLst/>
                          <a:latin typeface="Segoe UI" panose="020B0502040204020203" pitchFamily="34" charset="0"/>
                        </a:rPr>
                        <a:t>105,48</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- 4,2</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8,0 %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120,28</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+ 1,1</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13,2 %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2424779090"/>
                  </a:ext>
                </a:extLst>
              </a:tr>
              <a:tr h="68794">
                <a:tc>
                  <a:txBody>
                    <a:bodyPr/>
                    <a:lstStyle/>
                    <a:p>
                      <a:pPr algn="l" fontAlgn="ctr"/>
                      <a:r>
                        <a:rPr lang="fr-FR" sz="800" b="0" i="0" u="none" strike="noStrike">
                          <a:solidFill>
                            <a:srgbClr val="FFFFFF"/>
                          </a:solidFill>
                          <a:effectLst/>
                          <a:latin typeface="Segoe UI" panose="020B0502040204020203" pitchFamily="34" charset="0"/>
                        </a:rPr>
                        <a:t>Centre Alsace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Segoe UI" panose="020B0502040204020203" pitchFamily="34" charset="0"/>
                        </a:rPr>
                        <a:t>176,03</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- 5,9</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49,9 %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167,02</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- 12,0</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38,4 %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900" b="0" i="0" u="none" strike="noStrike">
                        <a:effectLst/>
                        <a:latin typeface="Segoe UI" panose="020B0502040204020203" pitchFamily="34" charset="0"/>
                      </a:endParaRPr>
                    </a:p>
                  </a:txBody>
                  <a:tcPr marL="2293" marR="2293" marT="229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800" b="0" i="0" u="none" strike="noStrike">
                          <a:solidFill>
                            <a:srgbClr val="FFFFFF"/>
                          </a:solidFill>
                          <a:effectLst/>
                          <a:latin typeface="Segoe UI" panose="020B0502040204020203" pitchFamily="34" charset="0"/>
                        </a:rPr>
                        <a:t>Basse Alsace Sud Moselle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800" b="0" i="0" u="none" strike="noStrike">
                          <a:solidFill>
                            <a:srgbClr val="453B50"/>
                          </a:solidFill>
                          <a:effectLst/>
                          <a:latin typeface="Segoe UI" panose="020B0502040204020203" pitchFamily="34" charset="0"/>
                        </a:rPr>
                        <a:t>348,52</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+ 7,4</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5,5 %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292,78</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+ 1,4</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0,9 %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3608390750"/>
                  </a:ext>
                </a:extLst>
              </a:tr>
              <a:tr h="68794">
                <a:tc>
                  <a:txBody>
                    <a:bodyPr/>
                    <a:lstStyle/>
                    <a:p>
                      <a:pPr algn="l" fontAlgn="ctr"/>
                      <a:r>
                        <a:rPr lang="fr-FR" sz="800" b="0" i="0" u="none" strike="noStrike">
                          <a:solidFill>
                            <a:srgbClr val="FFFFFF"/>
                          </a:solidFill>
                          <a:effectLst/>
                          <a:latin typeface="Segoe UI" panose="020B0502040204020203" pitchFamily="34" charset="0"/>
                        </a:rPr>
                        <a:t>Champagne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Segoe UI" panose="020B0502040204020203" pitchFamily="34" charset="0"/>
                        </a:rPr>
                        <a:t>190,57</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- 10,8</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13,4 %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274,43</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- 16,8</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15,4 %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900" b="0" i="0" u="none" strike="noStrike">
                        <a:effectLst/>
                        <a:latin typeface="Segoe UI" panose="020B0502040204020203" pitchFamily="34" charset="0"/>
                      </a:endParaRPr>
                    </a:p>
                  </a:txBody>
                  <a:tcPr marL="2293" marR="2293" marT="229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800" b="0" i="0" u="none" strike="noStrike">
                          <a:solidFill>
                            <a:srgbClr val="FFFFFF"/>
                          </a:solidFill>
                          <a:effectLst/>
                          <a:latin typeface="Segoe UI" panose="020B0502040204020203" pitchFamily="34" charset="0"/>
                        </a:rPr>
                        <a:t>Centre Alsace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800" b="0" i="0" u="none" strike="noStrike">
                          <a:solidFill>
                            <a:srgbClr val="453B50"/>
                          </a:solidFill>
                          <a:effectLst/>
                          <a:latin typeface="Segoe UI" panose="020B0502040204020203" pitchFamily="34" charset="0"/>
                        </a:rPr>
                        <a:t>124,32</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- 1,9</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29,1 %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146,66</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- 8,9</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30,0 %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2058813618"/>
                  </a:ext>
                </a:extLst>
              </a:tr>
              <a:tr h="68794">
                <a:tc>
                  <a:txBody>
                    <a:bodyPr/>
                    <a:lstStyle/>
                    <a:p>
                      <a:pPr algn="l" fontAlgn="ctr"/>
                      <a:r>
                        <a:rPr lang="fr-FR" sz="800" b="0" i="0" u="none" strike="noStrike">
                          <a:solidFill>
                            <a:srgbClr val="FFFFFF"/>
                          </a:solidFill>
                          <a:effectLst/>
                          <a:latin typeface="Segoe UI" panose="020B0502040204020203" pitchFamily="34" charset="0"/>
                        </a:rPr>
                        <a:t>Cœur Grand Est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Segoe UI" panose="020B0502040204020203" pitchFamily="34" charset="0"/>
                        </a:rPr>
                        <a:t>150,01</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- 1,5</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24,3 %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141,68</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- 4,8</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31,5 %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900" b="0" i="0" u="none" strike="noStrike">
                        <a:effectLst/>
                        <a:latin typeface="Segoe UI" panose="020B0502040204020203" pitchFamily="34" charset="0"/>
                      </a:endParaRPr>
                    </a:p>
                  </a:txBody>
                  <a:tcPr marL="2293" marR="2293" marT="229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800" b="0" i="0" u="none" strike="noStrike">
                          <a:solidFill>
                            <a:srgbClr val="FFFFFF"/>
                          </a:solidFill>
                          <a:effectLst/>
                          <a:latin typeface="Segoe UI" panose="020B0502040204020203" pitchFamily="34" charset="0"/>
                        </a:rPr>
                        <a:t>Champagne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800" b="0" i="0" u="none" strike="noStrike">
                          <a:solidFill>
                            <a:srgbClr val="453B50"/>
                          </a:solidFill>
                          <a:effectLst/>
                          <a:latin typeface="Segoe UI" panose="020B0502040204020203" pitchFamily="34" charset="0"/>
                        </a:rPr>
                        <a:t>175,68</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- 10,5</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7,1 %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239,79</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- 21,0</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4,9 %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1176372091"/>
                  </a:ext>
                </a:extLst>
              </a:tr>
              <a:tr h="68794">
                <a:tc>
                  <a:txBody>
                    <a:bodyPr/>
                    <a:lstStyle/>
                    <a:p>
                      <a:pPr algn="l" fontAlgn="ctr"/>
                      <a:r>
                        <a:rPr lang="fr-FR" sz="800" b="0" i="0" u="none" strike="noStrike">
                          <a:solidFill>
                            <a:srgbClr val="FFFFFF"/>
                          </a:solidFill>
                          <a:effectLst/>
                          <a:latin typeface="Segoe UI" panose="020B0502040204020203" pitchFamily="34" charset="0"/>
                        </a:rPr>
                        <a:t>Haute Alsace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Segoe UI" panose="020B0502040204020203" pitchFamily="34" charset="0"/>
                        </a:rPr>
                        <a:t>50,56</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+ 0,0</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4,2 %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56,87</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+ 1,4</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2,0 %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900" b="0" i="0" u="none" strike="noStrike">
                        <a:effectLst/>
                        <a:latin typeface="Segoe UI" panose="020B0502040204020203" pitchFamily="34" charset="0"/>
                      </a:endParaRPr>
                    </a:p>
                  </a:txBody>
                  <a:tcPr marL="2293" marR="2293" marT="229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800" b="0" i="0" u="none" strike="noStrike">
                          <a:solidFill>
                            <a:srgbClr val="FFFFFF"/>
                          </a:solidFill>
                          <a:effectLst/>
                          <a:latin typeface="Segoe UI" panose="020B0502040204020203" pitchFamily="34" charset="0"/>
                        </a:rPr>
                        <a:t>Cœur Grand Est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800" b="0" i="0" u="none" strike="noStrike">
                          <a:solidFill>
                            <a:srgbClr val="453B50"/>
                          </a:solidFill>
                          <a:effectLst/>
                          <a:latin typeface="Segoe UI" panose="020B0502040204020203" pitchFamily="34" charset="0"/>
                        </a:rPr>
                        <a:t>132,16</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- 2,7</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12,8 %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121,87</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- 2,2</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20,8 %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3253537704"/>
                  </a:ext>
                </a:extLst>
              </a:tr>
              <a:tr h="68794">
                <a:tc>
                  <a:txBody>
                    <a:bodyPr/>
                    <a:lstStyle/>
                    <a:p>
                      <a:pPr algn="l" fontAlgn="ctr"/>
                      <a:r>
                        <a:rPr lang="fr-FR" sz="800" b="0" i="0" u="none" strike="noStrike">
                          <a:solidFill>
                            <a:srgbClr val="FFFFFF"/>
                          </a:solidFill>
                          <a:effectLst/>
                          <a:latin typeface="Segoe UI" panose="020B0502040204020203" pitchFamily="34" charset="0"/>
                        </a:rPr>
                        <a:t>Lorraine Nord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Segoe UI" panose="020B0502040204020203" pitchFamily="34" charset="0"/>
                        </a:rPr>
                        <a:t>165,14</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- 14,6</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12,7 %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237,99</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+ 9,6</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2,3 %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900" b="0" i="0" u="none" strike="noStrike">
                        <a:effectLst/>
                        <a:latin typeface="Segoe UI" panose="020B0502040204020203" pitchFamily="34" charset="0"/>
                      </a:endParaRPr>
                    </a:p>
                  </a:txBody>
                  <a:tcPr marL="2293" marR="2293" marT="229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800" b="0" i="0" u="none" strike="noStrike">
                          <a:solidFill>
                            <a:srgbClr val="FFFFFF"/>
                          </a:solidFill>
                          <a:effectLst/>
                          <a:latin typeface="Segoe UI" panose="020B0502040204020203" pitchFamily="34" charset="0"/>
                        </a:rPr>
                        <a:t>Haute Alsace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800" b="0" i="0" u="none" strike="noStrike">
                          <a:solidFill>
                            <a:srgbClr val="453B50"/>
                          </a:solidFill>
                          <a:effectLst/>
                          <a:latin typeface="Segoe UI" panose="020B0502040204020203" pitchFamily="34" charset="0"/>
                        </a:rPr>
                        <a:t>126,42</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- 3,1</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62,1 %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120,20</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- 1,7</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53,9 %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563084936"/>
                  </a:ext>
                </a:extLst>
              </a:tr>
              <a:tr h="68794">
                <a:tc>
                  <a:txBody>
                    <a:bodyPr/>
                    <a:lstStyle/>
                    <a:p>
                      <a:pPr algn="l" fontAlgn="ctr"/>
                      <a:r>
                        <a:rPr lang="fr-FR" sz="800" b="0" i="0" u="none" strike="noStrike">
                          <a:solidFill>
                            <a:srgbClr val="FFFFFF"/>
                          </a:solidFill>
                          <a:effectLst/>
                          <a:latin typeface="Segoe UI" panose="020B0502040204020203" pitchFamily="34" charset="0"/>
                        </a:rPr>
                        <a:t>Moselle Est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Segoe UI" panose="020B0502040204020203" pitchFamily="34" charset="0"/>
                        </a:rPr>
                        <a:t>145,70</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- 5,6</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17,5 %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72,35</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- 0,3</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1,1 %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900" b="0" i="0" u="none" strike="noStrike">
                        <a:effectLst/>
                        <a:latin typeface="Segoe UI" panose="020B0502040204020203" pitchFamily="34" charset="0"/>
                      </a:endParaRPr>
                    </a:p>
                  </a:txBody>
                  <a:tcPr marL="2293" marR="2293" marT="229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800" b="0" i="0" u="none" strike="noStrike">
                          <a:solidFill>
                            <a:srgbClr val="FFFFFF"/>
                          </a:solidFill>
                          <a:effectLst/>
                          <a:latin typeface="Segoe UI" panose="020B0502040204020203" pitchFamily="34" charset="0"/>
                        </a:rPr>
                        <a:t>Lorraine Nord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800" b="0" i="0" u="none" strike="noStrike">
                          <a:solidFill>
                            <a:srgbClr val="453B50"/>
                          </a:solidFill>
                          <a:effectLst/>
                          <a:latin typeface="Segoe UI" panose="020B0502040204020203" pitchFamily="34" charset="0"/>
                        </a:rPr>
                        <a:t>159,31</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- 10,4</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10,7 %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246,72</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+ 12,0</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5,8 %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3568165410"/>
                  </a:ext>
                </a:extLst>
              </a:tr>
              <a:tr h="68794">
                <a:tc>
                  <a:txBody>
                    <a:bodyPr/>
                    <a:lstStyle/>
                    <a:p>
                      <a:pPr algn="l" fontAlgn="ctr"/>
                      <a:r>
                        <a:rPr lang="fr-FR" sz="800" b="0" i="0" u="none" strike="noStrike">
                          <a:solidFill>
                            <a:srgbClr val="FFFFFF"/>
                          </a:solidFill>
                          <a:effectLst/>
                          <a:latin typeface="Segoe UI" panose="020B0502040204020203" pitchFamily="34" charset="0"/>
                        </a:rPr>
                        <a:t>Nord Ardennes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Segoe UI" panose="020B0502040204020203" pitchFamily="34" charset="0"/>
                        </a:rPr>
                        <a:t>87,14</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- 3,5</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13,2 %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82,79</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- 4,3</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13,4 %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900" b="0" i="0" u="none" strike="noStrike">
                        <a:effectLst/>
                        <a:latin typeface="Segoe UI" panose="020B0502040204020203" pitchFamily="34" charset="0"/>
                      </a:endParaRPr>
                    </a:p>
                  </a:txBody>
                  <a:tcPr marL="2293" marR="2293" marT="229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800" b="0" i="0" u="none" strike="noStrike">
                          <a:solidFill>
                            <a:srgbClr val="FFFFFF"/>
                          </a:solidFill>
                          <a:effectLst/>
                          <a:latin typeface="Segoe UI" panose="020B0502040204020203" pitchFamily="34" charset="0"/>
                        </a:rPr>
                        <a:t>Moselle Est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800" b="0" i="0" u="none" strike="noStrike">
                          <a:solidFill>
                            <a:srgbClr val="453B50"/>
                          </a:solidFill>
                          <a:effectLst/>
                          <a:latin typeface="Segoe UI" panose="020B0502040204020203" pitchFamily="34" charset="0"/>
                        </a:rPr>
                        <a:t>133,53</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- 0,8</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27,5 %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104,54</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- 4,4</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33,2 %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891106775"/>
                  </a:ext>
                </a:extLst>
              </a:tr>
              <a:tr h="68794">
                <a:tc>
                  <a:txBody>
                    <a:bodyPr/>
                    <a:lstStyle/>
                    <a:p>
                      <a:pPr algn="l" fontAlgn="ctr"/>
                      <a:r>
                        <a:rPr lang="fr-FR" sz="800" b="0" i="0" u="none" strike="noStrike">
                          <a:solidFill>
                            <a:srgbClr val="FFFFFF"/>
                          </a:solidFill>
                          <a:effectLst/>
                          <a:latin typeface="Segoe UI" panose="020B0502040204020203" pitchFamily="34" charset="0"/>
                        </a:rPr>
                        <a:t>Sud Lorraine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Segoe UI" panose="020B0502040204020203" pitchFamily="34" charset="0"/>
                        </a:rPr>
                        <a:t>138,96</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+ 0,1</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9,5 %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273,27</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- 3,2</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3,0 %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900" b="0" i="0" u="none" strike="noStrike">
                        <a:effectLst/>
                        <a:latin typeface="Segoe UI" panose="020B0502040204020203" pitchFamily="34" charset="0"/>
                      </a:endParaRPr>
                    </a:p>
                  </a:txBody>
                  <a:tcPr marL="2293" marR="2293" marT="229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800" b="0" i="0" u="none" strike="noStrike">
                          <a:solidFill>
                            <a:srgbClr val="FFFFFF"/>
                          </a:solidFill>
                          <a:effectLst/>
                          <a:latin typeface="Segoe UI" panose="020B0502040204020203" pitchFamily="34" charset="0"/>
                        </a:rPr>
                        <a:t>Nord Ardennes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800" b="0" i="0" u="none" strike="noStrike">
                          <a:solidFill>
                            <a:srgbClr val="453B50"/>
                          </a:solidFill>
                          <a:effectLst/>
                          <a:latin typeface="Segoe UI" panose="020B0502040204020203" pitchFamily="34" charset="0"/>
                        </a:rPr>
                        <a:t>76,43</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- 6,3</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6,1 %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75,38</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- 1,1</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4,7 %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2268795419"/>
                  </a:ext>
                </a:extLst>
              </a:tr>
              <a:tr h="68794">
                <a:tc>
                  <a:txBody>
                    <a:bodyPr/>
                    <a:lstStyle/>
                    <a:p>
                      <a:pPr algn="l" fontAlgn="ctr"/>
                      <a:r>
                        <a:rPr lang="fr-FR" sz="800" b="0" i="0" u="none" strike="noStrike">
                          <a:solidFill>
                            <a:srgbClr val="FFFFFF"/>
                          </a:solidFill>
                          <a:effectLst/>
                          <a:latin typeface="Segoe UI" panose="020B0502040204020203" pitchFamily="34" charset="0"/>
                        </a:rPr>
                        <a:t>Vosges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Segoe UI" panose="020B0502040204020203" pitchFamily="34" charset="0"/>
                        </a:rPr>
                        <a:t>105,34</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- 2,6</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0,6 %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140,19</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+ 1,1</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1,3 %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900" b="0" i="0" u="none" strike="noStrike">
                        <a:effectLst/>
                        <a:latin typeface="Segoe UI" panose="020B0502040204020203" pitchFamily="34" charset="0"/>
                      </a:endParaRPr>
                    </a:p>
                  </a:txBody>
                  <a:tcPr marL="2293" marR="2293" marT="229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800" b="0" i="0" u="none" strike="noStrike">
                          <a:solidFill>
                            <a:srgbClr val="FFFFFF"/>
                          </a:solidFill>
                          <a:effectLst/>
                          <a:latin typeface="Segoe UI" panose="020B0502040204020203" pitchFamily="34" charset="0"/>
                        </a:rPr>
                        <a:t>Sud Lorraine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800" b="0" i="0" u="none" strike="noStrike">
                          <a:solidFill>
                            <a:srgbClr val="453B50"/>
                          </a:solidFill>
                          <a:effectLst/>
                          <a:latin typeface="Segoe UI" panose="020B0502040204020203" pitchFamily="34" charset="0"/>
                        </a:rPr>
                        <a:t>148,03</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+ 1,4</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14,9 %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282,24</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- 2,1</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6,4 %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2659678436"/>
                  </a:ext>
                </a:extLst>
              </a:tr>
              <a:tr h="68794">
                <a:tc>
                  <a:txBody>
                    <a:bodyPr/>
                    <a:lstStyle/>
                    <a:p>
                      <a:pPr algn="l" fontAlgn="ctr"/>
                      <a:r>
                        <a:rPr lang="fr-FR" sz="800" b="0" i="0" u="none" strike="noStrike">
                          <a:solidFill>
                            <a:srgbClr val="FFFFFF"/>
                          </a:solidFill>
                          <a:effectLst/>
                          <a:latin typeface="Segoe UI" panose="020B0502040204020203" pitchFamily="34" charset="0"/>
                        </a:rPr>
                        <a:t>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Segoe UI" panose="020B0502040204020203" pitchFamily="34" charset="0"/>
                        </a:rPr>
                        <a:t>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fr-FR" sz="800" b="0" i="0" u="none" strike="noStrike">
                          <a:effectLst/>
                          <a:latin typeface="Segoe UI" panose="020B0502040204020203" pitchFamily="34" charset="0"/>
                        </a:rPr>
                        <a:t>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fr-FR" sz="800" b="0" i="0" u="none" strike="noStrike">
                          <a:effectLst/>
                          <a:latin typeface="Segoe UI" panose="020B0502040204020203" pitchFamily="34" charset="0"/>
                        </a:rPr>
                        <a:t>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900" b="0" i="0" u="none" strike="noStrike">
                        <a:effectLst/>
                        <a:latin typeface="Segoe UI" panose="020B0502040204020203" pitchFamily="34" charset="0"/>
                      </a:endParaRPr>
                    </a:p>
                  </a:txBody>
                  <a:tcPr marL="2293" marR="2293" marT="229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800" b="0" i="0" u="none" strike="noStrike">
                          <a:solidFill>
                            <a:srgbClr val="FFFFFF"/>
                          </a:solidFill>
                          <a:effectLst/>
                          <a:latin typeface="Segoe UI" panose="020B0502040204020203" pitchFamily="34" charset="0"/>
                        </a:rPr>
                        <a:t>Vosges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800" b="0" i="0" u="none" strike="noStrike">
                          <a:solidFill>
                            <a:srgbClr val="453B50"/>
                          </a:solidFill>
                          <a:effectLst/>
                          <a:latin typeface="Segoe UI" panose="020B0502040204020203" pitchFamily="34" charset="0"/>
                        </a:rPr>
                        <a:t>116,40</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- 3,4</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9,5 %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140,99</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+ 1,9</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ctr"/>
                      <a:r>
                        <a:rPr lang="fr-FR" sz="800" b="0" i="0" u="none" strike="noStrike" dirty="0">
                          <a:effectLst/>
                          <a:latin typeface="Segoe UI" panose="020B0502040204020203" pitchFamily="34" charset="0"/>
                        </a:rPr>
                        <a:t>2,5 %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4068584120"/>
                  </a:ext>
                </a:extLst>
              </a:tr>
              <a:tr h="104567">
                <a:tc>
                  <a:txBody>
                    <a:bodyPr/>
                    <a:lstStyle/>
                    <a:p>
                      <a:pPr algn="l" fontAlgn="ctr"/>
                      <a:r>
                        <a:rPr lang="fr-FR" sz="800" b="0" i="0" u="none" strike="noStrike">
                          <a:solidFill>
                            <a:srgbClr val="FFFFFF"/>
                          </a:solidFill>
                          <a:effectLst/>
                          <a:latin typeface="Segoe UI" panose="020B0502040204020203" pitchFamily="34" charset="0"/>
                        </a:rPr>
                        <a:t>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800" b="0" i="0" u="none" strike="noStrike">
                          <a:solidFill>
                            <a:srgbClr val="453B50"/>
                          </a:solidFill>
                          <a:effectLst/>
                          <a:latin typeface="Segoe UI" panose="020B0502040204020203" pitchFamily="34" charset="0"/>
                        </a:rPr>
                        <a:t>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fr-FR" sz="800" b="0" i="0" u="none" strike="noStrike">
                          <a:effectLst/>
                          <a:latin typeface="Segoe UI" panose="020B0502040204020203" pitchFamily="34" charset="0"/>
                        </a:rPr>
                        <a:t>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800" b="0" i="0" u="none" strike="noStrike">
                          <a:solidFill>
                            <a:srgbClr val="453B50"/>
                          </a:solidFill>
                          <a:effectLst/>
                          <a:latin typeface="Segoe UI" panose="020B0502040204020203" pitchFamily="34" charset="0"/>
                        </a:rPr>
                        <a:t>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fr-FR" sz="800" b="0" i="0" u="none" strike="noStrike">
                          <a:effectLst/>
                          <a:latin typeface="Segoe UI" panose="020B0502040204020203" pitchFamily="34" charset="0"/>
                        </a:rPr>
                        <a:t>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l" fontAlgn="b"/>
                      <a:endParaRPr lang="fr-FR" sz="900" b="0" i="0" u="none" strike="noStrike">
                        <a:effectLst/>
                        <a:latin typeface="Segoe UI" panose="020B0502040204020203" pitchFamily="34" charset="0"/>
                      </a:endParaRPr>
                    </a:p>
                  </a:txBody>
                  <a:tcPr marL="2293" marR="2293" marT="229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FR" sz="800" b="0" i="0" u="none" strike="noStrike">
                          <a:solidFill>
                            <a:srgbClr val="FFFFFF"/>
                          </a:solidFill>
                          <a:effectLst/>
                          <a:latin typeface="Segoe UI" panose="020B0502040204020203" pitchFamily="34" charset="0"/>
                        </a:rPr>
                        <a:t>situation géographique imprécise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F6185"/>
                    </a:solidFill>
                  </a:tcPr>
                </a:tc>
                <a:tc>
                  <a:txBody>
                    <a:bodyPr/>
                    <a:lstStyle/>
                    <a:p>
                      <a:pPr algn="r" fontAlgn="ctr"/>
                      <a:r>
                        <a:rPr lang="fr-FR" sz="800" b="0" i="0" u="none" strike="noStrike">
                          <a:solidFill>
                            <a:srgbClr val="453B50"/>
                          </a:solidFill>
                          <a:effectLst/>
                          <a:latin typeface="Segoe UI" panose="020B0502040204020203" pitchFamily="34" charset="0"/>
                        </a:rPr>
                        <a:t>16,25</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-4,55</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fr-FR" sz="800" b="0" i="0" u="none" strike="noStrike">
                          <a:effectLst/>
                          <a:latin typeface="Segoe UI" panose="020B0502040204020203" pitchFamily="34" charset="0"/>
                        </a:rPr>
                        <a:t>. </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tc>
                  <a:txBody>
                    <a:bodyPr/>
                    <a:lstStyle/>
                    <a:p>
                      <a:pPr algn="r" fontAlgn="ctr"/>
                      <a:r>
                        <a:rPr lang="fr-FR" sz="800" b="0" i="0" u="none" strike="noStrike">
                          <a:solidFill>
                            <a:srgbClr val="453B50"/>
                          </a:solidFill>
                          <a:effectLst/>
                          <a:latin typeface="Segoe UI" panose="020B0502040204020203" pitchFamily="34" charset="0"/>
                        </a:rPr>
                        <a:t>2,12</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7E1"/>
                    </a:solidFill>
                  </a:tcPr>
                </a:tc>
                <a:tc>
                  <a:txBody>
                    <a:bodyPr/>
                    <a:lstStyle/>
                    <a:p>
                      <a:pPr algn="r" fontAlgn="ctr"/>
                      <a:r>
                        <a:rPr lang="fr-FR" sz="800" b="0" i="0" u="none" strike="noStrike">
                          <a:solidFill>
                            <a:srgbClr val="453B50"/>
                          </a:solidFill>
                          <a:effectLst/>
                          <a:latin typeface="Segoe UI" panose="020B0502040204020203" pitchFamily="34" charset="0"/>
                        </a:rPr>
                        <a:t>-2,12</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fr-FR" sz="800" b="0" i="0" u="none" strike="noStrike" dirty="0">
                          <a:effectLst/>
                          <a:latin typeface="Segoe UI" panose="020B0502040204020203" pitchFamily="34" charset="0"/>
                        </a:rPr>
                        <a:t>.</a:t>
                      </a:r>
                    </a:p>
                  </a:txBody>
                  <a:tcPr marL="2293" marR="2293" marT="2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xmlns="" val="3145021750"/>
                  </a:ext>
                </a:extLst>
              </a:tr>
            </a:tbl>
          </a:graphicData>
        </a:graphic>
      </p:graphicFrame>
    </p:spTree>
    <p:extLst>
      <p:ext uri="{BB962C8B-B14F-4D97-AF65-F5344CB8AC3E}">
        <p14:creationId xmlns:p14="http://schemas.microsoft.com/office/powerpoint/2010/main" val="33234815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FR" dirty="0"/>
              <a:t>Quels sont les motifs de prise en charge ?</a:t>
            </a:r>
          </a:p>
        </p:txBody>
      </p:sp>
      <p:sp>
        <p:nvSpPr>
          <p:cNvPr id="5" name="Espace réservé du numéro de diapositive 4"/>
          <p:cNvSpPr>
            <a:spLocks noGrp="1"/>
          </p:cNvSpPr>
          <p:nvPr>
            <p:ph type="sldNum" sz="quarter" idx="19"/>
            <p:custDataLst>
              <p:tags r:id="rId2"/>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53</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8" name="Espace réservé du pied de page 7"/>
          <p:cNvSpPr>
            <a:spLocks noGrp="1"/>
          </p:cNvSpPr>
          <p:nvPr>
            <p:ph type="ftr" sz="quarter" idx="3"/>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
        <p:nvSpPr>
          <p:cNvPr id="12" name="Espace réservé du contenu 12"/>
          <p:cNvSpPr txBox="1">
            <a:spLocks/>
          </p:cNvSpPr>
          <p:nvPr>
            <p:custDataLst>
              <p:tags r:id="rId4"/>
            </p:custDataLst>
          </p:nvPr>
        </p:nvSpPr>
        <p:spPr bwMode="auto">
          <a:xfrm>
            <a:off x="342206" y="1117417"/>
            <a:ext cx="4949127" cy="366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9"/>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10"/>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11"/>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l"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1200" b="1"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Déclinaison par catégorie de diagnostics principaux</a:t>
            </a:r>
          </a:p>
        </p:txBody>
      </p:sp>
      <p:pic>
        <p:nvPicPr>
          <p:cNvPr id="13" name="Picture 1"/>
          <p:cNvPicPr>
            <a:picLocks noChangeAspect="1" noChangeArrowheads="1"/>
          </p:cNvPicPr>
          <p:nvPr>
            <p:custDataLst>
              <p:tags r:id="rId5"/>
            </p:custDataLst>
          </p:nvPr>
        </p:nvPicPr>
        <p:blipFill>
          <a:blip r:embed="rId12">
            <a:extLst>
              <a:ext uri="{28A0092B-C50C-407E-A947-70E740481C1C}">
                <a14:useLocalDpi xmlns:a14="http://schemas.microsoft.com/office/drawing/2010/main" val="0"/>
              </a:ext>
            </a:extLst>
          </a:blip>
          <a:srcRect/>
          <a:stretch>
            <a:fillRect/>
          </a:stretch>
        </p:blipFill>
        <p:spPr bwMode="auto">
          <a:xfrm>
            <a:off x="228434" y="273413"/>
            <a:ext cx="904875"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0" name="Tableau 9">
            <a:extLst>
              <a:ext uri="{FF2B5EF4-FFF2-40B4-BE49-F238E27FC236}">
                <a16:creationId xmlns:a16="http://schemas.microsoft.com/office/drawing/2014/main" xmlns="" id="{7F8A7594-CADF-4D92-B50E-C3CDE7243ABC}"/>
              </a:ext>
            </a:extLst>
          </p:cNvPr>
          <p:cNvGraphicFramePr>
            <a:graphicFrameLocks noGrp="1"/>
          </p:cNvGraphicFramePr>
          <p:nvPr>
            <p:custDataLst>
              <p:tags r:id="rId6"/>
            </p:custDataLst>
            <p:extLst>
              <p:ext uri="{D42A27DB-BD31-4B8C-83A1-F6EECF244321}">
                <p14:modId xmlns:p14="http://schemas.microsoft.com/office/powerpoint/2010/main" val="3766644752"/>
              </p:ext>
            </p:extLst>
          </p:nvPr>
        </p:nvGraphicFramePr>
        <p:xfrm>
          <a:off x="437002" y="1499582"/>
          <a:ext cx="9993050" cy="4141561"/>
        </p:xfrm>
        <a:graphic>
          <a:graphicData uri="http://schemas.openxmlformats.org/drawingml/2006/table">
            <a:tbl>
              <a:tblPr/>
              <a:tblGrid>
                <a:gridCol w="3794114">
                  <a:extLst>
                    <a:ext uri="{9D8B030D-6E8A-4147-A177-3AD203B41FA5}">
                      <a16:colId xmlns:a16="http://schemas.microsoft.com/office/drawing/2014/main" xmlns="" val="4244217853"/>
                    </a:ext>
                  </a:extLst>
                </a:gridCol>
                <a:gridCol w="774867">
                  <a:extLst>
                    <a:ext uri="{9D8B030D-6E8A-4147-A177-3AD203B41FA5}">
                      <a16:colId xmlns:a16="http://schemas.microsoft.com/office/drawing/2014/main" xmlns="" val="2991839100"/>
                    </a:ext>
                  </a:extLst>
                </a:gridCol>
                <a:gridCol w="774867">
                  <a:extLst>
                    <a:ext uri="{9D8B030D-6E8A-4147-A177-3AD203B41FA5}">
                      <a16:colId xmlns:a16="http://schemas.microsoft.com/office/drawing/2014/main" xmlns="" val="4057972327"/>
                    </a:ext>
                  </a:extLst>
                </a:gridCol>
                <a:gridCol w="774867">
                  <a:extLst>
                    <a:ext uri="{9D8B030D-6E8A-4147-A177-3AD203B41FA5}">
                      <a16:colId xmlns:a16="http://schemas.microsoft.com/office/drawing/2014/main" xmlns="" val="488868551"/>
                    </a:ext>
                  </a:extLst>
                </a:gridCol>
                <a:gridCol w="774867">
                  <a:extLst>
                    <a:ext uri="{9D8B030D-6E8A-4147-A177-3AD203B41FA5}">
                      <a16:colId xmlns:a16="http://schemas.microsoft.com/office/drawing/2014/main" xmlns="" val="726530708"/>
                    </a:ext>
                  </a:extLst>
                </a:gridCol>
                <a:gridCol w="774867">
                  <a:extLst>
                    <a:ext uri="{9D8B030D-6E8A-4147-A177-3AD203B41FA5}">
                      <a16:colId xmlns:a16="http://schemas.microsoft.com/office/drawing/2014/main" xmlns="" val="4010293503"/>
                    </a:ext>
                  </a:extLst>
                </a:gridCol>
                <a:gridCol w="774867">
                  <a:extLst>
                    <a:ext uri="{9D8B030D-6E8A-4147-A177-3AD203B41FA5}">
                      <a16:colId xmlns:a16="http://schemas.microsoft.com/office/drawing/2014/main" xmlns="" val="2719066350"/>
                    </a:ext>
                  </a:extLst>
                </a:gridCol>
                <a:gridCol w="774867">
                  <a:extLst>
                    <a:ext uri="{9D8B030D-6E8A-4147-A177-3AD203B41FA5}">
                      <a16:colId xmlns:a16="http://schemas.microsoft.com/office/drawing/2014/main" xmlns="" val="2953460242"/>
                    </a:ext>
                  </a:extLst>
                </a:gridCol>
                <a:gridCol w="774867">
                  <a:extLst>
                    <a:ext uri="{9D8B030D-6E8A-4147-A177-3AD203B41FA5}">
                      <a16:colId xmlns:a16="http://schemas.microsoft.com/office/drawing/2014/main" xmlns="" val="2803320915"/>
                    </a:ext>
                  </a:extLst>
                </a:gridCol>
              </a:tblGrid>
              <a:tr h="201373">
                <a:tc>
                  <a:txBody>
                    <a:bodyPr/>
                    <a:lstStyle/>
                    <a:p>
                      <a:pPr algn="l" fontAlgn="ctr"/>
                      <a:r>
                        <a:rPr lang="fr-FR" sz="1000" b="0" i="0" u="none" strike="noStrike" dirty="0">
                          <a:effectLst/>
                          <a:latin typeface="Segoe UI" panose="020B0502040204020203" pitchFamily="34" charset="0"/>
                        </a:rPr>
                        <a:t> </a:t>
                      </a:r>
                    </a:p>
                  </a:txBody>
                  <a:tcPr marL="6350" marR="6350" marT="635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gridSpan="4">
                  <a:txBody>
                    <a:bodyPr/>
                    <a:lstStyle/>
                    <a:p>
                      <a:pPr algn="ctr" fontAlgn="ctr"/>
                      <a:r>
                        <a:rPr lang="fr-FR" sz="900" b="1" i="0" u="none" strike="noStrike">
                          <a:solidFill>
                            <a:srgbClr val="FFFFFF"/>
                          </a:solidFill>
                          <a:effectLst/>
                          <a:latin typeface="Segoe UI" panose="020B0502040204020203" pitchFamily="34" charset="0"/>
                        </a:rPr>
                        <a:t>Hospitalisation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endParaRPr lang="fr-FR"/>
                    </a:p>
                  </a:txBody>
                  <a:tcPr/>
                </a:tc>
                <a:tc hMerge="1">
                  <a:txBody>
                    <a:bodyPr/>
                    <a:lstStyle/>
                    <a:p>
                      <a:endParaRPr lang="fr-FR"/>
                    </a:p>
                  </a:txBody>
                  <a:tcPr/>
                </a:tc>
                <a:tc hMerge="1">
                  <a:txBody>
                    <a:bodyPr/>
                    <a:lstStyle/>
                    <a:p>
                      <a:endParaRPr lang="fr-FR"/>
                    </a:p>
                  </a:txBody>
                  <a:tcPr/>
                </a:tc>
                <a:tc gridSpan="4">
                  <a:txBody>
                    <a:bodyPr/>
                    <a:lstStyle/>
                    <a:p>
                      <a:pPr algn="ctr" fontAlgn="ctr"/>
                      <a:r>
                        <a:rPr lang="fr-FR" sz="900" b="1" i="0" u="none" strike="noStrike">
                          <a:solidFill>
                            <a:srgbClr val="FFFFFF"/>
                          </a:solidFill>
                          <a:effectLst/>
                          <a:latin typeface="Segoe UI" panose="020B0502040204020203" pitchFamily="34" charset="0"/>
                        </a:rPr>
                        <a:t>Ambulatoire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xmlns="" val="433494436"/>
                  </a:ext>
                </a:extLst>
              </a:tr>
              <a:tr h="637680">
                <a:tc>
                  <a:txBody>
                    <a:bodyPr/>
                    <a:lstStyle/>
                    <a:p>
                      <a:pPr algn="l" fontAlgn="ctr"/>
                      <a:r>
                        <a:rPr lang="fr-FR" sz="800" b="0" i="1" u="none" strike="noStrike" dirty="0">
                          <a:solidFill>
                            <a:srgbClr val="453B50"/>
                          </a:solidFill>
                          <a:effectLst/>
                          <a:latin typeface="Segoe UI" panose="020B0502040204020203" pitchFamily="34" charset="0"/>
                        </a:rPr>
                        <a:t>Journées de présence en milliers /</a:t>
                      </a:r>
                      <a:br>
                        <a:rPr lang="fr-FR" sz="800" b="0" i="1" u="none" strike="noStrike" dirty="0">
                          <a:solidFill>
                            <a:srgbClr val="453B50"/>
                          </a:solidFill>
                          <a:effectLst/>
                          <a:latin typeface="Segoe UI" panose="020B0502040204020203" pitchFamily="34" charset="0"/>
                        </a:rPr>
                      </a:br>
                      <a:r>
                        <a:rPr lang="fr-FR" sz="800" b="0" i="1" u="none" strike="noStrike" dirty="0">
                          <a:solidFill>
                            <a:srgbClr val="453B50"/>
                          </a:solidFill>
                          <a:effectLst/>
                          <a:latin typeface="Segoe UI" panose="020B0502040204020203" pitchFamily="34" charset="0"/>
                        </a:rPr>
                        <a:t>Nombre d'actes en milliers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800" b="0" i="0" u="none" strike="noStrike">
                          <a:solidFill>
                            <a:srgbClr val="FFFFFF"/>
                          </a:solidFill>
                          <a:effectLst/>
                          <a:latin typeface="Segoe UI" panose="020B0502040204020203" pitchFamily="34" charset="0"/>
                        </a:rPr>
                        <a:t>Nombre de journées 2018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Segoe UI" panose="020B0502040204020203" pitchFamily="34" charset="0"/>
                        </a:rPr>
                        <a:t>Part en journées 2018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Segoe UI" panose="020B0502040204020203" pitchFamily="34" charset="0"/>
                        </a:rPr>
                        <a:t>Evolution nombre de journées 2017/2018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Segoe UI" panose="020B0502040204020203" pitchFamily="34" charset="0"/>
                        </a:rPr>
                        <a:t>Evolution France entière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Segoe UI" panose="020B0502040204020203" pitchFamily="34" charset="0"/>
                        </a:rPr>
                        <a:t>Nombre d'actes 2018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Segoe UI" panose="020B0502040204020203" pitchFamily="34" charset="0"/>
                        </a:rPr>
                        <a:t>Part en actes 2018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Segoe UI" panose="020B0502040204020203" pitchFamily="34" charset="0"/>
                        </a:rPr>
                        <a:t>Evolution nombre du nombre d'actes 2017/2018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l" fontAlgn="ctr"/>
                      <a:r>
                        <a:rPr lang="fr-FR" sz="800" b="0" i="0" u="none" strike="noStrike">
                          <a:solidFill>
                            <a:srgbClr val="FFFFFF"/>
                          </a:solidFill>
                          <a:effectLst/>
                          <a:latin typeface="Segoe UI" panose="020B0502040204020203" pitchFamily="34" charset="0"/>
                        </a:rPr>
                        <a:t>Evolution France entière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extLst>
                  <a:ext uri="{0D108BD9-81ED-4DB2-BD59-A6C34878D82A}">
                    <a16:rowId xmlns:a16="http://schemas.microsoft.com/office/drawing/2014/main" xmlns="" val="3200198612"/>
                  </a:ext>
                </a:extLst>
              </a:tr>
              <a:tr h="255072">
                <a:tc>
                  <a:txBody>
                    <a:bodyPr/>
                    <a:lstStyle/>
                    <a:p>
                      <a:pPr algn="l" fontAlgn="ctr"/>
                      <a:r>
                        <a:rPr lang="fr-FR" sz="800" b="0" i="0" u="none" strike="noStrike">
                          <a:solidFill>
                            <a:srgbClr val="FFFFFF"/>
                          </a:solidFill>
                          <a:effectLst/>
                          <a:latin typeface="Segoe UI" panose="020B0502040204020203" pitchFamily="34" charset="0"/>
                        </a:rPr>
                        <a:t>F0*: Troubles mentaux organiques, y compris les troubles symptomatiques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54,16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3,2 %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-10,6 %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-8,8 %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19,94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-11,8 %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-1,7 %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97170086"/>
                  </a:ext>
                </a:extLst>
              </a:tr>
              <a:tr h="255072">
                <a:tc>
                  <a:txBody>
                    <a:bodyPr/>
                    <a:lstStyle/>
                    <a:p>
                      <a:pPr algn="l" fontAlgn="ctr"/>
                      <a:r>
                        <a:rPr lang="fr-FR" sz="800" b="0" i="0" u="none" strike="noStrike">
                          <a:solidFill>
                            <a:srgbClr val="FFFFFF"/>
                          </a:solidFill>
                          <a:effectLst/>
                          <a:latin typeface="Segoe UI" panose="020B0502040204020203" pitchFamily="34" charset="0"/>
                        </a:rPr>
                        <a:t>F1* : Troubles mentaux et du comportement liés à l'utilisation de substances psycho-actives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114,28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6,7 %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-11,0 %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-1,5 %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105,70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5,4 %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-3,5 %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200999958"/>
                  </a:ext>
                </a:extLst>
              </a:tr>
              <a:tr h="255072">
                <a:tc>
                  <a:txBody>
                    <a:bodyPr/>
                    <a:lstStyle/>
                    <a:p>
                      <a:pPr algn="l" fontAlgn="ctr"/>
                      <a:r>
                        <a:rPr lang="fr-FR" sz="800" b="0" i="0" u="none" strike="noStrike">
                          <a:solidFill>
                            <a:srgbClr val="FFFFFF"/>
                          </a:solidFill>
                          <a:effectLst/>
                          <a:latin typeface="Segoe UI" panose="020B0502040204020203" pitchFamily="34" charset="0"/>
                        </a:rPr>
                        <a:t>F2*: Schizophrénie, troubles schizotypiques et troubles délirants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627,97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36,8 %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-0,3 %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-1,4 %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443,32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22,8 %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-2,1 %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+0,4 %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397071366"/>
                  </a:ext>
                </a:extLst>
              </a:tr>
              <a:tr h="167810">
                <a:tc>
                  <a:txBody>
                    <a:bodyPr/>
                    <a:lstStyle/>
                    <a:p>
                      <a:pPr algn="l" fontAlgn="ctr"/>
                      <a:r>
                        <a:rPr lang="fr-FR" sz="800" b="0" i="0" u="none" strike="noStrike">
                          <a:solidFill>
                            <a:srgbClr val="FFFFFF"/>
                          </a:solidFill>
                          <a:effectLst/>
                          <a:latin typeface="Segoe UI" panose="020B0502040204020203" pitchFamily="34" charset="0"/>
                        </a:rPr>
                        <a:t>F3*: Troubles de l'humeur (affectifs)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297,87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17,5 %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+3,3 %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+1,3 %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248,16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12,7 %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-3,8 %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+0,8 %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972510445"/>
                  </a:ext>
                </a:extLst>
              </a:tr>
              <a:tr h="255072">
                <a:tc>
                  <a:txBody>
                    <a:bodyPr/>
                    <a:lstStyle/>
                    <a:p>
                      <a:pPr algn="l" fontAlgn="ctr"/>
                      <a:r>
                        <a:rPr lang="fr-FR" sz="800" b="0" i="0" u="none" strike="noStrike">
                          <a:solidFill>
                            <a:srgbClr val="FFFFFF"/>
                          </a:solidFill>
                          <a:effectLst/>
                          <a:latin typeface="Segoe UI" panose="020B0502040204020203" pitchFamily="34" charset="0"/>
                        </a:rPr>
                        <a:t>F4*: Troubles névrotiques, troubles liés à des facteurs de stress et troubles somatoformes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177,41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10,4 %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+4,8 %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+3,3 %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356,51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18,3 %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+0,1 %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+2,2 %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789120626"/>
                  </a:ext>
                </a:extLst>
              </a:tr>
              <a:tr h="382608">
                <a:tc>
                  <a:txBody>
                    <a:bodyPr/>
                    <a:lstStyle/>
                    <a:p>
                      <a:pPr algn="l" fontAlgn="ctr"/>
                      <a:r>
                        <a:rPr lang="fr-FR" sz="800" b="0" i="0" u="none" strike="noStrike">
                          <a:solidFill>
                            <a:srgbClr val="FFFFFF"/>
                          </a:solidFill>
                          <a:effectLst/>
                          <a:latin typeface="Segoe UI" panose="020B0502040204020203" pitchFamily="34" charset="0"/>
                        </a:rPr>
                        <a:t>F5*: Syndromes comportementaux associés à des perturbations physiologiques et à des facteurs physiques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13,81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0,8 %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-11,7 %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+0,7 %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25,66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1,3 %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-0,6 %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684332689"/>
                  </a:ext>
                </a:extLst>
              </a:tr>
              <a:tr h="255072">
                <a:tc>
                  <a:txBody>
                    <a:bodyPr/>
                    <a:lstStyle/>
                    <a:p>
                      <a:pPr algn="l" fontAlgn="ctr"/>
                      <a:r>
                        <a:rPr lang="fr-FR" sz="800" b="0" i="0" u="none" strike="noStrike">
                          <a:solidFill>
                            <a:srgbClr val="FFFFFF"/>
                          </a:solidFill>
                          <a:effectLst/>
                          <a:latin typeface="Segoe UI" panose="020B0502040204020203" pitchFamily="34" charset="0"/>
                        </a:rPr>
                        <a:t>F6*: Troubles de la personnalité et du comportement chez l'adulte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99,85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5,9 %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-0,2 %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-1,8 %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111,70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5,7 %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+1,4 %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-2,4 %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35510527"/>
                  </a:ext>
                </a:extLst>
              </a:tr>
              <a:tr h="167810">
                <a:tc>
                  <a:txBody>
                    <a:bodyPr/>
                    <a:lstStyle/>
                    <a:p>
                      <a:pPr algn="l" fontAlgn="ctr"/>
                      <a:r>
                        <a:rPr lang="fr-FR" sz="800" b="0" i="0" u="none" strike="noStrike">
                          <a:solidFill>
                            <a:srgbClr val="FFFFFF"/>
                          </a:solidFill>
                          <a:effectLst/>
                          <a:latin typeface="Segoe UI" panose="020B0502040204020203" pitchFamily="34" charset="0"/>
                        </a:rPr>
                        <a:t>F7*: Retard mental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116,32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6,8 %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-14,2 %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-8,0 %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42,72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2,2 %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-7,4 %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-2,6 %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952463660"/>
                  </a:ext>
                </a:extLst>
              </a:tr>
              <a:tr h="167810">
                <a:tc>
                  <a:txBody>
                    <a:bodyPr/>
                    <a:lstStyle/>
                    <a:p>
                      <a:pPr algn="l" fontAlgn="ctr"/>
                      <a:r>
                        <a:rPr lang="fr-FR" sz="800" b="0" i="0" u="none" strike="noStrike">
                          <a:solidFill>
                            <a:srgbClr val="FFFFFF"/>
                          </a:solidFill>
                          <a:effectLst/>
                          <a:latin typeface="Segoe UI" panose="020B0502040204020203" pitchFamily="34" charset="0"/>
                        </a:rPr>
                        <a:t>F8*: Troubles du développement psychologique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96,45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5,7 %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-12,7 %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-4,6 %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122,90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6,3 %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-2,8 %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+0,5 %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766075935"/>
                  </a:ext>
                </a:extLst>
              </a:tr>
              <a:tr h="255072">
                <a:tc>
                  <a:txBody>
                    <a:bodyPr/>
                    <a:lstStyle/>
                    <a:p>
                      <a:pPr algn="l" fontAlgn="ctr"/>
                      <a:r>
                        <a:rPr lang="fr-FR" sz="800" b="0" i="0" u="none" strike="noStrike">
                          <a:solidFill>
                            <a:srgbClr val="FFFFFF"/>
                          </a:solidFill>
                          <a:effectLst/>
                          <a:latin typeface="Segoe UI" panose="020B0502040204020203" pitchFamily="34" charset="0"/>
                        </a:rPr>
                        <a:t>F9*: Troubles du comportement et troubles emotionnels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39,92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2,3 %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+4,3 %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-6,9 %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157,07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8,1 %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-3,8 %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1727007789"/>
                  </a:ext>
                </a:extLst>
              </a:tr>
              <a:tr h="382608">
                <a:tc>
                  <a:txBody>
                    <a:bodyPr/>
                    <a:lstStyle/>
                    <a:p>
                      <a:pPr algn="l" fontAlgn="ctr"/>
                      <a:r>
                        <a:rPr lang="fr-FR" sz="800" b="0" i="0" u="none" strike="noStrike">
                          <a:solidFill>
                            <a:srgbClr val="FFFFFF"/>
                          </a:solidFill>
                          <a:effectLst/>
                          <a:latin typeface="Segoe UI" panose="020B0502040204020203" pitchFamily="34" charset="0"/>
                        </a:rPr>
                        <a:t>R4*: Symptômes et signes relatifs à la connaissance, la perception, l'humeur, le comportement, le langage et la voix</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5,64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0,3 %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+1,9 %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-1,9 %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26,05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1,3 %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+22,8 %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+3,2 %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721610378"/>
                  </a:ext>
                </a:extLst>
              </a:tr>
              <a:tr h="167810">
                <a:tc>
                  <a:txBody>
                    <a:bodyPr/>
                    <a:lstStyle/>
                    <a:p>
                      <a:pPr algn="l" fontAlgn="ctr"/>
                      <a:r>
                        <a:rPr lang="fr-FR" sz="800" b="0" i="0" u="none" strike="noStrike">
                          <a:solidFill>
                            <a:srgbClr val="FFFFFF"/>
                          </a:solidFill>
                          <a:effectLst/>
                          <a:latin typeface="Segoe UI" panose="020B0502040204020203" pitchFamily="34" charset="0"/>
                        </a:rPr>
                        <a:t>Autres diagnostics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44,42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2,6 %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-1,5 %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+3,1 %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222,97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11,4 %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+3,9 %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+6,7 %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3219042816"/>
                  </a:ext>
                </a:extLst>
              </a:tr>
              <a:tr h="167810">
                <a:tc>
                  <a:txBody>
                    <a:bodyPr/>
                    <a:lstStyle/>
                    <a:p>
                      <a:pPr algn="l" fontAlgn="ctr"/>
                      <a:r>
                        <a:rPr lang="fr-FR" sz="800" b="0" i="0" u="none" strike="noStrike">
                          <a:solidFill>
                            <a:srgbClr val="FFFFFF"/>
                          </a:solidFill>
                          <a:effectLst/>
                          <a:latin typeface="Segoe UI" panose="020B0502040204020203" pitchFamily="34" charset="0"/>
                        </a:rPr>
                        <a:t>Diagnostics manquants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0" i="0" u="none" strike="noStrike">
                          <a:solidFill>
                            <a:srgbClr val="453B50"/>
                          </a:solidFill>
                          <a:effectLst/>
                          <a:latin typeface="Segoe UI" panose="020B0502040204020203" pitchFamily="34" charset="0"/>
                        </a:rPr>
                        <a:t>18,79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1,1 %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-1,2 %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-17,1 %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a:solidFill>
                            <a:srgbClr val="453B50"/>
                          </a:solidFill>
                          <a:effectLst/>
                          <a:latin typeface="Segoe UI" panose="020B0502040204020203" pitchFamily="34" charset="0"/>
                        </a:rPr>
                        <a:t>65,28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3,4 %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-10,9 %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0" i="0" u="none" strike="noStrike" dirty="0">
                          <a:solidFill>
                            <a:srgbClr val="453B50"/>
                          </a:solidFill>
                          <a:effectLst/>
                          <a:latin typeface="Segoe UI" panose="020B0502040204020203" pitchFamily="34" charset="0"/>
                        </a:rPr>
                        <a:t>-13,8 %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118920856"/>
                  </a:ext>
                </a:extLst>
              </a:tr>
              <a:tr h="167810">
                <a:tc>
                  <a:txBody>
                    <a:bodyPr/>
                    <a:lstStyle/>
                    <a:p>
                      <a:pPr algn="l" fontAlgn="ctr"/>
                      <a:r>
                        <a:rPr lang="fr-FR" sz="800" b="1" i="0" u="none" strike="noStrike">
                          <a:solidFill>
                            <a:srgbClr val="FFFFFF"/>
                          </a:solidFill>
                          <a:effectLst/>
                          <a:latin typeface="Segoe UI" panose="020B0502040204020203" pitchFamily="34" charset="0"/>
                        </a:rPr>
                        <a:t>Total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92C6"/>
                    </a:solidFill>
                  </a:tcPr>
                </a:tc>
                <a:tc>
                  <a:txBody>
                    <a:bodyPr/>
                    <a:lstStyle/>
                    <a:p>
                      <a:pPr algn="r" fontAlgn="ctr"/>
                      <a:r>
                        <a:rPr lang="fr-FR" sz="900" b="1" i="0" u="none" strike="noStrike">
                          <a:solidFill>
                            <a:srgbClr val="453B50"/>
                          </a:solidFill>
                          <a:effectLst/>
                          <a:latin typeface="Segoe UI" panose="020B0502040204020203" pitchFamily="34" charset="0"/>
                        </a:rPr>
                        <a:t>1 706,88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1" i="0" u="none" strike="noStrike" dirty="0">
                          <a:solidFill>
                            <a:srgbClr val="453B50"/>
                          </a:solidFill>
                          <a:effectLst/>
                          <a:latin typeface="Segoe UI" panose="020B0502040204020203" pitchFamily="34" charset="0"/>
                        </a:rPr>
                        <a:t>100,0 %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1" i="0" u="none" strike="noStrike" dirty="0">
                          <a:solidFill>
                            <a:srgbClr val="453B50"/>
                          </a:solidFill>
                          <a:effectLst/>
                          <a:latin typeface="Segoe UI" panose="020B0502040204020203" pitchFamily="34" charset="0"/>
                        </a:rPr>
                        <a:t>-2,2 %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1" i="0" u="none" strike="noStrike" dirty="0">
                          <a:solidFill>
                            <a:srgbClr val="453B50"/>
                          </a:solidFill>
                          <a:effectLst/>
                          <a:latin typeface="Segoe UI" panose="020B0502040204020203" pitchFamily="34" charset="0"/>
                        </a:rPr>
                        <a:t>-1,6 %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1" i="0" u="none" strike="noStrike">
                          <a:solidFill>
                            <a:srgbClr val="453B50"/>
                          </a:solidFill>
                          <a:effectLst/>
                          <a:latin typeface="Segoe UI" panose="020B0502040204020203" pitchFamily="34" charset="0"/>
                        </a:rPr>
                        <a:t>1 947,97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1" i="0" u="none" strike="noStrike" dirty="0">
                          <a:solidFill>
                            <a:srgbClr val="453B50"/>
                          </a:solidFill>
                          <a:effectLst/>
                          <a:latin typeface="Segoe UI" panose="020B0502040204020203" pitchFamily="34" charset="0"/>
                        </a:rPr>
                        <a:t>100,0 %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1" i="0" u="none" strike="noStrike" dirty="0">
                          <a:solidFill>
                            <a:srgbClr val="453B50"/>
                          </a:solidFill>
                          <a:effectLst/>
                          <a:latin typeface="Segoe UI" panose="020B0502040204020203" pitchFamily="34" charset="0"/>
                        </a:rPr>
                        <a:t>-1,5 %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tc>
                  <a:txBody>
                    <a:bodyPr/>
                    <a:lstStyle/>
                    <a:p>
                      <a:pPr algn="r" fontAlgn="ctr"/>
                      <a:r>
                        <a:rPr lang="fr-FR" sz="900" b="1" i="0" u="none" strike="noStrike" dirty="0">
                          <a:solidFill>
                            <a:srgbClr val="453B50"/>
                          </a:solidFill>
                          <a:effectLst/>
                          <a:latin typeface="Segoe UI" panose="020B0502040204020203" pitchFamily="34" charset="0"/>
                        </a:rPr>
                        <a:t>-0,5 %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AFE"/>
                    </a:solidFill>
                  </a:tcPr>
                </a:tc>
                <a:extLst>
                  <a:ext uri="{0D108BD9-81ED-4DB2-BD59-A6C34878D82A}">
                    <a16:rowId xmlns:a16="http://schemas.microsoft.com/office/drawing/2014/main" xmlns="" val="2947112026"/>
                  </a:ext>
                </a:extLst>
              </a:tr>
            </a:tbl>
          </a:graphicData>
        </a:graphic>
      </p:graphicFrame>
      <p:sp>
        <p:nvSpPr>
          <p:cNvPr id="14" name="Rectangle 13"/>
          <p:cNvSpPr/>
          <p:nvPr>
            <p:custDataLst>
              <p:tags r:id="rId7"/>
            </p:custDataLst>
          </p:nvPr>
        </p:nvSpPr>
        <p:spPr bwMode="auto">
          <a:xfrm>
            <a:off x="437002" y="2853670"/>
            <a:ext cx="9993050" cy="257480"/>
          </a:xfrm>
          <a:prstGeom prst="rect">
            <a:avLst/>
          </a:prstGeom>
          <a:noFill/>
          <a:ln>
            <a:solidFill>
              <a:srgbClr val="FF0000"/>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84055" tIns="42028" rIns="84055" bIns="42028" rtlCol="0" anchor="ctr"/>
          <a:lstStyle/>
          <a:p>
            <a:pPr marL="0" marR="0" lvl="0" indent="0" algn="ctr" defTabSz="835025" rtl="0" eaLnBrk="0" fontAlgn="base" latinLnBrk="0" hangingPunct="0">
              <a:lnSpc>
                <a:spcPct val="90000"/>
              </a:lnSpc>
              <a:spcBef>
                <a:spcPct val="0"/>
              </a:spcBef>
              <a:spcAft>
                <a:spcPct val="0"/>
              </a:spcAft>
              <a:buClrTx/>
              <a:buSzTx/>
              <a:buFontTx/>
              <a:buNone/>
              <a:tabLst/>
              <a:defRPr/>
            </a:pPr>
            <a:endParaRPr kumimoji="0" lang="fr-FR" sz="1200" b="0" i="0" u="none" strike="noStrike" kern="1200" cap="none" spc="0" normalizeH="0" baseline="0" noProof="0" dirty="0" err="1">
              <a:ln>
                <a:noFill/>
              </a:ln>
              <a:solidFill>
                <a:prstClr val="black"/>
              </a:solidFill>
              <a:effectLst/>
              <a:uLnTx/>
              <a:uFillTx/>
              <a:latin typeface="Segoe UI"/>
              <a:ea typeface="+mn-ea"/>
              <a:cs typeface="+mn-cs"/>
            </a:endParaRPr>
          </a:p>
        </p:txBody>
      </p:sp>
    </p:spTree>
    <p:extLst>
      <p:ext uri="{BB962C8B-B14F-4D97-AF65-F5344CB8AC3E}">
        <p14:creationId xmlns:p14="http://schemas.microsoft.com/office/powerpoint/2010/main" val="30805238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1"/>
            <p:custDataLst>
              <p:tags r:id="rId1"/>
            </p:custDataLst>
          </p:nvPr>
        </p:nvSpPr>
        <p:spPr/>
        <p:txBody>
          <a:bodyPr/>
          <a:lstStyle/>
          <a:p>
            <a:r>
              <a:rPr lang="fr-FR" dirty="0"/>
              <a:t>Annexes</a:t>
            </a:r>
          </a:p>
        </p:txBody>
      </p:sp>
      <p:sp>
        <p:nvSpPr>
          <p:cNvPr id="3" name="Espace réservé du texte 2"/>
          <p:cNvSpPr>
            <a:spLocks noGrp="1"/>
          </p:cNvSpPr>
          <p:nvPr>
            <p:ph type="body" sz="quarter" idx="12"/>
            <p:custDataLst>
              <p:tags r:id="rId2"/>
            </p:custDataLst>
          </p:nvPr>
        </p:nvSpPr>
        <p:spPr/>
        <p:txBody>
          <a:bodyPr/>
          <a:lstStyle/>
          <a:p>
            <a:r>
              <a:rPr lang="fr-FR" dirty="0"/>
              <a:t>Complément Projet de Loi de Financement de la Sécurité Sociale</a:t>
            </a:r>
          </a:p>
        </p:txBody>
      </p:sp>
      <p:sp>
        <p:nvSpPr>
          <p:cNvPr id="4" name="Espace réservé du numéro de diapositive 3"/>
          <p:cNvSpPr>
            <a:spLocks noGrp="1"/>
          </p:cNvSpPr>
          <p:nvPr>
            <p:ph type="sldNum" sz="quarter" idx="14"/>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54</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5" name="Espace réservé du pied de page 4"/>
          <p:cNvSpPr>
            <a:spLocks noGrp="1"/>
          </p:cNvSpPr>
          <p:nvPr>
            <p:ph type="ftr" sz="quarter" idx="3"/>
            <p:custDataLst>
              <p:tags r:id="rId4"/>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Tree>
    <p:extLst>
      <p:ext uri="{BB962C8B-B14F-4D97-AF65-F5344CB8AC3E}">
        <p14:creationId xmlns:p14="http://schemas.microsoft.com/office/powerpoint/2010/main" val="1289345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xmlns="" id="{3932B029-AB06-4248-8784-9390018CF3C8}"/>
              </a:ext>
            </a:extLst>
          </p:cNvPr>
          <p:cNvSpPr>
            <a:spLocks noGrp="1"/>
          </p:cNvSpPr>
          <p:nvPr>
            <p:ph type="sldNum" sz="quarter" idx="11"/>
            <p:custDataLst>
              <p:tags r:id="rId1"/>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55</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3" name="Espace réservé du contenu 2">
            <a:extLst>
              <a:ext uri="{FF2B5EF4-FFF2-40B4-BE49-F238E27FC236}">
                <a16:creationId xmlns:a16="http://schemas.microsoft.com/office/drawing/2014/main" xmlns="" id="{A12CC7BF-9F68-4820-8B9C-DDE3B2C5FCF2}"/>
              </a:ext>
            </a:extLst>
          </p:cNvPr>
          <p:cNvSpPr>
            <a:spLocks noGrp="1"/>
          </p:cNvSpPr>
          <p:nvPr>
            <p:ph idx="1"/>
            <p:custDataLst>
              <p:tags r:id="rId2"/>
            </p:custDataLst>
          </p:nvPr>
        </p:nvSpPr>
        <p:spPr>
          <a:xfrm>
            <a:off x="203200" y="1333556"/>
            <a:ext cx="10134520" cy="5608147"/>
          </a:xfrm>
        </p:spPr>
        <p:txBody>
          <a:bodyPr/>
          <a:lstStyle/>
          <a:p>
            <a:r>
              <a:rPr lang="fr-FR" sz="1400" b="1" i="1" dirty="0"/>
              <a:t>« 6e sous objectif, 4,8 Md€ :</a:t>
            </a:r>
            <a:r>
              <a:rPr lang="fr-FR" sz="1400" i="1" dirty="0"/>
              <a:t> une dotation supplémentaire exceptionnelle de l’assurance maladie à l’Agence nationale de santé publique (Santé publique France) de 4,8 Md€ pour lui permettre de faire face principalement aux achats de masques chirurgicaux et FFP2, d’équipements de protection individuelle à destination des professionnels de santé (blouses, tabliers, etc.), des molécules utilisées en réanimation, des respirateurs et les matériels médicaux associés et des réactifs pour les tests PCR.</a:t>
            </a:r>
          </a:p>
          <a:p>
            <a:r>
              <a:rPr lang="fr-FR" sz="1400" b="1" i="1" dirty="0"/>
              <a:t>En ville, les surcoûts liés à la crise sanitaire seraient de l’ordre de 5,5 Md€ se décomposant ainsi :</a:t>
            </a:r>
          </a:p>
          <a:p>
            <a:pPr lvl="1"/>
            <a:r>
              <a:rPr lang="fr-FR" sz="1200" b="1" i="1" dirty="0"/>
              <a:t>2,0 Md€ au titre des arrêts de travail </a:t>
            </a:r>
            <a:r>
              <a:rPr lang="fr-FR" sz="1200" i="1" dirty="0"/>
              <a:t>(y compris ceux versés pour les malades). Le Gouvernement a mis en place de nouvelles indemnités journalières pour indemniser les personnes dans l’incapacité de poursuivre leur activité professionnelle du fait du confinement : parents d’enfants sans solution de garde (du fait des fermetures des crèches et des écoles) et personnes considérées particulièrement à risque face à la maladie (ou vivant avec ces personnes vulnérables). Il a également étendu aux professionnels libéraux le bénéfice d’indemnités d’arrêts de travail pendant la durée de la crise (avant la crise, parmi les travailleurs indépendants, seuls les artisans, commerçants et exploitants agricoles bénéficiaient d’indemnités journalières en cas d’arrêt de travail pour cause de maladie). Enfin la période de carence au titre de la prise en charge financière des arrêts de travail (correspondant aux trois premiers jours d’arrêt dans le droit commun) a été supprimée. Depuis 1er mai, les salariés parents d’enfants et les personnes vulnérables ne perçoivent plus d’indemnités journalières et relèvent en contrepartie de l’activité partielle (financée par l’État et l’assurance chômage) ;</a:t>
            </a:r>
          </a:p>
          <a:p>
            <a:pPr lvl="1"/>
            <a:r>
              <a:rPr lang="fr-FR" sz="1200" i="1" dirty="0"/>
              <a:t>0,2 Md€ pour les frais de distribution de masques dans les pharmacies : Les pharmaciens d’officine distribuent depuis le début de la crise des masques aux professionnels de santé, en fonction des quantités et conditions prévues réglementairement. Dans le cadre du déconfinement, les masques sont également distribués par les pharmaciens aux malades atteints de la Covid-19, aux cas contacts, aux personnes vulnérables et aux populations précaires bénéficiant de la complémentaire santé solidaire.</a:t>
            </a:r>
          </a:p>
          <a:p>
            <a:pPr lvl="1"/>
            <a:r>
              <a:rPr lang="fr-FR" sz="1200" b="1" i="1" dirty="0"/>
              <a:t>1,5 Md€ pour les tests diagnostiques </a:t>
            </a:r>
            <a:r>
              <a:rPr lang="fr-FR" sz="1200" i="1" dirty="0"/>
              <a:t>effectués dans les laboratoires de biologie médicale de ville. Le gouvernement a en effet fixé un objectif de 700 000 tests-PCR par semaine et l’a augmenté à 1 million de tests par semaine au courant du mois d’août (ville + hôpital). Les tests réalisés en ville représentent environ 85 % de l’ensemble des tests. Entre mars et fin août, environ 7 millions de tests PCR ont été réalisés en laboratoires de ville. L’hypothèse retenue ici est le maintien de l’objectif fixé par le gouvernement d’un million de tests par semaine (chiffre atteint fin août) jusqu’à la fin de l’année, soit 850 000 tests/semaine en laboratoires de ville. Ces tests ne nécessitent pas d’ordonnance depuis le 25 juillet et sont pris en charge à 100 % par l’assurance maladie pour un tarif de 54 € par test auxquels s’ajoutent des forfaits de prélèvement et d’analyses pour environ 18 €/test.</a:t>
            </a:r>
          </a:p>
        </p:txBody>
      </p:sp>
      <p:sp>
        <p:nvSpPr>
          <p:cNvPr id="4" name="Espace réservé du pied de page 3">
            <a:extLst>
              <a:ext uri="{FF2B5EF4-FFF2-40B4-BE49-F238E27FC236}">
                <a16:creationId xmlns:a16="http://schemas.microsoft.com/office/drawing/2014/main" xmlns="" id="{A6DE4287-752F-4130-8912-5DEF1C0A3514}"/>
              </a:ext>
            </a:extLst>
          </p:cNvPr>
          <p:cNvSpPr>
            <a:spLocks noGrp="1"/>
          </p:cNvSpPr>
          <p:nvPr>
            <p:ph type="ftr" sz="quarter" idx="3"/>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
        <p:nvSpPr>
          <p:cNvPr id="5" name="Titre 4">
            <a:extLst>
              <a:ext uri="{FF2B5EF4-FFF2-40B4-BE49-F238E27FC236}">
                <a16:creationId xmlns:a16="http://schemas.microsoft.com/office/drawing/2014/main" xmlns="" id="{181FFD49-5AB2-4D25-8E50-02FA4C5CBC17}"/>
              </a:ext>
            </a:extLst>
          </p:cNvPr>
          <p:cNvSpPr>
            <a:spLocks noGrp="1"/>
          </p:cNvSpPr>
          <p:nvPr>
            <p:ph type="title"/>
            <p:custDataLst>
              <p:tags r:id="rId4"/>
            </p:custDataLst>
          </p:nvPr>
        </p:nvSpPr>
        <p:spPr/>
        <p:txBody>
          <a:bodyPr/>
          <a:lstStyle/>
          <a:p>
            <a:r>
              <a:rPr lang="fr-FR" dirty="0"/>
              <a:t>Des surcoûts bruts dus à la crise sanitaire à hauteur de 15,1 Md€</a:t>
            </a:r>
          </a:p>
        </p:txBody>
      </p:sp>
      <p:sp>
        <p:nvSpPr>
          <p:cNvPr id="6" name="Espace réservé du contenu 2">
            <a:extLst>
              <a:ext uri="{FF2B5EF4-FFF2-40B4-BE49-F238E27FC236}">
                <a16:creationId xmlns:a16="http://schemas.microsoft.com/office/drawing/2014/main" xmlns="" id="{7727A803-FED8-4D00-970E-2887039B7DD2}"/>
              </a:ext>
            </a:extLst>
          </p:cNvPr>
          <p:cNvSpPr txBox="1">
            <a:spLocks/>
          </p:cNvSpPr>
          <p:nvPr>
            <p:custDataLst>
              <p:tags r:id="rId5"/>
            </p:custDataLst>
          </p:nvPr>
        </p:nvSpPr>
        <p:spPr bwMode="auto">
          <a:xfrm>
            <a:off x="93089" y="6913801"/>
            <a:ext cx="31200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7"/>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8"/>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9"/>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just"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800" b="0" i="1"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*Source : PLFSS 2021 - Annexe 7 ONDAM et dépenses de santé</a:t>
            </a:r>
          </a:p>
        </p:txBody>
      </p:sp>
    </p:spTree>
    <p:extLst>
      <p:ext uri="{BB962C8B-B14F-4D97-AF65-F5344CB8AC3E}">
        <p14:creationId xmlns:p14="http://schemas.microsoft.com/office/powerpoint/2010/main" val="35756397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xmlns="" id="{3932B029-AB06-4248-8784-9390018CF3C8}"/>
              </a:ext>
            </a:extLst>
          </p:cNvPr>
          <p:cNvSpPr>
            <a:spLocks noGrp="1"/>
          </p:cNvSpPr>
          <p:nvPr>
            <p:ph type="sldNum" sz="quarter" idx="11"/>
            <p:custDataLst>
              <p:tags r:id="rId1"/>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56</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3" name="Espace réservé du contenu 2">
            <a:extLst>
              <a:ext uri="{FF2B5EF4-FFF2-40B4-BE49-F238E27FC236}">
                <a16:creationId xmlns:a16="http://schemas.microsoft.com/office/drawing/2014/main" xmlns="" id="{A12CC7BF-9F68-4820-8B9C-DDE3B2C5FCF2}"/>
              </a:ext>
            </a:extLst>
          </p:cNvPr>
          <p:cNvSpPr>
            <a:spLocks noGrp="1"/>
          </p:cNvSpPr>
          <p:nvPr>
            <p:ph idx="1"/>
            <p:custDataLst>
              <p:tags r:id="rId2"/>
            </p:custDataLst>
          </p:nvPr>
        </p:nvSpPr>
        <p:spPr>
          <a:xfrm>
            <a:off x="203200" y="1333556"/>
            <a:ext cx="10134520" cy="5608147"/>
          </a:xfrm>
        </p:spPr>
        <p:txBody>
          <a:bodyPr/>
          <a:lstStyle/>
          <a:p>
            <a:pPr lvl="1"/>
            <a:r>
              <a:rPr lang="fr-FR" sz="1200" b="1" i="1" dirty="0"/>
              <a:t>0,2 Md€ de surcoûts liés à l’exonération de ticket modérateur pour les téléconsultations et pour la mise en place d’une consultation longue pour les personnes vulnérables</a:t>
            </a:r>
            <a:r>
              <a:rPr lang="fr-FR" sz="1200" i="1" dirty="0"/>
              <a:t>. Les téléconsultations, particulièrement adaptées au confinement et à la distanciation sociale ont fortement augmenté dès le 16 mars et représentées jusqu’à 25 % de l’ensemble des consultations médicales au cours de cette période. Par ailleurs, en réponse à l’éloignement de certains patients vulnérables du système de soins pendant le confinement, l’assurance maladie a mis en place une consultation longue, au tarif majoré (46 €) et prise en charge à 100 %, pour les patients ALD et senior n’ayant pas vu leur médecin traitant pendant la période de confinement ;</a:t>
            </a:r>
          </a:p>
          <a:p>
            <a:pPr lvl="1"/>
            <a:r>
              <a:rPr lang="fr-FR" sz="1200" b="1" i="1" dirty="0"/>
              <a:t>L’annulation ou le report de plusieurs mesures d’économies prévues dans la construction de l’ONDAM 2020 :</a:t>
            </a:r>
            <a:r>
              <a:rPr lang="fr-FR" sz="1200" i="1" dirty="0"/>
              <a:t> certaines baisses de prix de produits de santé et la hausse du ticket modérateur sur les nouveaux honoraires de dispensation des pharmaciens devrait générer </a:t>
            </a:r>
            <a:r>
              <a:rPr lang="fr-FR" sz="1200" b="1" i="1" dirty="0"/>
              <a:t>un coût de 0,1 Md€ </a:t>
            </a:r>
            <a:r>
              <a:rPr lang="fr-FR" sz="1200" i="1" dirty="0"/>
              <a:t>;</a:t>
            </a:r>
          </a:p>
          <a:p>
            <a:pPr lvl="1"/>
            <a:r>
              <a:rPr lang="fr-FR" sz="1200" i="1" dirty="0"/>
              <a:t>L’assurance maladie a mis en place une aide financière au bénéfice des professionnels de santé, destinée à couvrir une partie de leurs charges fixes. Cette aide est fonction de la perte d’activité déclarée par chaque professionnel par rapport à 2019 et d’un taux moyen de charges fixes estimé par l’assurance maladie pour chaque profession. Cette aide n’est pas cumulable avec les montants versés au titre de l’activité partielle (puisque venant diminuer les charges fixes), ni avec les aides versées par le fonds de solidarité pour les travailleurs indépendants (auxquelles certains professionnels libéraux ont pu être éligibles). Les médecins généralistes, infirmiers et sages-femmes ont bénéficié en outre d’une aide forfaitaire de 700 € au titre de la couverture des frais d’adaptation de leur activité aux mesures de distanciation et d’achats de masques notamment. L’estimation du coût de ce dispositif pour l’assurance maladie est fragile car elle dépend à la fois du recours aux aides créées par ailleurs et déduites de l’aide de l’assurance maladie, de la perte d’activité des professionnels de santé ainsi que du taux de recours au dispositif. Les prévisions établies sur le fondement des acomptes déjà versés tablent sur un coût d’environ 1,4 Md€ sur l’année 2020. </a:t>
            </a:r>
          </a:p>
          <a:p>
            <a:r>
              <a:rPr lang="fr-FR" sz="1400" b="1" i="1" dirty="0"/>
              <a:t>4,8 Md€ de financements supplémentaires pour les établissements sanitaires, médico-sociaux et le fonds d’intervention régional :</a:t>
            </a:r>
          </a:p>
          <a:p>
            <a:pPr lvl="1"/>
            <a:r>
              <a:rPr lang="fr-FR" sz="1200" b="1" i="1" dirty="0"/>
              <a:t>1,8 Md€ de délégations complémentaires </a:t>
            </a:r>
            <a:r>
              <a:rPr lang="fr-FR" sz="1200" i="1" dirty="0"/>
              <a:t>pour assurer la couverture des charges dues à la crise sanitaire, essentiellement l’achat de matériel, la réorganisation et les aménagements des établissements, les frais de transport et de logement des personnels ainsi que le renfort en personnel (1 Md€ pour les établissements de santé et 0,7 Md€ pour les établissements médico-sociaux) ;</a:t>
            </a:r>
          </a:p>
        </p:txBody>
      </p:sp>
      <p:sp>
        <p:nvSpPr>
          <p:cNvPr id="4" name="Espace réservé du pied de page 3">
            <a:extLst>
              <a:ext uri="{FF2B5EF4-FFF2-40B4-BE49-F238E27FC236}">
                <a16:creationId xmlns:a16="http://schemas.microsoft.com/office/drawing/2014/main" xmlns="" id="{A6DE4287-752F-4130-8912-5DEF1C0A3514}"/>
              </a:ext>
            </a:extLst>
          </p:cNvPr>
          <p:cNvSpPr>
            <a:spLocks noGrp="1"/>
          </p:cNvSpPr>
          <p:nvPr>
            <p:ph type="ftr" sz="quarter" idx="3"/>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
        <p:nvSpPr>
          <p:cNvPr id="5" name="Titre 4">
            <a:extLst>
              <a:ext uri="{FF2B5EF4-FFF2-40B4-BE49-F238E27FC236}">
                <a16:creationId xmlns:a16="http://schemas.microsoft.com/office/drawing/2014/main" xmlns="" id="{181FFD49-5AB2-4D25-8E50-02FA4C5CBC17}"/>
              </a:ext>
            </a:extLst>
          </p:cNvPr>
          <p:cNvSpPr>
            <a:spLocks noGrp="1"/>
          </p:cNvSpPr>
          <p:nvPr>
            <p:ph type="title"/>
            <p:custDataLst>
              <p:tags r:id="rId4"/>
            </p:custDataLst>
          </p:nvPr>
        </p:nvSpPr>
        <p:spPr/>
        <p:txBody>
          <a:bodyPr/>
          <a:lstStyle/>
          <a:p>
            <a:r>
              <a:rPr lang="fr-FR" dirty="0"/>
              <a:t>Des surcoûts bruts dus à la crise sanitaire à hauteur de 15,1 Md€</a:t>
            </a:r>
          </a:p>
        </p:txBody>
      </p:sp>
      <p:sp>
        <p:nvSpPr>
          <p:cNvPr id="6" name="Espace réservé du contenu 2">
            <a:extLst>
              <a:ext uri="{FF2B5EF4-FFF2-40B4-BE49-F238E27FC236}">
                <a16:creationId xmlns:a16="http://schemas.microsoft.com/office/drawing/2014/main" xmlns="" id="{88F1C466-22AF-4DEB-A155-87B4E703500A}"/>
              </a:ext>
            </a:extLst>
          </p:cNvPr>
          <p:cNvSpPr txBox="1">
            <a:spLocks/>
          </p:cNvSpPr>
          <p:nvPr>
            <p:custDataLst>
              <p:tags r:id="rId5"/>
            </p:custDataLst>
          </p:nvPr>
        </p:nvSpPr>
        <p:spPr bwMode="auto">
          <a:xfrm>
            <a:off x="93089" y="6913801"/>
            <a:ext cx="31200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7"/>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8"/>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9"/>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just"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800" b="0" i="1"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*Source : PLFSS 2021 - Annexe 7 ONDAM et dépenses de santé</a:t>
            </a:r>
          </a:p>
        </p:txBody>
      </p:sp>
    </p:spTree>
    <p:extLst>
      <p:ext uri="{BB962C8B-B14F-4D97-AF65-F5344CB8AC3E}">
        <p14:creationId xmlns:p14="http://schemas.microsoft.com/office/powerpoint/2010/main" val="20799777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xmlns="" id="{3932B029-AB06-4248-8784-9390018CF3C8}"/>
              </a:ext>
            </a:extLst>
          </p:cNvPr>
          <p:cNvSpPr>
            <a:spLocks noGrp="1"/>
          </p:cNvSpPr>
          <p:nvPr>
            <p:ph type="sldNum" sz="quarter" idx="11"/>
            <p:custDataLst>
              <p:tags r:id="rId1"/>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FD495AF3-2BE3-4F2F-A3F0-65C3F202E4D2}" type="slidenum">
              <a:rPr kumimoji="0" lang="fr-FR" altLang="fr-FR" sz="1400" b="1" i="0" u="none" strike="noStrike" kern="1200" cap="none" spc="0" normalizeH="0" baseline="0" noProof="0" smtClean="0">
                <a:ln>
                  <a:noFill/>
                </a:ln>
                <a:solidFill>
                  <a:srgbClr val="80003B"/>
                </a:solidFill>
                <a:effectLst/>
                <a:uLnTx/>
                <a:uFillTx/>
                <a:latin typeface="Gill Sans MT" pitchFamily="34" charset="0"/>
                <a:ea typeface="ＭＳ Ｐゴシック" pitchFamily="34" charset="-128"/>
                <a:cs typeface="Segoe UI"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57</a:t>
            </a:fld>
            <a:endParaRPr kumimoji="0" lang="fr-FR" altLang="fr-FR" sz="1400" b="1" i="0" u="none" strike="noStrike" kern="1200" cap="none" spc="0" normalizeH="0" baseline="0" noProof="0" dirty="0">
              <a:ln>
                <a:noFill/>
              </a:ln>
              <a:solidFill>
                <a:srgbClr val="80003B"/>
              </a:solidFill>
              <a:effectLst/>
              <a:uLnTx/>
              <a:uFillTx/>
              <a:latin typeface="Gill Sans MT" pitchFamily="34" charset="0"/>
              <a:ea typeface="ＭＳ Ｐゴシック" pitchFamily="34" charset="-128"/>
              <a:cs typeface="Segoe UI" pitchFamily="34" charset="0"/>
            </a:endParaRPr>
          </a:p>
        </p:txBody>
      </p:sp>
      <p:sp>
        <p:nvSpPr>
          <p:cNvPr id="3" name="Espace réservé du contenu 2">
            <a:extLst>
              <a:ext uri="{FF2B5EF4-FFF2-40B4-BE49-F238E27FC236}">
                <a16:creationId xmlns:a16="http://schemas.microsoft.com/office/drawing/2014/main" xmlns="" id="{A12CC7BF-9F68-4820-8B9C-DDE3B2C5FCF2}"/>
              </a:ext>
            </a:extLst>
          </p:cNvPr>
          <p:cNvSpPr>
            <a:spLocks noGrp="1"/>
          </p:cNvSpPr>
          <p:nvPr>
            <p:ph idx="1"/>
            <p:custDataLst>
              <p:tags r:id="rId2"/>
            </p:custDataLst>
          </p:nvPr>
        </p:nvSpPr>
        <p:spPr>
          <a:xfrm>
            <a:off x="203200" y="1333556"/>
            <a:ext cx="10134520" cy="5608147"/>
          </a:xfrm>
        </p:spPr>
        <p:txBody>
          <a:bodyPr/>
          <a:lstStyle/>
          <a:p>
            <a:pPr lvl="1"/>
            <a:r>
              <a:rPr lang="fr-FR" sz="1200" b="1" i="1" dirty="0"/>
              <a:t>2,3 Md€ destinés à financer les primes et l’indemnisation des heures supplémentaires </a:t>
            </a:r>
            <a:r>
              <a:rPr lang="fr-FR" sz="1200" i="1" dirty="0"/>
              <a:t>des personnels hospitaliers et dans les établissements médico-sociaux (en particulier dans les EHPAD). Les dépenses dans le champ de l’ONDAM hospitalier augmenteraient de 1,6 Md€ et de 0,8 Md€ dans l’ONDAM médico-social. Il s’agit essentiellement du versement d’une prime de 1500 € pour l’ensemble des personnels à l’hôpital et en EPHAD dans les 40 départements les plus exposés à l’épidémie. Dans les autres départements, les primes s’élèvent à 1000 € pour les personnels en EPHAD et à 500 € pour les salariés à l’hôpital. Durant toute la durée de l’état de crise sanitaire, les heures supplémentaires des personnels soignants médicaux et non médicaux sont également majorées de 50 % ;</a:t>
            </a:r>
          </a:p>
          <a:p>
            <a:pPr lvl="1"/>
            <a:r>
              <a:rPr lang="fr-FR" sz="1200" b="1" i="1" dirty="0"/>
              <a:t>0,3 Md€ </a:t>
            </a:r>
            <a:r>
              <a:rPr lang="fr-FR" sz="1200" i="1" dirty="0"/>
              <a:t>sur l’ensemble de l’année 2020, pour la prise en charge de </a:t>
            </a:r>
            <a:r>
              <a:rPr lang="fr-FR" sz="1200" b="1" i="1" dirty="0"/>
              <a:t>tests diagnostiques </a:t>
            </a:r>
            <a:r>
              <a:rPr lang="fr-FR" sz="1200" i="1" dirty="0"/>
              <a:t>réalisés dans les établissements de santé. On estime que 2 millions de tests PCR ont été réalisés en laboratoires publics entre le 1er mars et fin août, et que le nombre de tests hebdomadaires sur les quatre derniers mois de l’année 2020 sera d’environ 150 000 tests (environ 15 % de l’ensemble des tests-PCR sont réalisés en laboratoires hospitaliers, sur un objectif de 1 million de tests hebdomadaires).</a:t>
            </a:r>
          </a:p>
          <a:p>
            <a:pPr lvl="1"/>
            <a:r>
              <a:rPr lang="fr-FR" sz="1200" i="1" dirty="0"/>
              <a:t>Le relèvement pour </a:t>
            </a:r>
            <a:r>
              <a:rPr lang="fr-FR" sz="1200" b="1" i="1" dirty="0"/>
              <a:t>0,2 Md€ </a:t>
            </a:r>
            <a:r>
              <a:rPr lang="fr-FR" sz="1200" i="1" dirty="0"/>
              <a:t>de l’ONDAM médico-social afin de </a:t>
            </a:r>
            <a:r>
              <a:rPr lang="fr-FR" sz="1200" b="1" i="1" dirty="0"/>
              <a:t>compenser les pertes de recettes propres de la CNSA</a:t>
            </a:r>
            <a:r>
              <a:rPr lang="fr-FR" sz="1200" i="1" dirty="0"/>
              <a:t>. En effet, la crise sanitaire et son impact sur l’activité économique ont généré une baisse importante de l’assiette des cotisations versées à la CNSA (contribution sociale additionnelle et fraction de CSG). Ces pertes de recettes étant susceptibles de générer un déficit de la CNSA supérieur à ses fonds propres, il est proposé en rectification de l’ONDAM 2020 en PLFSS 2021 de relever l’ONDAM Médico-social de 0,2 Md€.</a:t>
            </a:r>
          </a:p>
          <a:p>
            <a:pPr lvl="1"/>
            <a:r>
              <a:rPr lang="fr-FR" sz="1200" i="1" dirty="0"/>
              <a:t>L’annulation de la hausse, prévue dans la construction initiale de l’ONDAM 2020, du </a:t>
            </a:r>
            <a:r>
              <a:rPr lang="fr-FR" sz="1200" b="1" i="1" dirty="0"/>
              <a:t>ticket modérateur pour les actes et consultations externes </a:t>
            </a:r>
            <a:r>
              <a:rPr lang="fr-FR" sz="1200" i="1" dirty="0"/>
              <a:t>faisant suite à une prise en charge en urgence représente un surcoût </a:t>
            </a:r>
            <a:r>
              <a:rPr lang="fr-FR" sz="1200" b="1" i="1" dirty="0"/>
              <a:t>de 0,1 Md€ </a:t>
            </a:r>
            <a:r>
              <a:rPr lang="fr-FR" sz="1200" i="1" dirty="0"/>
              <a:t>pour l’assurance maladie ;</a:t>
            </a:r>
          </a:p>
          <a:p>
            <a:pPr lvl="1"/>
            <a:r>
              <a:rPr lang="fr-FR" sz="1200" i="1" dirty="0"/>
              <a:t>L’assurance maladie augmente la </a:t>
            </a:r>
            <a:r>
              <a:rPr lang="fr-FR" sz="1200" b="1" i="1" dirty="0"/>
              <a:t>dotation au fonds d’intervention régionale à hauteur de 0,2 Md€ </a:t>
            </a:r>
            <a:r>
              <a:rPr lang="fr-FR" sz="1200" i="1" dirty="0"/>
              <a:t>en 2020. Il s’agit essentiellement de dépenses supplémentaires dans le cadre de la gestion locale de la crise sanitaire et du renforcement de la permanence des soins. »</a:t>
            </a:r>
          </a:p>
        </p:txBody>
      </p:sp>
      <p:sp>
        <p:nvSpPr>
          <p:cNvPr id="4" name="Espace réservé du pied de page 3">
            <a:extLst>
              <a:ext uri="{FF2B5EF4-FFF2-40B4-BE49-F238E27FC236}">
                <a16:creationId xmlns:a16="http://schemas.microsoft.com/office/drawing/2014/main" xmlns="" id="{A6DE4287-752F-4130-8912-5DEF1C0A3514}"/>
              </a:ext>
            </a:extLst>
          </p:cNvPr>
          <p:cNvSpPr>
            <a:spLocks noGrp="1"/>
          </p:cNvSpPr>
          <p:nvPr>
            <p:ph type="ftr" sz="quarter" idx="3"/>
            <p:custDataLst>
              <p:tags r:id="rId3"/>
            </p:custDataLst>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Segoe UI"/>
                <a:ea typeface="ＭＳ Ｐゴシック" pitchFamily="34" charset="-128"/>
                <a:cs typeface="Segoe UI Light" pitchFamily="34" charset="0"/>
              </a:rPr>
              <a:t>Journée d'étude Santé Protection Sociale - CGT Grand Est - 20 novembre 2020</a:t>
            </a:r>
            <a:endParaRPr kumimoji="0" lang="fr-FR" sz="900" b="0" i="0" u="none" strike="noStrike" kern="1200" cap="none" spc="0" normalizeH="0" baseline="0" noProof="0" dirty="0">
              <a:ln>
                <a:noFill/>
              </a:ln>
              <a:solidFill>
                <a:prstClr val="black"/>
              </a:solidFill>
              <a:effectLst/>
              <a:uLnTx/>
              <a:uFillTx/>
              <a:latin typeface="Segoe UI"/>
              <a:ea typeface="ＭＳ Ｐゴシック" pitchFamily="34" charset="-128"/>
              <a:cs typeface="Segoe UI Light" pitchFamily="34" charset="0"/>
            </a:endParaRPr>
          </a:p>
        </p:txBody>
      </p:sp>
      <p:sp>
        <p:nvSpPr>
          <p:cNvPr id="5" name="Titre 4">
            <a:extLst>
              <a:ext uri="{FF2B5EF4-FFF2-40B4-BE49-F238E27FC236}">
                <a16:creationId xmlns:a16="http://schemas.microsoft.com/office/drawing/2014/main" xmlns="" id="{181FFD49-5AB2-4D25-8E50-02FA4C5CBC17}"/>
              </a:ext>
            </a:extLst>
          </p:cNvPr>
          <p:cNvSpPr>
            <a:spLocks noGrp="1"/>
          </p:cNvSpPr>
          <p:nvPr>
            <p:ph type="title"/>
            <p:custDataLst>
              <p:tags r:id="rId4"/>
            </p:custDataLst>
          </p:nvPr>
        </p:nvSpPr>
        <p:spPr/>
        <p:txBody>
          <a:bodyPr/>
          <a:lstStyle/>
          <a:p>
            <a:r>
              <a:rPr lang="fr-FR" dirty="0"/>
              <a:t>Des surcoûts bruts dus à la crise sanitaire à hauteur de 15,1 Md€</a:t>
            </a:r>
          </a:p>
        </p:txBody>
      </p:sp>
      <p:sp>
        <p:nvSpPr>
          <p:cNvPr id="6" name="Espace réservé du contenu 2">
            <a:extLst>
              <a:ext uri="{FF2B5EF4-FFF2-40B4-BE49-F238E27FC236}">
                <a16:creationId xmlns:a16="http://schemas.microsoft.com/office/drawing/2014/main" xmlns="" id="{F41CDE09-9229-4216-91BC-4EE33796003F}"/>
              </a:ext>
            </a:extLst>
          </p:cNvPr>
          <p:cNvSpPr txBox="1">
            <a:spLocks/>
          </p:cNvSpPr>
          <p:nvPr>
            <p:custDataLst>
              <p:tags r:id="rId5"/>
            </p:custDataLst>
          </p:nvPr>
        </p:nvSpPr>
        <p:spPr bwMode="auto">
          <a:xfrm>
            <a:off x="93089" y="6913801"/>
            <a:ext cx="31200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0" tIns="72000" rIns="108000" bIns="72000" numCol="1" anchor="t" anchorCtr="0" compatLnSpc="1">
            <a:prstTxWarp prst="textNoShape">
              <a:avLst/>
            </a:prstTxWarp>
          </a:bodyPr>
          <a:lstStyle>
            <a:lvl1pPr marL="288000" indent="-216000" algn="just" defTabSz="1054452" rtl="0" eaLnBrk="1" fontAlgn="base" hangingPunct="1">
              <a:lnSpc>
                <a:spcPct val="100000"/>
              </a:lnSpc>
              <a:spcBef>
                <a:spcPts val="1200"/>
              </a:spcBef>
              <a:spcAft>
                <a:spcPct val="0"/>
              </a:spcAft>
              <a:buClr>
                <a:srgbClr val="80003B"/>
              </a:buClr>
              <a:buSzPct val="115000"/>
              <a:buFontTx/>
              <a:buBlip>
                <a:blip r:embed="rId7"/>
              </a:buBlip>
              <a:defRPr lang="fr-FR" sz="1600" b="0">
                <a:solidFill>
                  <a:schemeClr val="tx1"/>
                </a:solidFill>
                <a:latin typeface="Segoe UI" panose="020B0502040204020203" pitchFamily="34" charset="0"/>
                <a:ea typeface="+mn-ea"/>
                <a:cs typeface="Segoe UI" panose="020B0502040204020203" pitchFamily="34" charset="0"/>
              </a:defRPr>
            </a:lvl1pPr>
            <a:lvl2pPr marL="792000" indent="-216000" algn="just" defTabSz="1054452" rtl="0" eaLnBrk="1" fontAlgn="base" hangingPunct="1">
              <a:lnSpc>
                <a:spcPct val="100000"/>
              </a:lnSpc>
              <a:spcBef>
                <a:spcPts val="700"/>
              </a:spcBef>
              <a:spcAft>
                <a:spcPct val="0"/>
              </a:spcAft>
              <a:buClr>
                <a:srgbClr val="80003B"/>
              </a:buClr>
              <a:buSzPct val="80000"/>
              <a:buFontTx/>
              <a:buBlip>
                <a:blip r:embed="rId8"/>
              </a:buBlip>
              <a:defRPr lang="fr-FR" sz="1400">
                <a:solidFill>
                  <a:schemeClr val="tx1"/>
                </a:solidFill>
                <a:latin typeface="Segoe UI" panose="020B0502040204020203" pitchFamily="34" charset="0"/>
                <a:cs typeface="Segoe UI" panose="020B0502040204020203" pitchFamily="34" charset="0"/>
              </a:defRPr>
            </a:lvl2pPr>
            <a:lvl3pPr marL="1044000" indent="-216000" algn="just" defTabSz="1054452" rtl="0" eaLnBrk="1" fontAlgn="base" hangingPunct="1">
              <a:lnSpc>
                <a:spcPct val="100000"/>
              </a:lnSpc>
              <a:spcBef>
                <a:spcPts val="400"/>
              </a:spcBef>
              <a:spcAft>
                <a:spcPct val="0"/>
              </a:spcAft>
              <a:buClr>
                <a:schemeClr val="accent2"/>
              </a:buClr>
              <a:buSzPct val="80000"/>
              <a:buFontTx/>
              <a:buBlip>
                <a:blip r:embed="rId9"/>
              </a:buBlip>
              <a:defRPr lang="fr-FR" sz="1200">
                <a:solidFill>
                  <a:schemeClr val="tx1"/>
                </a:solidFill>
                <a:latin typeface="Segoe UI" panose="020B0502040204020203" pitchFamily="34" charset="0"/>
                <a:cs typeface="Segoe UI" panose="020B0502040204020203" pitchFamily="34" charset="0"/>
              </a:defRPr>
            </a:lvl3pPr>
            <a:lvl4pPr marL="1224000" indent="-180000" algn="just" defTabSz="1054452" rtl="0" eaLnBrk="1" fontAlgn="base" hangingPunct="1">
              <a:lnSpc>
                <a:spcPct val="100000"/>
              </a:lnSpc>
              <a:spcBef>
                <a:spcPts val="400"/>
              </a:spcBef>
              <a:spcAft>
                <a:spcPct val="0"/>
              </a:spcAft>
              <a:buClr>
                <a:schemeClr val="accent4"/>
              </a:buClr>
              <a:buSzPct val="60000"/>
              <a:buFont typeface="Wingdings" pitchFamily="2" charset="2"/>
              <a:buChar char="l"/>
              <a:defRPr lang="fr-FR" sz="1200">
                <a:solidFill>
                  <a:schemeClr val="tx1"/>
                </a:solidFill>
                <a:latin typeface="Segoe UI" panose="020B0502040204020203" pitchFamily="34" charset="0"/>
                <a:cs typeface="Segoe UI" panose="020B0502040204020203" pitchFamily="34" charset="0"/>
              </a:defRPr>
            </a:lvl4pPr>
            <a:lvl5pPr marL="1492430" indent="-261134" algn="l" defTabSz="1054452" rtl="0" eaLnBrk="1" fontAlgn="base" hangingPunct="1">
              <a:lnSpc>
                <a:spcPct val="130000"/>
              </a:lnSpc>
              <a:spcBef>
                <a:spcPct val="20000"/>
              </a:spcBef>
              <a:spcAft>
                <a:spcPct val="0"/>
              </a:spcAft>
              <a:buClr>
                <a:schemeClr val="accent4"/>
              </a:buClr>
              <a:buFont typeface="Arial" pitchFamily="34" charset="0"/>
              <a:buChar char="•"/>
              <a:defRPr lang="fr-FR" sz="1200">
                <a:solidFill>
                  <a:schemeClr val="tx1"/>
                </a:solidFill>
                <a:latin typeface="Segoe UI" pitchFamily="34" charset="0"/>
                <a:cs typeface="Segoe UI" pitchFamily="34" charset="0"/>
              </a:defRPr>
            </a:lvl5pPr>
            <a:lvl6pPr marL="2588201"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6pPr>
            <a:lvl7pPr marL="306419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7pPr>
            <a:lvl8pPr marL="3540182"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8pPr>
            <a:lvl9pPr marL="4016173" indent="-261134" algn="just" defTabSz="1054452" rtl="0" eaLnBrk="1" fontAlgn="base" hangingPunct="1">
              <a:lnSpc>
                <a:spcPct val="130000"/>
              </a:lnSpc>
              <a:spcBef>
                <a:spcPct val="20000"/>
              </a:spcBef>
              <a:spcAft>
                <a:spcPct val="0"/>
              </a:spcAft>
              <a:buClr>
                <a:srgbClr val="24246E"/>
              </a:buClr>
              <a:buFont typeface="Wingdings" pitchFamily="2" charset="2"/>
              <a:buChar char=""/>
              <a:defRPr sz="1500">
                <a:solidFill>
                  <a:srgbClr val="000000"/>
                </a:solidFill>
                <a:latin typeface="+mn-lt"/>
              </a:defRPr>
            </a:lvl9pPr>
          </a:lstStyle>
          <a:p>
            <a:pPr marL="72000" marR="0" lvl="0" indent="0" algn="just" defTabSz="1054452" rtl="0" eaLnBrk="1" fontAlgn="base" latinLnBrk="0" hangingPunct="1">
              <a:lnSpc>
                <a:spcPct val="100000"/>
              </a:lnSpc>
              <a:spcBef>
                <a:spcPts val="1200"/>
              </a:spcBef>
              <a:spcAft>
                <a:spcPct val="0"/>
              </a:spcAft>
              <a:buClr>
                <a:srgbClr val="80003B"/>
              </a:buClr>
              <a:buSzPct val="115000"/>
              <a:buFontTx/>
              <a:buNone/>
              <a:tabLst/>
              <a:defRPr/>
            </a:pPr>
            <a:r>
              <a:rPr kumimoji="0" lang="fr-FR" sz="800" b="0" i="1"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*Source : PLFSS 2021 - Annexe 7 ONDAM et dépenses de santé</a:t>
            </a:r>
          </a:p>
        </p:txBody>
      </p:sp>
    </p:spTree>
    <p:extLst>
      <p:ext uri="{BB962C8B-B14F-4D97-AF65-F5344CB8AC3E}">
        <p14:creationId xmlns:p14="http://schemas.microsoft.com/office/powerpoint/2010/main" val="18096798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xmlns="" id="{20B611DC-02AD-46D6-A5EE-C06D22C1005E}"/>
              </a:ext>
            </a:extLst>
          </p:cNvPr>
          <p:cNvSpPr>
            <a:spLocks noGrp="1"/>
          </p:cNvSpPr>
          <p:nvPr>
            <p:ph type="sldNum" sz="quarter" idx="11"/>
            <p:custDataLst>
              <p:tags r:id="rId1"/>
            </p:custDataLst>
          </p:nvPr>
        </p:nvSpPr>
        <p:spPr/>
        <p:txBody>
          <a:bodyPr/>
          <a:lstStyle/>
          <a:p>
            <a:fld id="{FD495AF3-2BE3-4F2F-A3F0-65C3F202E4D2}" type="slidenum">
              <a:rPr lang="fr-FR" altLang="fr-FR" smtClean="0"/>
              <a:pPr/>
              <a:t>58</a:t>
            </a:fld>
            <a:endParaRPr lang="fr-FR" altLang="fr-FR" dirty="0"/>
          </a:p>
        </p:txBody>
      </p:sp>
      <p:pic>
        <p:nvPicPr>
          <p:cNvPr id="6" name="Espace réservé du contenu 5">
            <a:extLst>
              <a:ext uri="{FF2B5EF4-FFF2-40B4-BE49-F238E27FC236}">
                <a16:creationId xmlns:a16="http://schemas.microsoft.com/office/drawing/2014/main" xmlns="" id="{79EFD5B6-D6C5-49C4-BC34-AD20398F84AC}"/>
              </a:ext>
            </a:extLst>
          </p:cNvPr>
          <p:cNvPicPr>
            <a:picLocks noGrp="1" noChangeAspect="1"/>
          </p:cNvPicPr>
          <p:nvPr>
            <p:ph idx="1"/>
            <p:custDataLst>
              <p:tags r:id="rId2"/>
            </p:custDataLst>
          </p:nvPr>
        </p:nvPicPr>
        <p:blipFill>
          <a:blip r:embed="rId6"/>
          <a:stretch>
            <a:fillRect/>
          </a:stretch>
        </p:blipFill>
        <p:spPr>
          <a:xfrm>
            <a:off x="710406" y="1527969"/>
            <a:ext cx="9353550" cy="5219700"/>
          </a:xfrm>
          <a:prstGeom prst="rect">
            <a:avLst/>
          </a:prstGeom>
        </p:spPr>
      </p:pic>
      <p:sp>
        <p:nvSpPr>
          <p:cNvPr id="4" name="Espace réservé du pied de page 3">
            <a:extLst>
              <a:ext uri="{FF2B5EF4-FFF2-40B4-BE49-F238E27FC236}">
                <a16:creationId xmlns:a16="http://schemas.microsoft.com/office/drawing/2014/main" xmlns="" id="{86D9B42A-A548-41FF-9FB3-302043157113}"/>
              </a:ext>
            </a:extLst>
          </p:cNvPr>
          <p:cNvSpPr>
            <a:spLocks noGrp="1"/>
          </p:cNvSpPr>
          <p:nvPr>
            <p:ph type="ftr" sz="quarter" idx="3"/>
            <p:custDataLst>
              <p:tags r:id="rId3"/>
            </p:custDataLst>
          </p:nvPr>
        </p:nvSpPr>
        <p:spPr/>
        <p:txBody>
          <a:bodyPr/>
          <a:lstStyle/>
          <a:p>
            <a:r>
              <a:rPr lang="fr-FR">
                <a:cs typeface="Segoe UI Light" pitchFamily="34" charset="0"/>
              </a:rPr>
              <a:t>Journée d'étude Santé Protection Sociale - CGT Grand Est - 20 novembre 2020</a:t>
            </a:r>
            <a:endParaRPr lang="fr-FR" dirty="0">
              <a:cs typeface="Segoe UI Light" pitchFamily="34" charset="0"/>
            </a:endParaRPr>
          </a:p>
        </p:txBody>
      </p:sp>
      <p:sp>
        <p:nvSpPr>
          <p:cNvPr id="5" name="Titre 4">
            <a:extLst>
              <a:ext uri="{FF2B5EF4-FFF2-40B4-BE49-F238E27FC236}">
                <a16:creationId xmlns:a16="http://schemas.microsoft.com/office/drawing/2014/main" xmlns="" id="{DD834200-49EB-494C-9B25-8489829C3802}"/>
              </a:ext>
            </a:extLst>
          </p:cNvPr>
          <p:cNvSpPr>
            <a:spLocks noGrp="1"/>
          </p:cNvSpPr>
          <p:nvPr>
            <p:ph type="title"/>
            <p:custDataLst>
              <p:tags r:id="rId4"/>
            </p:custDataLst>
          </p:nvPr>
        </p:nvSpPr>
        <p:spPr/>
        <p:txBody>
          <a:bodyPr/>
          <a:lstStyle/>
          <a:p>
            <a:r>
              <a:rPr lang="fr-FR" dirty="0"/>
              <a:t>Mesures d’économies PLFSS 2021</a:t>
            </a:r>
          </a:p>
        </p:txBody>
      </p:sp>
    </p:spTree>
    <p:extLst>
      <p:ext uri="{BB962C8B-B14F-4D97-AF65-F5344CB8AC3E}">
        <p14:creationId xmlns:p14="http://schemas.microsoft.com/office/powerpoint/2010/main" val="5160036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5" name="Image 6" descr="QRCODE.jpg"/>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10317754" y="7185496"/>
            <a:ext cx="340072" cy="345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re 5"/>
          <p:cNvSpPr>
            <a:spLocks noGrp="1"/>
          </p:cNvSpPr>
          <p:nvPr>
            <p:ph type="title"/>
            <p:custDataLst>
              <p:tags r:id="rId2"/>
            </p:custDataLst>
          </p:nvPr>
        </p:nvSpPr>
        <p:spPr/>
        <p:txBody>
          <a:bodyPr/>
          <a:lstStyle/>
          <a:p>
            <a:pPr algn="ctr"/>
            <a:r>
              <a:rPr lang="fr-FR" altLang="fr-FR" dirty="0"/>
              <a:t>Merci de votre attention !</a:t>
            </a:r>
            <a:endParaRPr lang="fr-FR" dirty="0"/>
          </a:p>
        </p:txBody>
      </p:sp>
      <p:sp>
        <p:nvSpPr>
          <p:cNvPr id="7" name="Espace réservé du pied de page 5"/>
          <p:cNvSpPr>
            <a:spLocks noGrp="1"/>
          </p:cNvSpPr>
          <p:nvPr>
            <p:ph type="ftr" sz="quarter" idx="3"/>
            <p:custDataLst>
              <p:tags r:id="rId3"/>
            </p:custDataLst>
          </p:nvPr>
        </p:nvSpPr>
        <p:spPr>
          <a:xfrm>
            <a:off x="0" y="7139195"/>
            <a:ext cx="10693400" cy="422068"/>
          </a:xfrm>
        </p:spPr>
        <p:txBody>
          <a:bodyPr/>
          <a:lstStyle/>
          <a:p>
            <a:r>
              <a:rPr lang="fr-FR"/>
              <a:t>Journée d'étude Santé Protection Sociale - CGT Grand Est - 20 novembre 2020</a:t>
            </a:r>
            <a:endParaRPr lang="fr-FR" dirty="0"/>
          </a:p>
        </p:txBody>
      </p:sp>
      <p:sp>
        <p:nvSpPr>
          <p:cNvPr id="2" name="Espace réservé du numéro de diapositive 1"/>
          <p:cNvSpPr>
            <a:spLocks noGrp="1"/>
          </p:cNvSpPr>
          <p:nvPr>
            <p:ph type="sldNum" sz="quarter" idx="11"/>
            <p:custDataLst>
              <p:tags r:id="rId4"/>
            </p:custDataLst>
          </p:nvPr>
        </p:nvSpPr>
        <p:spPr/>
        <p:txBody>
          <a:bodyPr/>
          <a:lstStyle/>
          <a:p>
            <a:fld id="{FD495AF3-2BE3-4F2F-A3F0-65C3F202E4D2}" type="slidenum">
              <a:rPr lang="fr-FR" altLang="fr-FR" smtClean="0"/>
              <a:pPr/>
              <a:t>59</a:t>
            </a:fld>
            <a:endParaRPr lang="fr-FR" altLang="fr-FR" dirty="0"/>
          </a:p>
        </p:txBody>
      </p:sp>
      <p:pic>
        <p:nvPicPr>
          <p:cNvPr id="15" name="Image 5" descr="ARBRE SECAFI DOS DE COUV.jpg"/>
          <p:cNvPicPr>
            <a:picLocks noChangeAspect="1"/>
          </p:cNvPicPr>
          <p:nvPr>
            <p:custDataLst>
              <p:tags r:id="rId5"/>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18347" y="1752021"/>
            <a:ext cx="4137108" cy="4978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783154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3"/>
</p:tagLst>
</file>

<file path=ppt/tags/tag6.xml><?xml version="1.0" encoding="utf-8"?>
<p:tagLst xmlns:a="http://schemas.openxmlformats.org/drawingml/2006/main" xmlns:r="http://schemas.openxmlformats.org/officeDocument/2006/relationships" xmlns:p="http://schemas.openxmlformats.org/presentationml/2006/main">
  <p:tag name="NUM" val="4"/>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3"/>
</p:tagLst>
</file>

<file path=ppt/tags/tag10.xml><?xml version="1.0" encoding="utf-8"?>
<p:tagLst xmlns:a="http://schemas.openxmlformats.org/drawingml/2006/main" xmlns:r="http://schemas.openxmlformats.org/officeDocument/2006/relationships" xmlns:p="http://schemas.openxmlformats.org/presentationml/2006/main">
  <p:tag name="NUM" val="4"/>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3"/>
</p:tagLst>
</file>

<file path=ppt/tags/tag14.xml><?xml version="1.0" encoding="utf-8"?>
<p:tagLst xmlns:a="http://schemas.openxmlformats.org/drawingml/2006/main" xmlns:r="http://schemas.openxmlformats.org/officeDocument/2006/relationships" xmlns:p="http://schemas.openxmlformats.org/presentationml/2006/main">
  <p:tag name="NUM" val="1"/>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4"/>
</p:tagLst>
</file>

<file path=ppt/tags/tag18.xml><?xml version="1.0" encoding="utf-8"?>
<p:tagLst xmlns:a="http://schemas.openxmlformats.org/drawingml/2006/main" xmlns:r="http://schemas.openxmlformats.org/officeDocument/2006/relationships" xmlns:p="http://schemas.openxmlformats.org/presentationml/2006/main">
  <p:tag name="NUM" val="5"/>
</p:tagLst>
</file>

<file path=ppt/tags/tag19.xml><?xml version="1.0" encoding="utf-8"?>
<p:tagLst xmlns:a="http://schemas.openxmlformats.org/drawingml/2006/main" xmlns:r="http://schemas.openxmlformats.org/officeDocument/2006/relationships" xmlns:p="http://schemas.openxmlformats.org/presentationml/2006/main">
  <p:tag name="NUM" val="6"/>
</p:tagLst>
</file>

<file path=ppt/tags/tag20.xml><?xml version="1.0" encoding="utf-8"?>
<p:tagLst xmlns:a="http://schemas.openxmlformats.org/drawingml/2006/main" xmlns:r="http://schemas.openxmlformats.org/officeDocument/2006/relationships" xmlns:p="http://schemas.openxmlformats.org/presentationml/2006/main">
  <p:tag name="NUM" val="7"/>
</p:tagLst>
</file>

<file path=ppt/tags/tag21.xml><?xml version="1.0" encoding="utf-8"?>
<p:tagLst xmlns:a="http://schemas.openxmlformats.org/drawingml/2006/main" xmlns:r="http://schemas.openxmlformats.org/officeDocument/2006/relationships" xmlns:p="http://schemas.openxmlformats.org/presentationml/2006/main">
  <p:tag name="NUM" val="8"/>
</p:tagLst>
</file>

<file path=ppt/tags/tag22.xml><?xml version="1.0" encoding="utf-8"?>
<p:tagLst xmlns:a="http://schemas.openxmlformats.org/drawingml/2006/main" xmlns:r="http://schemas.openxmlformats.org/officeDocument/2006/relationships" xmlns:p="http://schemas.openxmlformats.org/presentationml/2006/main">
  <p:tag name="NUM" val="9"/>
</p:tagLst>
</file>

<file path=ppt/tags/tag23.xml><?xml version="1.0" encoding="utf-8"?>
<p:tagLst xmlns:a="http://schemas.openxmlformats.org/drawingml/2006/main" xmlns:r="http://schemas.openxmlformats.org/officeDocument/2006/relationships" xmlns:p="http://schemas.openxmlformats.org/presentationml/2006/main">
  <p:tag name="NUM" val="10"/>
</p:tagLst>
</file>

<file path=ppt/tags/tag24.xml><?xml version="1.0" encoding="utf-8"?>
<p:tagLst xmlns:a="http://schemas.openxmlformats.org/drawingml/2006/main" xmlns:r="http://schemas.openxmlformats.org/officeDocument/2006/relationships" xmlns:p="http://schemas.openxmlformats.org/presentationml/2006/main">
  <p:tag name="NUM" val="11"/>
</p:tagLst>
</file>

<file path=ppt/tags/tag25.xml><?xml version="1.0" encoding="utf-8"?>
<p:tagLst xmlns:a="http://schemas.openxmlformats.org/drawingml/2006/main" xmlns:r="http://schemas.openxmlformats.org/officeDocument/2006/relationships" xmlns:p="http://schemas.openxmlformats.org/presentationml/2006/main">
  <p:tag name="NUM" val="12"/>
</p:tagLst>
</file>

<file path=ppt/tags/tag26.xml><?xml version="1.0" encoding="utf-8"?>
<p:tagLst xmlns:a="http://schemas.openxmlformats.org/drawingml/2006/main" xmlns:r="http://schemas.openxmlformats.org/officeDocument/2006/relationships" xmlns:p="http://schemas.openxmlformats.org/presentationml/2006/main">
  <p:tag name="NUM" val="13"/>
</p:tagLst>
</file>

<file path=ppt/tags/tag27.xml><?xml version="1.0" encoding="utf-8"?>
<p:tagLst xmlns:a="http://schemas.openxmlformats.org/drawingml/2006/main" xmlns:r="http://schemas.openxmlformats.org/officeDocument/2006/relationships" xmlns:p="http://schemas.openxmlformats.org/presentationml/2006/main">
  <p:tag name="NUM" val="14"/>
</p:tagLst>
</file>

<file path=ppt/tags/tag28.xml><?xml version="1.0" encoding="utf-8"?>
<p:tagLst xmlns:a="http://schemas.openxmlformats.org/drawingml/2006/main" xmlns:r="http://schemas.openxmlformats.org/officeDocument/2006/relationships" xmlns:p="http://schemas.openxmlformats.org/presentationml/2006/main">
  <p:tag name="NUM" val="15"/>
</p:tagLst>
</file>

<file path=ppt/tags/tag29.xml><?xml version="1.0" encoding="utf-8"?>
<p:tagLst xmlns:a="http://schemas.openxmlformats.org/drawingml/2006/main" xmlns:r="http://schemas.openxmlformats.org/officeDocument/2006/relationships" xmlns:p="http://schemas.openxmlformats.org/presentationml/2006/main">
  <p:tag name="NUM" val="16"/>
</p:tagLst>
</file>

<file path=ppt/tags/tag30.xml><?xml version="1.0" encoding="utf-8"?>
<p:tagLst xmlns:a="http://schemas.openxmlformats.org/drawingml/2006/main" xmlns:r="http://schemas.openxmlformats.org/officeDocument/2006/relationships" xmlns:p="http://schemas.openxmlformats.org/presentationml/2006/main">
  <p:tag name="NUM" val="17"/>
</p:tagLst>
</file>

<file path=ppt/tags/tag31.xml><?xml version="1.0" encoding="utf-8"?>
<p:tagLst xmlns:a="http://schemas.openxmlformats.org/drawingml/2006/main" xmlns:r="http://schemas.openxmlformats.org/officeDocument/2006/relationships" xmlns:p="http://schemas.openxmlformats.org/presentationml/2006/main">
  <p:tag name="NUM" val="18"/>
</p:tagLst>
</file>

<file path=ppt/tags/tag32.xml><?xml version="1.0" encoding="utf-8"?>
<p:tagLst xmlns:a="http://schemas.openxmlformats.org/drawingml/2006/main" xmlns:r="http://schemas.openxmlformats.org/officeDocument/2006/relationships" xmlns:p="http://schemas.openxmlformats.org/presentationml/2006/main">
  <p:tag name="NUM" val="19"/>
</p:tagLst>
</file>

<file path=ppt/tags/tag33.xml><?xml version="1.0" encoding="utf-8"?>
<p:tagLst xmlns:a="http://schemas.openxmlformats.org/drawingml/2006/main" xmlns:r="http://schemas.openxmlformats.org/officeDocument/2006/relationships" xmlns:p="http://schemas.openxmlformats.org/presentationml/2006/main">
  <p:tag name="NUM" val="20"/>
</p:tagLst>
</file>

<file path=ppt/tags/tag34.xml><?xml version="1.0" encoding="utf-8"?>
<p:tagLst xmlns:a="http://schemas.openxmlformats.org/drawingml/2006/main" xmlns:r="http://schemas.openxmlformats.org/officeDocument/2006/relationships" xmlns:p="http://schemas.openxmlformats.org/presentationml/2006/main">
  <p:tag name="NUM" val="21"/>
</p:tagLst>
</file>

<file path=ppt/tags/tag35.xml><?xml version="1.0" encoding="utf-8"?>
<p:tagLst xmlns:a="http://schemas.openxmlformats.org/drawingml/2006/main" xmlns:r="http://schemas.openxmlformats.org/officeDocument/2006/relationships" xmlns:p="http://schemas.openxmlformats.org/presentationml/2006/main">
  <p:tag name="NUM" val="22"/>
</p:tagLst>
</file>

<file path=ppt/tags/tag36.xml><?xml version="1.0" encoding="utf-8"?>
<p:tagLst xmlns:a="http://schemas.openxmlformats.org/drawingml/2006/main" xmlns:r="http://schemas.openxmlformats.org/officeDocument/2006/relationships" xmlns:p="http://schemas.openxmlformats.org/presentationml/2006/main">
  <p:tag name="NUM" val="23"/>
</p:tagLst>
</file>

<file path=ppt/tags/tag37.xml><?xml version="1.0" encoding="utf-8"?>
<p:tagLst xmlns:a="http://schemas.openxmlformats.org/drawingml/2006/main" xmlns:r="http://schemas.openxmlformats.org/officeDocument/2006/relationships" xmlns:p="http://schemas.openxmlformats.org/presentationml/2006/main">
  <p:tag name="NUM" val="24"/>
</p:tagLst>
</file>

<file path=ppt/tags/tag38.xml><?xml version="1.0" encoding="utf-8"?>
<p:tagLst xmlns:a="http://schemas.openxmlformats.org/drawingml/2006/main" xmlns:r="http://schemas.openxmlformats.org/officeDocument/2006/relationships" xmlns:p="http://schemas.openxmlformats.org/presentationml/2006/main">
  <p:tag name="NUM" val="25"/>
</p:tagLst>
</file>

<file path=ppt/tags/tag39.xml><?xml version="1.0" encoding="utf-8"?>
<p:tagLst xmlns:a="http://schemas.openxmlformats.org/drawingml/2006/main" xmlns:r="http://schemas.openxmlformats.org/officeDocument/2006/relationships" xmlns:p="http://schemas.openxmlformats.org/presentationml/2006/main">
  <p:tag name="NUM" val="26"/>
</p:tagLst>
</file>

<file path=ppt/tags/tag40.xml><?xml version="1.0" encoding="utf-8"?>
<p:tagLst xmlns:a="http://schemas.openxmlformats.org/drawingml/2006/main" xmlns:r="http://schemas.openxmlformats.org/officeDocument/2006/relationships" xmlns:p="http://schemas.openxmlformats.org/presentationml/2006/main">
  <p:tag name="NUM" val="27"/>
</p:tagLst>
</file>

<file path=ppt/tags/tag41.xml><?xml version="1.0" encoding="utf-8"?>
<p:tagLst xmlns:a="http://schemas.openxmlformats.org/drawingml/2006/main" xmlns:r="http://schemas.openxmlformats.org/officeDocument/2006/relationships" xmlns:p="http://schemas.openxmlformats.org/presentationml/2006/main">
  <p:tag name="NUM" val="28"/>
</p:tagLst>
</file>

<file path=ppt/tags/tag42.xml><?xml version="1.0" encoding="utf-8"?>
<p:tagLst xmlns:a="http://schemas.openxmlformats.org/drawingml/2006/main" xmlns:r="http://schemas.openxmlformats.org/officeDocument/2006/relationships" xmlns:p="http://schemas.openxmlformats.org/presentationml/2006/main">
  <p:tag name="NUM" val="1"/>
</p:tagLst>
</file>

<file path=ppt/tags/tag43.xml><?xml version="1.0" encoding="utf-8"?>
<p:tagLst xmlns:a="http://schemas.openxmlformats.org/drawingml/2006/main" xmlns:r="http://schemas.openxmlformats.org/officeDocument/2006/relationships" xmlns:p="http://schemas.openxmlformats.org/presentationml/2006/main">
  <p:tag name="NUM" val="2"/>
</p:tagLst>
</file>

<file path=ppt/tags/tag44.xml><?xml version="1.0" encoding="utf-8"?>
<p:tagLst xmlns:a="http://schemas.openxmlformats.org/drawingml/2006/main" xmlns:r="http://schemas.openxmlformats.org/officeDocument/2006/relationships" xmlns:p="http://schemas.openxmlformats.org/presentationml/2006/main">
  <p:tag name="NUM" val="3"/>
</p:tagLst>
</file>

<file path=ppt/tags/tag45.xml><?xml version="1.0" encoding="utf-8"?>
<p:tagLst xmlns:a="http://schemas.openxmlformats.org/drawingml/2006/main" xmlns:r="http://schemas.openxmlformats.org/officeDocument/2006/relationships" xmlns:p="http://schemas.openxmlformats.org/presentationml/2006/main">
  <p:tag name="NUM" val="4"/>
</p:tagLst>
</file>

<file path=ppt/tags/tag46.xml><?xml version="1.0" encoding="utf-8"?>
<p:tagLst xmlns:a="http://schemas.openxmlformats.org/drawingml/2006/main" xmlns:r="http://schemas.openxmlformats.org/officeDocument/2006/relationships" xmlns:p="http://schemas.openxmlformats.org/presentationml/2006/main">
  <p:tag name="NUM" val="5"/>
</p:tagLst>
</file>

<file path=ppt/tags/tag47.xml><?xml version="1.0" encoding="utf-8"?>
<p:tagLst xmlns:a="http://schemas.openxmlformats.org/drawingml/2006/main" xmlns:r="http://schemas.openxmlformats.org/officeDocument/2006/relationships" xmlns:p="http://schemas.openxmlformats.org/presentationml/2006/main">
  <p:tag name="NUM" val="6"/>
</p:tagLst>
</file>

<file path=ppt/tags/tag48.xml><?xml version="1.0" encoding="utf-8"?>
<p:tagLst xmlns:a="http://schemas.openxmlformats.org/drawingml/2006/main" xmlns:r="http://schemas.openxmlformats.org/officeDocument/2006/relationships" xmlns:p="http://schemas.openxmlformats.org/presentationml/2006/main">
  <p:tag name="NUM" val="7"/>
</p:tagLst>
</file>

<file path=ppt/tags/tag49.xml><?xml version="1.0" encoding="utf-8"?>
<p:tagLst xmlns:a="http://schemas.openxmlformats.org/drawingml/2006/main" xmlns:r="http://schemas.openxmlformats.org/officeDocument/2006/relationships" xmlns:p="http://schemas.openxmlformats.org/presentationml/2006/main">
  <p:tag name="NUM" val="8"/>
</p:tagLst>
</file>

<file path=ppt/tags/tag50.xml><?xml version="1.0" encoding="utf-8"?>
<p:tagLst xmlns:a="http://schemas.openxmlformats.org/drawingml/2006/main" xmlns:r="http://schemas.openxmlformats.org/officeDocument/2006/relationships" xmlns:p="http://schemas.openxmlformats.org/presentationml/2006/main">
  <p:tag name="NUM" val="9"/>
</p:tagLst>
</file>

<file path=ppt/tags/tag51.xml><?xml version="1.0" encoding="utf-8"?>
<p:tagLst xmlns:a="http://schemas.openxmlformats.org/drawingml/2006/main" xmlns:r="http://schemas.openxmlformats.org/officeDocument/2006/relationships" xmlns:p="http://schemas.openxmlformats.org/presentationml/2006/main">
  <p:tag name="NUM" val="1"/>
</p:tagLst>
</file>

<file path=ppt/tags/tag52.xml><?xml version="1.0" encoding="utf-8"?>
<p:tagLst xmlns:a="http://schemas.openxmlformats.org/drawingml/2006/main" xmlns:r="http://schemas.openxmlformats.org/officeDocument/2006/relationships" xmlns:p="http://schemas.openxmlformats.org/presentationml/2006/main">
  <p:tag name="NUM" val="2"/>
</p:tagLst>
</file>

<file path=ppt/tags/tag53.xml><?xml version="1.0" encoding="utf-8"?>
<p:tagLst xmlns:a="http://schemas.openxmlformats.org/drawingml/2006/main" xmlns:r="http://schemas.openxmlformats.org/officeDocument/2006/relationships" xmlns:p="http://schemas.openxmlformats.org/presentationml/2006/main">
  <p:tag name="NUM" val="3"/>
</p:tagLst>
</file>

<file path=ppt/tags/tag54.xml><?xml version="1.0" encoding="utf-8"?>
<p:tagLst xmlns:a="http://schemas.openxmlformats.org/drawingml/2006/main" xmlns:r="http://schemas.openxmlformats.org/officeDocument/2006/relationships" xmlns:p="http://schemas.openxmlformats.org/presentationml/2006/main">
  <p:tag name="NUM" val="4"/>
</p:tagLst>
</file>

<file path=ppt/tags/tag55.xml><?xml version="1.0" encoding="utf-8"?>
<p:tagLst xmlns:a="http://schemas.openxmlformats.org/drawingml/2006/main" xmlns:r="http://schemas.openxmlformats.org/officeDocument/2006/relationships" xmlns:p="http://schemas.openxmlformats.org/presentationml/2006/main">
  <p:tag name="NUM" val="5"/>
</p:tagLst>
</file>

<file path=ppt/tags/tag56.xml><?xml version="1.0" encoding="utf-8"?>
<p:tagLst xmlns:a="http://schemas.openxmlformats.org/drawingml/2006/main" xmlns:r="http://schemas.openxmlformats.org/officeDocument/2006/relationships" xmlns:p="http://schemas.openxmlformats.org/presentationml/2006/main">
  <p:tag name="NUM" val="6"/>
</p:tagLst>
</file>

<file path=ppt/tags/tag57.xml><?xml version="1.0" encoding="utf-8"?>
<p:tagLst xmlns:a="http://schemas.openxmlformats.org/drawingml/2006/main" xmlns:r="http://schemas.openxmlformats.org/officeDocument/2006/relationships" xmlns:p="http://schemas.openxmlformats.org/presentationml/2006/main">
  <p:tag name="NUM" val="7"/>
</p:tagLst>
</file>

<file path=ppt/tags/tag58.xml><?xml version="1.0" encoding="utf-8"?>
<p:tagLst xmlns:a="http://schemas.openxmlformats.org/drawingml/2006/main" xmlns:r="http://schemas.openxmlformats.org/officeDocument/2006/relationships" xmlns:p="http://schemas.openxmlformats.org/presentationml/2006/main">
  <p:tag name="NUM" val="1"/>
</p:tagLst>
</file>

<file path=ppt/tags/tag59.xml><?xml version="1.0" encoding="utf-8"?>
<p:tagLst xmlns:a="http://schemas.openxmlformats.org/drawingml/2006/main" xmlns:r="http://schemas.openxmlformats.org/officeDocument/2006/relationships" xmlns:p="http://schemas.openxmlformats.org/presentationml/2006/main">
  <p:tag name="NUM" val="2"/>
</p:tagLst>
</file>

<file path=ppt/tags/tag60.xml><?xml version="1.0" encoding="utf-8"?>
<p:tagLst xmlns:a="http://schemas.openxmlformats.org/drawingml/2006/main" xmlns:r="http://schemas.openxmlformats.org/officeDocument/2006/relationships" xmlns:p="http://schemas.openxmlformats.org/presentationml/2006/main">
  <p:tag name="NUM" val="3"/>
</p:tagLst>
</file>

<file path=ppt/tags/tag61.xml><?xml version="1.0" encoding="utf-8"?>
<p:tagLst xmlns:a="http://schemas.openxmlformats.org/drawingml/2006/main" xmlns:r="http://schemas.openxmlformats.org/officeDocument/2006/relationships" xmlns:p="http://schemas.openxmlformats.org/presentationml/2006/main">
  <p:tag name="NUM" val="4"/>
</p:tagLst>
</file>

<file path=ppt/tags/tag62.xml><?xml version="1.0" encoding="utf-8"?>
<p:tagLst xmlns:a="http://schemas.openxmlformats.org/drawingml/2006/main" xmlns:r="http://schemas.openxmlformats.org/officeDocument/2006/relationships" xmlns:p="http://schemas.openxmlformats.org/presentationml/2006/main">
  <p:tag name="NUM" val="5"/>
</p:tagLst>
</file>

<file path=ppt/tags/tag63.xml><?xml version="1.0" encoding="utf-8"?>
<p:tagLst xmlns:a="http://schemas.openxmlformats.org/drawingml/2006/main" xmlns:r="http://schemas.openxmlformats.org/officeDocument/2006/relationships" xmlns:p="http://schemas.openxmlformats.org/presentationml/2006/main">
  <p:tag name="NUM" val="6"/>
</p:tagLst>
</file>

<file path=ppt/tags/tag64.xml><?xml version="1.0" encoding="utf-8"?>
<p:tagLst xmlns:a="http://schemas.openxmlformats.org/drawingml/2006/main" xmlns:r="http://schemas.openxmlformats.org/officeDocument/2006/relationships" xmlns:p="http://schemas.openxmlformats.org/presentationml/2006/main">
  <p:tag name="NUM" val="7"/>
</p:tagLst>
</file>

<file path=ppt/tags/tag65.xml><?xml version="1.0" encoding="utf-8"?>
<p:tagLst xmlns:a="http://schemas.openxmlformats.org/drawingml/2006/main" xmlns:r="http://schemas.openxmlformats.org/officeDocument/2006/relationships" xmlns:p="http://schemas.openxmlformats.org/presentationml/2006/main">
  <p:tag name="NUM" val="8"/>
</p:tagLst>
</file>

<file path=ppt/tags/tag66.xml><?xml version="1.0" encoding="utf-8"?>
<p:tagLst xmlns:a="http://schemas.openxmlformats.org/drawingml/2006/main" xmlns:r="http://schemas.openxmlformats.org/officeDocument/2006/relationships" xmlns:p="http://schemas.openxmlformats.org/presentationml/2006/main">
  <p:tag name="NUM" val="9"/>
</p:tagLst>
</file>

<file path=ppt/tags/tag67.xml><?xml version="1.0" encoding="utf-8"?>
<p:tagLst xmlns:a="http://schemas.openxmlformats.org/drawingml/2006/main" xmlns:r="http://schemas.openxmlformats.org/officeDocument/2006/relationships" xmlns:p="http://schemas.openxmlformats.org/presentationml/2006/main">
  <p:tag name="NUM" val="10"/>
</p:tagLst>
</file>

<file path=ppt/tags/tag68.xml><?xml version="1.0" encoding="utf-8"?>
<p:tagLst xmlns:a="http://schemas.openxmlformats.org/drawingml/2006/main" xmlns:r="http://schemas.openxmlformats.org/officeDocument/2006/relationships" xmlns:p="http://schemas.openxmlformats.org/presentationml/2006/main">
  <p:tag name="NUM" val="11"/>
</p:tagLst>
</file>

<file path=ppt/tags/tag69.xml><?xml version="1.0" encoding="utf-8"?>
<p:tagLst xmlns:a="http://schemas.openxmlformats.org/drawingml/2006/main" xmlns:r="http://schemas.openxmlformats.org/officeDocument/2006/relationships" xmlns:p="http://schemas.openxmlformats.org/presentationml/2006/main">
  <p:tag name="NUM" val="12"/>
</p:tagLst>
</file>

<file path=ppt/tags/tag70.xml><?xml version="1.0" encoding="utf-8"?>
<p:tagLst xmlns:a="http://schemas.openxmlformats.org/drawingml/2006/main" xmlns:r="http://schemas.openxmlformats.org/officeDocument/2006/relationships" xmlns:p="http://schemas.openxmlformats.org/presentationml/2006/main">
  <p:tag name="NUM" val="13"/>
</p:tagLst>
</file>

<file path=ppt/tags/tag71.xml><?xml version="1.0" encoding="utf-8"?>
<p:tagLst xmlns:a="http://schemas.openxmlformats.org/drawingml/2006/main" xmlns:r="http://schemas.openxmlformats.org/officeDocument/2006/relationships" xmlns:p="http://schemas.openxmlformats.org/presentationml/2006/main">
  <p:tag name="NUM" val="14"/>
</p:tagLst>
</file>

<file path=ppt/tags/tag72.xml><?xml version="1.0" encoding="utf-8"?>
<p:tagLst xmlns:a="http://schemas.openxmlformats.org/drawingml/2006/main" xmlns:r="http://schemas.openxmlformats.org/officeDocument/2006/relationships" xmlns:p="http://schemas.openxmlformats.org/presentationml/2006/main">
  <p:tag name="NUM" val="15"/>
</p:tagLst>
</file>

<file path=ppt/tags/tag73.xml><?xml version="1.0" encoding="utf-8"?>
<p:tagLst xmlns:a="http://schemas.openxmlformats.org/drawingml/2006/main" xmlns:r="http://schemas.openxmlformats.org/officeDocument/2006/relationships" xmlns:p="http://schemas.openxmlformats.org/presentationml/2006/main">
  <p:tag name="NUM" val="16"/>
</p:tagLst>
</file>

<file path=ppt/tags/tag74.xml><?xml version="1.0" encoding="utf-8"?>
<p:tagLst xmlns:a="http://schemas.openxmlformats.org/drawingml/2006/main" xmlns:r="http://schemas.openxmlformats.org/officeDocument/2006/relationships" xmlns:p="http://schemas.openxmlformats.org/presentationml/2006/main">
  <p:tag name="NUM" val="17"/>
</p:tagLst>
</file>

<file path=ppt/tags/tag75.xml><?xml version="1.0" encoding="utf-8"?>
<p:tagLst xmlns:a="http://schemas.openxmlformats.org/drawingml/2006/main" xmlns:r="http://schemas.openxmlformats.org/officeDocument/2006/relationships" xmlns:p="http://schemas.openxmlformats.org/presentationml/2006/main">
  <p:tag name="NUM" val="18"/>
</p:tagLst>
</file>

<file path=ppt/tags/tag76.xml><?xml version="1.0" encoding="utf-8"?>
<p:tagLst xmlns:a="http://schemas.openxmlformats.org/drawingml/2006/main" xmlns:r="http://schemas.openxmlformats.org/officeDocument/2006/relationships" xmlns:p="http://schemas.openxmlformats.org/presentationml/2006/main">
  <p:tag name="NUM" val="19"/>
</p:tagLst>
</file>

<file path=ppt/tags/tag77.xml><?xml version="1.0" encoding="utf-8"?>
<p:tagLst xmlns:a="http://schemas.openxmlformats.org/drawingml/2006/main" xmlns:r="http://schemas.openxmlformats.org/officeDocument/2006/relationships" xmlns:p="http://schemas.openxmlformats.org/presentationml/2006/main">
  <p:tag name="NUM" val="20"/>
</p:tagLst>
</file>

<file path=ppt/tags/tag78.xml><?xml version="1.0" encoding="utf-8"?>
<p:tagLst xmlns:a="http://schemas.openxmlformats.org/drawingml/2006/main" xmlns:r="http://schemas.openxmlformats.org/officeDocument/2006/relationships" xmlns:p="http://schemas.openxmlformats.org/presentationml/2006/main">
  <p:tag name="NUM" val="21"/>
</p:tagLst>
</file>

<file path=ppt/tags/tag79.xml><?xml version="1.0" encoding="utf-8"?>
<p:tagLst xmlns:a="http://schemas.openxmlformats.org/drawingml/2006/main" xmlns:r="http://schemas.openxmlformats.org/officeDocument/2006/relationships" xmlns:p="http://schemas.openxmlformats.org/presentationml/2006/main">
  <p:tag name="NUM" val="22"/>
</p:tagLst>
</file>

<file path=ppt/tags/tag80.xml><?xml version="1.0" encoding="utf-8"?>
<p:tagLst xmlns:a="http://schemas.openxmlformats.org/drawingml/2006/main" xmlns:r="http://schemas.openxmlformats.org/officeDocument/2006/relationships" xmlns:p="http://schemas.openxmlformats.org/presentationml/2006/main">
  <p:tag name="NUM" val="1"/>
</p:tagLst>
</file>

<file path=ppt/tags/tag81.xml><?xml version="1.0" encoding="utf-8"?>
<p:tagLst xmlns:a="http://schemas.openxmlformats.org/drawingml/2006/main" xmlns:r="http://schemas.openxmlformats.org/officeDocument/2006/relationships" xmlns:p="http://schemas.openxmlformats.org/presentationml/2006/main">
  <p:tag name="NUM" val="2"/>
</p:tagLst>
</file>

<file path=ppt/tags/tag82.xml><?xml version="1.0" encoding="utf-8"?>
<p:tagLst xmlns:a="http://schemas.openxmlformats.org/drawingml/2006/main" xmlns:r="http://schemas.openxmlformats.org/officeDocument/2006/relationships" xmlns:p="http://schemas.openxmlformats.org/presentationml/2006/main">
  <p:tag name="NUM" val="3"/>
</p:tagLst>
</file>

<file path=ppt/tags/tag83.xml><?xml version="1.0" encoding="utf-8"?>
<p:tagLst xmlns:a="http://schemas.openxmlformats.org/drawingml/2006/main" xmlns:r="http://schemas.openxmlformats.org/officeDocument/2006/relationships" xmlns:p="http://schemas.openxmlformats.org/presentationml/2006/main">
  <p:tag name="NUM" val="4"/>
</p:tagLst>
</file>

<file path=ppt/tags/tag84.xml><?xml version="1.0" encoding="utf-8"?>
<p:tagLst xmlns:a="http://schemas.openxmlformats.org/drawingml/2006/main" xmlns:r="http://schemas.openxmlformats.org/officeDocument/2006/relationships" xmlns:p="http://schemas.openxmlformats.org/presentationml/2006/main">
  <p:tag name="NUM" val="5"/>
</p:tagLst>
</file>

<file path=ppt/tags/tag85.xml><?xml version="1.0" encoding="utf-8"?>
<p:tagLst xmlns:a="http://schemas.openxmlformats.org/drawingml/2006/main" xmlns:r="http://schemas.openxmlformats.org/officeDocument/2006/relationships" xmlns:p="http://schemas.openxmlformats.org/presentationml/2006/main">
  <p:tag name="NUM" val="6"/>
</p:tagLst>
</file>

<file path=ppt/tags/tag86.xml><?xml version="1.0" encoding="utf-8"?>
<p:tagLst xmlns:a="http://schemas.openxmlformats.org/drawingml/2006/main" xmlns:r="http://schemas.openxmlformats.org/officeDocument/2006/relationships" xmlns:p="http://schemas.openxmlformats.org/presentationml/2006/main">
  <p:tag name="NUM" val="7"/>
</p:tagLst>
</file>

<file path=ppt/tags/tag87.xml><?xml version="1.0" encoding="utf-8"?>
<p:tagLst xmlns:a="http://schemas.openxmlformats.org/drawingml/2006/main" xmlns:r="http://schemas.openxmlformats.org/officeDocument/2006/relationships" xmlns:p="http://schemas.openxmlformats.org/presentationml/2006/main">
  <p:tag name="NUM" val="8"/>
</p:tagLst>
</file>

<file path=ppt/tags/tag88.xml><?xml version="1.0" encoding="utf-8"?>
<p:tagLst xmlns:a="http://schemas.openxmlformats.org/drawingml/2006/main" xmlns:r="http://schemas.openxmlformats.org/officeDocument/2006/relationships" xmlns:p="http://schemas.openxmlformats.org/presentationml/2006/main">
  <p:tag name="NUM" val="9"/>
</p:tagLst>
</file>

<file path=ppt/tags/tag89.xml><?xml version="1.0" encoding="utf-8"?>
<p:tagLst xmlns:a="http://schemas.openxmlformats.org/drawingml/2006/main" xmlns:r="http://schemas.openxmlformats.org/officeDocument/2006/relationships" xmlns:p="http://schemas.openxmlformats.org/presentationml/2006/main">
  <p:tag name="NUM" val="10"/>
</p:tagLst>
</file>

<file path=ppt/tags/tag90.xml><?xml version="1.0" encoding="utf-8"?>
<p:tagLst xmlns:a="http://schemas.openxmlformats.org/drawingml/2006/main" xmlns:r="http://schemas.openxmlformats.org/officeDocument/2006/relationships" xmlns:p="http://schemas.openxmlformats.org/presentationml/2006/main">
  <p:tag name="NUM" val="11"/>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XbFYz7Joxk.JFkxS7tQzvA"/>
  <p:tag name="NUM" val="12"/>
</p:tagLst>
</file>

<file path=ppt/tags/tag92.xml><?xml version="1.0" encoding="utf-8"?>
<p:tagLst xmlns:a="http://schemas.openxmlformats.org/drawingml/2006/main" xmlns:r="http://schemas.openxmlformats.org/officeDocument/2006/relationships" xmlns:p="http://schemas.openxmlformats.org/presentationml/2006/main">
  <p:tag name="NUM" val="1"/>
</p:tagLst>
</file>

<file path=ppt/tags/tag93.xml><?xml version="1.0" encoding="utf-8"?>
<p:tagLst xmlns:a="http://schemas.openxmlformats.org/drawingml/2006/main" xmlns:r="http://schemas.openxmlformats.org/officeDocument/2006/relationships" xmlns:p="http://schemas.openxmlformats.org/presentationml/2006/main">
  <p:tag name="NUM" val="2"/>
</p:tagLst>
</file>

<file path=ppt/tags/tag94.xml><?xml version="1.0" encoding="utf-8"?>
<p:tagLst xmlns:a="http://schemas.openxmlformats.org/drawingml/2006/main" xmlns:r="http://schemas.openxmlformats.org/officeDocument/2006/relationships" xmlns:p="http://schemas.openxmlformats.org/presentationml/2006/main">
  <p:tag name="NUM" val="3"/>
</p:tagLst>
</file>

<file path=ppt/tags/tag95.xml><?xml version="1.0" encoding="utf-8"?>
<p:tagLst xmlns:a="http://schemas.openxmlformats.org/drawingml/2006/main" xmlns:r="http://schemas.openxmlformats.org/officeDocument/2006/relationships" xmlns:p="http://schemas.openxmlformats.org/presentationml/2006/main">
  <p:tag name="NUM" val="4"/>
</p:tagLst>
</file>

<file path=ppt/tags/tag96.xml><?xml version="1.0" encoding="utf-8"?>
<p:tagLst xmlns:a="http://schemas.openxmlformats.org/drawingml/2006/main" xmlns:r="http://schemas.openxmlformats.org/officeDocument/2006/relationships" xmlns:p="http://schemas.openxmlformats.org/presentationml/2006/main">
  <p:tag name="NUM" val="5"/>
</p:tagLst>
</file>

<file path=ppt/tags/tag97.xml><?xml version="1.0" encoding="utf-8"?>
<p:tagLst xmlns:a="http://schemas.openxmlformats.org/drawingml/2006/main" xmlns:r="http://schemas.openxmlformats.org/officeDocument/2006/relationships" xmlns:p="http://schemas.openxmlformats.org/presentationml/2006/main">
  <p:tag name="NUM" val="6"/>
</p:tagLst>
</file>

<file path=ppt/tags/tag98.xml><?xml version="1.0" encoding="utf-8"?>
<p:tagLst xmlns:a="http://schemas.openxmlformats.org/drawingml/2006/main" xmlns:r="http://schemas.openxmlformats.org/officeDocument/2006/relationships" xmlns:p="http://schemas.openxmlformats.org/presentationml/2006/main">
  <p:tag name="NUM" val="7"/>
</p:tagLst>
</file>

<file path=ppt/tags/tag99.xml><?xml version="1.0" encoding="utf-8"?>
<p:tagLst xmlns:a="http://schemas.openxmlformats.org/drawingml/2006/main" xmlns:r="http://schemas.openxmlformats.org/officeDocument/2006/relationships" xmlns:p="http://schemas.openxmlformats.org/presentationml/2006/main">
  <p:tag name="NUM" val="8"/>
</p:tagLst>
</file>

<file path=ppt/tags/tag100.xml><?xml version="1.0" encoding="utf-8"?>
<p:tagLst xmlns:a="http://schemas.openxmlformats.org/drawingml/2006/main" xmlns:r="http://schemas.openxmlformats.org/officeDocument/2006/relationships" xmlns:p="http://schemas.openxmlformats.org/presentationml/2006/main">
  <p:tag name="NUM" val="9"/>
</p:tagLst>
</file>

<file path=ppt/tags/tag101.xml><?xml version="1.0" encoding="utf-8"?>
<p:tagLst xmlns:a="http://schemas.openxmlformats.org/drawingml/2006/main" xmlns:r="http://schemas.openxmlformats.org/officeDocument/2006/relationships" xmlns:p="http://schemas.openxmlformats.org/presentationml/2006/main">
  <p:tag name="NUM" val="1"/>
</p:tagLst>
</file>

<file path=ppt/tags/tag102.xml><?xml version="1.0" encoding="utf-8"?>
<p:tagLst xmlns:a="http://schemas.openxmlformats.org/drawingml/2006/main" xmlns:r="http://schemas.openxmlformats.org/officeDocument/2006/relationships" xmlns:p="http://schemas.openxmlformats.org/presentationml/2006/main">
  <p:tag name="NUM" val="2"/>
</p:tagLst>
</file>

<file path=ppt/tags/tag103.xml><?xml version="1.0" encoding="utf-8"?>
<p:tagLst xmlns:a="http://schemas.openxmlformats.org/drawingml/2006/main" xmlns:r="http://schemas.openxmlformats.org/officeDocument/2006/relationships" xmlns:p="http://schemas.openxmlformats.org/presentationml/2006/main">
  <p:tag name="NUM" val="3"/>
</p:tagLst>
</file>

<file path=ppt/tags/tag104.xml><?xml version="1.0" encoding="utf-8"?>
<p:tagLst xmlns:a="http://schemas.openxmlformats.org/drawingml/2006/main" xmlns:r="http://schemas.openxmlformats.org/officeDocument/2006/relationships" xmlns:p="http://schemas.openxmlformats.org/presentationml/2006/main">
  <p:tag name="NUM" val="4"/>
</p:tagLst>
</file>

<file path=ppt/tags/tag105.xml><?xml version="1.0" encoding="utf-8"?>
<p:tagLst xmlns:a="http://schemas.openxmlformats.org/drawingml/2006/main" xmlns:r="http://schemas.openxmlformats.org/officeDocument/2006/relationships" xmlns:p="http://schemas.openxmlformats.org/presentationml/2006/main">
  <p:tag name="NUM" val="5"/>
</p:tagLst>
</file>

<file path=ppt/tags/tag106.xml><?xml version="1.0" encoding="utf-8"?>
<p:tagLst xmlns:a="http://schemas.openxmlformats.org/drawingml/2006/main" xmlns:r="http://schemas.openxmlformats.org/officeDocument/2006/relationships" xmlns:p="http://schemas.openxmlformats.org/presentationml/2006/main">
  <p:tag name="NUM" val="6"/>
</p:tagLst>
</file>

<file path=ppt/tags/tag107.xml><?xml version="1.0" encoding="utf-8"?>
<p:tagLst xmlns:a="http://schemas.openxmlformats.org/drawingml/2006/main" xmlns:r="http://schemas.openxmlformats.org/officeDocument/2006/relationships" xmlns:p="http://schemas.openxmlformats.org/presentationml/2006/main">
  <p:tag name="NUM" val="1"/>
</p:tagLst>
</file>

<file path=ppt/tags/tag108.xml><?xml version="1.0" encoding="utf-8"?>
<p:tagLst xmlns:a="http://schemas.openxmlformats.org/drawingml/2006/main" xmlns:r="http://schemas.openxmlformats.org/officeDocument/2006/relationships" xmlns:p="http://schemas.openxmlformats.org/presentationml/2006/main">
  <p:tag name="NUM" val="2"/>
</p:tagLst>
</file>

<file path=ppt/tags/tag109.xml><?xml version="1.0" encoding="utf-8"?>
<p:tagLst xmlns:a="http://schemas.openxmlformats.org/drawingml/2006/main" xmlns:r="http://schemas.openxmlformats.org/officeDocument/2006/relationships" xmlns:p="http://schemas.openxmlformats.org/presentationml/2006/main">
  <p:tag name="NUM" val="3"/>
</p:tagLst>
</file>

<file path=ppt/tags/tag110.xml><?xml version="1.0" encoding="utf-8"?>
<p:tagLst xmlns:a="http://schemas.openxmlformats.org/drawingml/2006/main" xmlns:r="http://schemas.openxmlformats.org/officeDocument/2006/relationships" xmlns:p="http://schemas.openxmlformats.org/presentationml/2006/main">
  <p:tag name="NUM" val="4"/>
</p:tagLst>
</file>

<file path=ppt/tags/tag111.xml><?xml version="1.0" encoding="utf-8"?>
<p:tagLst xmlns:a="http://schemas.openxmlformats.org/drawingml/2006/main" xmlns:r="http://schemas.openxmlformats.org/officeDocument/2006/relationships" xmlns:p="http://schemas.openxmlformats.org/presentationml/2006/main">
  <p:tag name="NUM" val="5"/>
</p:tagLst>
</file>

<file path=ppt/tags/tag112.xml><?xml version="1.0" encoding="utf-8"?>
<p:tagLst xmlns:a="http://schemas.openxmlformats.org/drawingml/2006/main" xmlns:r="http://schemas.openxmlformats.org/officeDocument/2006/relationships" xmlns:p="http://schemas.openxmlformats.org/presentationml/2006/main">
  <p:tag name="NUM" val="6"/>
</p:tagLst>
</file>

<file path=ppt/tags/tag113.xml><?xml version="1.0" encoding="utf-8"?>
<p:tagLst xmlns:a="http://schemas.openxmlformats.org/drawingml/2006/main" xmlns:r="http://schemas.openxmlformats.org/officeDocument/2006/relationships" xmlns:p="http://schemas.openxmlformats.org/presentationml/2006/main">
  <p:tag name="NUM" val="7"/>
</p:tagLst>
</file>

<file path=ppt/tags/tag114.xml><?xml version="1.0" encoding="utf-8"?>
<p:tagLst xmlns:a="http://schemas.openxmlformats.org/drawingml/2006/main" xmlns:r="http://schemas.openxmlformats.org/officeDocument/2006/relationships" xmlns:p="http://schemas.openxmlformats.org/presentationml/2006/main">
  <p:tag name="NUM" val="8"/>
</p:tagLst>
</file>

<file path=ppt/tags/tag115.xml><?xml version="1.0" encoding="utf-8"?>
<p:tagLst xmlns:a="http://schemas.openxmlformats.org/drawingml/2006/main" xmlns:r="http://schemas.openxmlformats.org/officeDocument/2006/relationships" xmlns:p="http://schemas.openxmlformats.org/presentationml/2006/main">
  <p:tag name="NUM" val="1"/>
</p:tagLst>
</file>

<file path=ppt/tags/tag116.xml><?xml version="1.0" encoding="utf-8"?>
<p:tagLst xmlns:a="http://schemas.openxmlformats.org/drawingml/2006/main" xmlns:r="http://schemas.openxmlformats.org/officeDocument/2006/relationships" xmlns:p="http://schemas.openxmlformats.org/presentationml/2006/main">
  <p:tag name="NUM" val="2"/>
</p:tagLst>
</file>

<file path=ppt/tags/tag117.xml><?xml version="1.0" encoding="utf-8"?>
<p:tagLst xmlns:a="http://schemas.openxmlformats.org/drawingml/2006/main" xmlns:r="http://schemas.openxmlformats.org/officeDocument/2006/relationships" xmlns:p="http://schemas.openxmlformats.org/presentationml/2006/main">
  <p:tag name="NUM" val="3"/>
</p:tagLst>
</file>

<file path=ppt/tags/tag118.xml><?xml version="1.0" encoding="utf-8"?>
<p:tagLst xmlns:a="http://schemas.openxmlformats.org/drawingml/2006/main" xmlns:r="http://schemas.openxmlformats.org/officeDocument/2006/relationships" xmlns:p="http://schemas.openxmlformats.org/presentationml/2006/main">
  <p:tag name="NUM" val="1"/>
</p:tagLst>
</file>

<file path=ppt/tags/tag119.xml><?xml version="1.0" encoding="utf-8"?>
<p:tagLst xmlns:a="http://schemas.openxmlformats.org/drawingml/2006/main" xmlns:r="http://schemas.openxmlformats.org/officeDocument/2006/relationships" xmlns:p="http://schemas.openxmlformats.org/presentationml/2006/main">
  <p:tag name="NUM" val="2"/>
</p:tagLst>
</file>

<file path=ppt/tags/tag120.xml><?xml version="1.0" encoding="utf-8"?>
<p:tagLst xmlns:a="http://schemas.openxmlformats.org/drawingml/2006/main" xmlns:r="http://schemas.openxmlformats.org/officeDocument/2006/relationships" xmlns:p="http://schemas.openxmlformats.org/presentationml/2006/main">
  <p:tag name="NUM" val="3"/>
</p:tagLst>
</file>

<file path=ppt/tags/tag121.xml><?xml version="1.0" encoding="utf-8"?>
<p:tagLst xmlns:a="http://schemas.openxmlformats.org/drawingml/2006/main" xmlns:r="http://schemas.openxmlformats.org/officeDocument/2006/relationships" xmlns:p="http://schemas.openxmlformats.org/presentationml/2006/main">
  <p:tag name="NUM" val="4"/>
</p:tagLst>
</file>

<file path=ppt/tags/tag122.xml><?xml version="1.0" encoding="utf-8"?>
<p:tagLst xmlns:a="http://schemas.openxmlformats.org/drawingml/2006/main" xmlns:r="http://schemas.openxmlformats.org/officeDocument/2006/relationships" xmlns:p="http://schemas.openxmlformats.org/presentationml/2006/main">
  <p:tag name="NUM" val="5"/>
</p:tagLst>
</file>

<file path=ppt/tags/tag123.xml><?xml version="1.0" encoding="utf-8"?>
<p:tagLst xmlns:a="http://schemas.openxmlformats.org/drawingml/2006/main" xmlns:r="http://schemas.openxmlformats.org/officeDocument/2006/relationships" xmlns:p="http://schemas.openxmlformats.org/presentationml/2006/main">
  <p:tag name="NUM" val="6"/>
</p:tagLst>
</file>

<file path=ppt/tags/tag124.xml><?xml version="1.0" encoding="utf-8"?>
<p:tagLst xmlns:a="http://schemas.openxmlformats.org/drawingml/2006/main" xmlns:r="http://schemas.openxmlformats.org/officeDocument/2006/relationships" xmlns:p="http://schemas.openxmlformats.org/presentationml/2006/main">
  <p:tag name="NUM" val="1"/>
</p:tagLst>
</file>

<file path=ppt/tags/tag125.xml><?xml version="1.0" encoding="utf-8"?>
<p:tagLst xmlns:a="http://schemas.openxmlformats.org/drawingml/2006/main" xmlns:r="http://schemas.openxmlformats.org/officeDocument/2006/relationships" xmlns:p="http://schemas.openxmlformats.org/presentationml/2006/main">
  <p:tag name="NUM" val="2"/>
</p:tagLst>
</file>

<file path=ppt/tags/tag126.xml><?xml version="1.0" encoding="utf-8"?>
<p:tagLst xmlns:a="http://schemas.openxmlformats.org/drawingml/2006/main" xmlns:r="http://schemas.openxmlformats.org/officeDocument/2006/relationships" xmlns:p="http://schemas.openxmlformats.org/presentationml/2006/main">
  <p:tag name="NUM" val="3"/>
</p:tagLst>
</file>

<file path=ppt/tags/tag127.xml><?xml version="1.0" encoding="utf-8"?>
<p:tagLst xmlns:a="http://schemas.openxmlformats.org/drawingml/2006/main" xmlns:r="http://schemas.openxmlformats.org/officeDocument/2006/relationships" xmlns:p="http://schemas.openxmlformats.org/presentationml/2006/main">
  <p:tag name="NUM" val="4"/>
</p:tagLst>
</file>

<file path=ppt/tags/tag128.xml><?xml version="1.0" encoding="utf-8"?>
<p:tagLst xmlns:a="http://schemas.openxmlformats.org/drawingml/2006/main" xmlns:r="http://schemas.openxmlformats.org/officeDocument/2006/relationships" xmlns:p="http://schemas.openxmlformats.org/presentationml/2006/main">
  <p:tag name="NUM" val="5"/>
</p:tagLst>
</file>

<file path=ppt/tags/tag129.xml><?xml version="1.0" encoding="utf-8"?>
<p:tagLst xmlns:a="http://schemas.openxmlformats.org/drawingml/2006/main" xmlns:r="http://schemas.openxmlformats.org/officeDocument/2006/relationships" xmlns:p="http://schemas.openxmlformats.org/presentationml/2006/main">
  <p:tag name="NUM" val="6"/>
</p:tagLst>
</file>

<file path=ppt/tags/tag130.xml><?xml version="1.0" encoding="utf-8"?>
<p:tagLst xmlns:a="http://schemas.openxmlformats.org/drawingml/2006/main" xmlns:r="http://schemas.openxmlformats.org/officeDocument/2006/relationships" xmlns:p="http://schemas.openxmlformats.org/presentationml/2006/main">
  <p:tag name="NUM" val="7"/>
</p:tagLst>
</file>

<file path=ppt/tags/tag131.xml><?xml version="1.0" encoding="utf-8"?>
<p:tagLst xmlns:a="http://schemas.openxmlformats.org/drawingml/2006/main" xmlns:r="http://schemas.openxmlformats.org/officeDocument/2006/relationships" xmlns:p="http://schemas.openxmlformats.org/presentationml/2006/main">
  <p:tag name="NUM" val="8"/>
</p:tagLst>
</file>

<file path=ppt/tags/tag132.xml><?xml version="1.0" encoding="utf-8"?>
<p:tagLst xmlns:a="http://schemas.openxmlformats.org/drawingml/2006/main" xmlns:r="http://schemas.openxmlformats.org/officeDocument/2006/relationships" xmlns:p="http://schemas.openxmlformats.org/presentationml/2006/main">
  <p:tag name="NUM" val="9"/>
</p:tagLst>
</file>

<file path=ppt/tags/tag133.xml><?xml version="1.0" encoding="utf-8"?>
<p:tagLst xmlns:a="http://schemas.openxmlformats.org/drawingml/2006/main" xmlns:r="http://schemas.openxmlformats.org/officeDocument/2006/relationships" xmlns:p="http://schemas.openxmlformats.org/presentationml/2006/main">
  <p:tag name="NUM" val="1"/>
</p:tagLst>
</file>

<file path=ppt/tags/tag134.xml><?xml version="1.0" encoding="utf-8"?>
<p:tagLst xmlns:a="http://schemas.openxmlformats.org/drawingml/2006/main" xmlns:r="http://schemas.openxmlformats.org/officeDocument/2006/relationships" xmlns:p="http://schemas.openxmlformats.org/presentationml/2006/main">
  <p:tag name="NUM" val="2"/>
</p:tagLst>
</file>

<file path=ppt/tags/tag135.xml><?xml version="1.0" encoding="utf-8"?>
<p:tagLst xmlns:a="http://schemas.openxmlformats.org/drawingml/2006/main" xmlns:r="http://schemas.openxmlformats.org/officeDocument/2006/relationships" xmlns:p="http://schemas.openxmlformats.org/presentationml/2006/main">
  <p:tag name="NUM" val="3"/>
</p:tagLst>
</file>

<file path=ppt/tags/tag136.xml><?xml version="1.0" encoding="utf-8"?>
<p:tagLst xmlns:a="http://schemas.openxmlformats.org/drawingml/2006/main" xmlns:r="http://schemas.openxmlformats.org/officeDocument/2006/relationships" xmlns:p="http://schemas.openxmlformats.org/presentationml/2006/main">
  <p:tag name="NUM" val="4"/>
</p:tagLst>
</file>

<file path=ppt/tags/tag137.xml><?xml version="1.0" encoding="utf-8"?>
<p:tagLst xmlns:a="http://schemas.openxmlformats.org/drawingml/2006/main" xmlns:r="http://schemas.openxmlformats.org/officeDocument/2006/relationships" xmlns:p="http://schemas.openxmlformats.org/presentationml/2006/main">
  <p:tag name="NUM" val="5"/>
</p:tagLst>
</file>

<file path=ppt/tags/tag138.xml><?xml version="1.0" encoding="utf-8"?>
<p:tagLst xmlns:a="http://schemas.openxmlformats.org/drawingml/2006/main" xmlns:r="http://schemas.openxmlformats.org/officeDocument/2006/relationships" xmlns:p="http://schemas.openxmlformats.org/presentationml/2006/main">
  <p:tag name="NUM" val="1"/>
</p:tagLst>
</file>

<file path=ppt/tags/tag139.xml><?xml version="1.0" encoding="utf-8"?>
<p:tagLst xmlns:a="http://schemas.openxmlformats.org/drawingml/2006/main" xmlns:r="http://schemas.openxmlformats.org/officeDocument/2006/relationships" xmlns:p="http://schemas.openxmlformats.org/presentationml/2006/main">
  <p:tag name="NUM" val="2"/>
</p:tagLst>
</file>

<file path=ppt/tags/tag140.xml><?xml version="1.0" encoding="utf-8"?>
<p:tagLst xmlns:a="http://schemas.openxmlformats.org/drawingml/2006/main" xmlns:r="http://schemas.openxmlformats.org/officeDocument/2006/relationships" xmlns:p="http://schemas.openxmlformats.org/presentationml/2006/main">
  <p:tag name="NUM" val="3"/>
</p:tagLst>
</file>

<file path=ppt/tags/tag141.xml><?xml version="1.0" encoding="utf-8"?>
<p:tagLst xmlns:a="http://schemas.openxmlformats.org/drawingml/2006/main" xmlns:r="http://schemas.openxmlformats.org/officeDocument/2006/relationships" xmlns:p="http://schemas.openxmlformats.org/presentationml/2006/main">
  <p:tag name="NUM" val="4"/>
</p:tagLst>
</file>

<file path=ppt/tags/tag142.xml><?xml version="1.0" encoding="utf-8"?>
<p:tagLst xmlns:a="http://schemas.openxmlformats.org/drawingml/2006/main" xmlns:r="http://schemas.openxmlformats.org/officeDocument/2006/relationships" xmlns:p="http://schemas.openxmlformats.org/presentationml/2006/main">
  <p:tag name="NUM" val="5"/>
</p:tagLst>
</file>

<file path=ppt/tags/tag143.xml><?xml version="1.0" encoding="utf-8"?>
<p:tagLst xmlns:a="http://schemas.openxmlformats.org/drawingml/2006/main" xmlns:r="http://schemas.openxmlformats.org/officeDocument/2006/relationships" xmlns:p="http://schemas.openxmlformats.org/presentationml/2006/main">
  <p:tag name="NUM" val="6"/>
</p:tagLst>
</file>

<file path=ppt/tags/tag144.xml><?xml version="1.0" encoding="utf-8"?>
<p:tagLst xmlns:a="http://schemas.openxmlformats.org/drawingml/2006/main" xmlns:r="http://schemas.openxmlformats.org/officeDocument/2006/relationships" xmlns:p="http://schemas.openxmlformats.org/presentationml/2006/main">
  <p:tag name="NUM" val="7"/>
</p:tagLst>
</file>

<file path=ppt/tags/tag145.xml><?xml version="1.0" encoding="utf-8"?>
<p:tagLst xmlns:a="http://schemas.openxmlformats.org/drawingml/2006/main" xmlns:r="http://schemas.openxmlformats.org/officeDocument/2006/relationships" xmlns:p="http://schemas.openxmlformats.org/presentationml/2006/main">
  <p:tag name="NUM" val="8"/>
</p:tagLst>
</file>

<file path=ppt/tags/tag146.xml><?xml version="1.0" encoding="utf-8"?>
<p:tagLst xmlns:a="http://schemas.openxmlformats.org/drawingml/2006/main" xmlns:r="http://schemas.openxmlformats.org/officeDocument/2006/relationships" xmlns:p="http://schemas.openxmlformats.org/presentationml/2006/main">
  <p:tag name="NUM" val="9"/>
</p:tagLst>
</file>

<file path=ppt/tags/tag147.xml><?xml version="1.0" encoding="utf-8"?>
<p:tagLst xmlns:a="http://schemas.openxmlformats.org/drawingml/2006/main" xmlns:r="http://schemas.openxmlformats.org/officeDocument/2006/relationships" xmlns:p="http://schemas.openxmlformats.org/presentationml/2006/main">
  <p:tag name="NUM" val="10"/>
</p:tagLst>
</file>

<file path=ppt/tags/tag148.xml><?xml version="1.0" encoding="utf-8"?>
<p:tagLst xmlns:a="http://schemas.openxmlformats.org/drawingml/2006/main" xmlns:r="http://schemas.openxmlformats.org/officeDocument/2006/relationships" xmlns:p="http://schemas.openxmlformats.org/presentationml/2006/main">
  <p:tag name="NUM" val="11"/>
</p:tagLst>
</file>

<file path=ppt/tags/tag149.xml><?xml version="1.0" encoding="utf-8"?>
<p:tagLst xmlns:a="http://schemas.openxmlformats.org/drawingml/2006/main" xmlns:r="http://schemas.openxmlformats.org/officeDocument/2006/relationships" xmlns:p="http://schemas.openxmlformats.org/presentationml/2006/main">
  <p:tag name="NUM" val="12"/>
</p:tagLst>
</file>

<file path=ppt/tags/tag150.xml><?xml version="1.0" encoding="utf-8"?>
<p:tagLst xmlns:a="http://schemas.openxmlformats.org/drawingml/2006/main" xmlns:r="http://schemas.openxmlformats.org/officeDocument/2006/relationships" xmlns:p="http://schemas.openxmlformats.org/presentationml/2006/main">
  <p:tag name="NUM" val="13"/>
</p:tagLst>
</file>

<file path=ppt/tags/tag151.xml><?xml version="1.0" encoding="utf-8"?>
<p:tagLst xmlns:a="http://schemas.openxmlformats.org/drawingml/2006/main" xmlns:r="http://schemas.openxmlformats.org/officeDocument/2006/relationships" xmlns:p="http://schemas.openxmlformats.org/presentationml/2006/main">
  <p:tag name="NUM" val="14"/>
</p:tagLst>
</file>

<file path=ppt/tags/tag152.xml><?xml version="1.0" encoding="utf-8"?>
<p:tagLst xmlns:a="http://schemas.openxmlformats.org/drawingml/2006/main" xmlns:r="http://schemas.openxmlformats.org/officeDocument/2006/relationships" xmlns:p="http://schemas.openxmlformats.org/presentationml/2006/main">
  <p:tag name="NUM" val="15"/>
</p:tagLst>
</file>

<file path=ppt/tags/tag153.xml><?xml version="1.0" encoding="utf-8"?>
<p:tagLst xmlns:a="http://schemas.openxmlformats.org/drawingml/2006/main" xmlns:r="http://schemas.openxmlformats.org/officeDocument/2006/relationships" xmlns:p="http://schemas.openxmlformats.org/presentationml/2006/main">
  <p:tag name="NUM" val="16"/>
</p:tagLst>
</file>

<file path=ppt/tags/tag154.xml><?xml version="1.0" encoding="utf-8"?>
<p:tagLst xmlns:a="http://schemas.openxmlformats.org/drawingml/2006/main" xmlns:r="http://schemas.openxmlformats.org/officeDocument/2006/relationships" xmlns:p="http://schemas.openxmlformats.org/presentationml/2006/main">
  <p:tag name="NUM" val="17"/>
</p:tagLst>
</file>

<file path=ppt/tags/tag155.xml><?xml version="1.0" encoding="utf-8"?>
<p:tagLst xmlns:a="http://schemas.openxmlformats.org/drawingml/2006/main" xmlns:r="http://schemas.openxmlformats.org/officeDocument/2006/relationships" xmlns:p="http://schemas.openxmlformats.org/presentationml/2006/main">
  <p:tag name="NUM" val="18"/>
</p:tagLst>
</file>

<file path=ppt/tags/tag156.xml><?xml version="1.0" encoding="utf-8"?>
<p:tagLst xmlns:a="http://schemas.openxmlformats.org/drawingml/2006/main" xmlns:r="http://schemas.openxmlformats.org/officeDocument/2006/relationships" xmlns:p="http://schemas.openxmlformats.org/presentationml/2006/main">
  <p:tag name="NUM" val="4"/>
</p:tagLst>
</file>

<file path=ppt/tags/tag157.xml><?xml version="1.0" encoding="utf-8"?>
<p:tagLst xmlns:a="http://schemas.openxmlformats.org/drawingml/2006/main" xmlns:r="http://schemas.openxmlformats.org/officeDocument/2006/relationships" xmlns:p="http://schemas.openxmlformats.org/presentationml/2006/main">
  <p:tag name="NUM" val="10"/>
</p:tagLst>
</file>

<file path=ppt/tags/tag158.xml><?xml version="1.0" encoding="utf-8"?>
<p:tagLst xmlns:a="http://schemas.openxmlformats.org/drawingml/2006/main" xmlns:r="http://schemas.openxmlformats.org/officeDocument/2006/relationships" xmlns:p="http://schemas.openxmlformats.org/presentationml/2006/main">
  <p:tag name="NUM" val="12"/>
</p:tagLst>
</file>

<file path=ppt/tags/tag159.xml><?xml version="1.0" encoding="utf-8"?>
<p:tagLst xmlns:a="http://schemas.openxmlformats.org/drawingml/2006/main" xmlns:r="http://schemas.openxmlformats.org/officeDocument/2006/relationships" xmlns:p="http://schemas.openxmlformats.org/presentationml/2006/main">
  <p:tag name="NUM" val="7"/>
</p:tagLst>
</file>

<file path=ppt/tags/tag160.xml><?xml version="1.0" encoding="utf-8"?>
<p:tagLst xmlns:a="http://schemas.openxmlformats.org/drawingml/2006/main" xmlns:r="http://schemas.openxmlformats.org/officeDocument/2006/relationships" xmlns:p="http://schemas.openxmlformats.org/presentationml/2006/main">
  <p:tag name="NUM" val="4"/>
</p:tagLst>
</file>

<file path=ppt/tags/tag161.xml><?xml version="1.0" encoding="utf-8"?>
<p:tagLst xmlns:a="http://schemas.openxmlformats.org/drawingml/2006/main" xmlns:r="http://schemas.openxmlformats.org/officeDocument/2006/relationships" xmlns:p="http://schemas.openxmlformats.org/presentationml/2006/main">
  <p:tag name="NUM" val="10"/>
</p:tagLst>
</file>

<file path=ppt/tags/tag162.xml><?xml version="1.0" encoding="utf-8"?>
<p:tagLst xmlns:a="http://schemas.openxmlformats.org/drawingml/2006/main" xmlns:r="http://schemas.openxmlformats.org/officeDocument/2006/relationships" xmlns:p="http://schemas.openxmlformats.org/presentationml/2006/main">
  <p:tag name="NUM" val="3"/>
</p:tagLst>
</file>

<file path=ppt/tags/tag163.xml><?xml version="1.0" encoding="utf-8"?>
<p:tagLst xmlns:a="http://schemas.openxmlformats.org/drawingml/2006/main" xmlns:r="http://schemas.openxmlformats.org/officeDocument/2006/relationships" xmlns:p="http://schemas.openxmlformats.org/presentationml/2006/main">
  <p:tag name="NUM" val="11"/>
</p:tagLst>
</file>

<file path=ppt/tags/tag164.xml><?xml version="1.0" encoding="utf-8"?>
<p:tagLst xmlns:a="http://schemas.openxmlformats.org/drawingml/2006/main" xmlns:r="http://schemas.openxmlformats.org/officeDocument/2006/relationships" xmlns:p="http://schemas.openxmlformats.org/presentationml/2006/main">
  <p:tag name="NUM" val="5"/>
</p:tagLst>
</file>

<file path=ppt/tags/tag165.xml><?xml version="1.0" encoding="utf-8"?>
<p:tagLst xmlns:a="http://schemas.openxmlformats.org/drawingml/2006/main" xmlns:r="http://schemas.openxmlformats.org/officeDocument/2006/relationships" xmlns:p="http://schemas.openxmlformats.org/presentationml/2006/main">
  <p:tag name="NUM" val="10"/>
</p:tagLst>
</file>

<file path=ppt/tags/tag166.xml><?xml version="1.0" encoding="utf-8"?>
<p:tagLst xmlns:a="http://schemas.openxmlformats.org/drawingml/2006/main" xmlns:r="http://schemas.openxmlformats.org/officeDocument/2006/relationships" xmlns:p="http://schemas.openxmlformats.org/presentationml/2006/main">
  <p:tag name="NUM" val="1"/>
</p:tagLst>
</file>

<file path=ppt/tags/tag167.xml><?xml version="1.0" encoding="utf-8"?>
<p:tagLst xmlns:a="http://schemas.openxmlformats.org/drawingml/2006/main" xmlns:r="http://schemas.openxmlformats.org/officeDocument/2006/relationships" xmlns:p="http://schemas.openxmlformats.org/presentationml/2006/main">
  <p:tag name="NUM" val="2"/>
</p:tagLst>
</file>

<file path=ppt/tags/tag168.xml><?xml version="1.0" encoding="utf-8"?>
<p:tagLst xmlns:a="http://schemas.openxmlformats.org/drawingml/2006/main" xmlns:r="http://schemas.openxmlformats.org/officeDocument/2006/relationships" xmlns:p="http://schemas.openxmlformats.org/presentationml/2006/main">
  <p:tag name="NUM" val="3"/>
</p:tagLst>
</file>

<file path=ppt/tags/tag169.xml><?xml version="1.0" encoding="utf-8"?>
<p:tagLst xmlns:a="http://schemas.openxmlformats.org/drawingml/2006/main" xmlns:r="http://schemas.openxmlformats.org/officeDocument/2006/relationships" xmlns:p="http://schemas.openxmlformats.org/presentationml/2006/main">
  <p:tag name="NUM" val="1"/>
</p:tagLst>
</file>

<file path=ppt/tags/tag170.xml><?xml version="1.0" encoding="utf-8"?>
<p:tagLst xmlns:a="http://schemas.openxmlformats.org/drawingml/2006/main" xmlns:r="http://schemas.openxmlformats.org/officeDocument/2006/relationships" xmlns:p="http://schemas.openxmlformats.org/presentationml/2006/main">
  <p:tag name="NUM" val="2"/>
</p:tagLst>
</file>

<file path=ppt/tags/tag171.xml><?xml version="1.0" encoding="utf-8"?>
<p:tagLst xmlns:a="http://schemas.openxmlformats.org/drawingml/2006/main" xmlns:r="http://schemas.openxmlformats.org/officeDocument/2006/relationships" xmlns:p="http://schemas.openxmlformats.org/presentationml/2006/main">
  <p:tag name="NUM" val="3"/>
</p:tagLst>
</file>

<file path=ppt/tags/tag172.xml><?xml version="1.0" encoding="utf-8"?>
<p:tagLst xmlns:a="http://schemas.openxmlformats.org/drawingml/2006/main" xmlns:r="http://schemas.openxmlformats.org/officeDocument/2006/relationships" xmlns:p="http://schemas.openxmlformats.org/presentationml/2006/main">
  <p:tag name="NUM" val="4"/>
</p:tagLst>
</file>

<file path=ppt/tags/tag173.xml><?xml version="1.0" encoding="utf-8"?>
<p:tagLst xmlns:a="http://schemas.openxmlformats.org/drawingml/2006/main" xmlns:r="http://schemas.openxmlformats.org/officeDocument/2006/relationships" xmlns:p="http://schemas.openxmlformats.org/presentationml/2006/main">
  <p:tag name="NUM" val="5"/>
</p:tagLst>
</file>

<file path=ppt/tags/tag174.xml><?xml version="1.0" encoding="utf-8"?>
<p:tagLst xmlns:a="http://schemas.openxmlformats.org/drawingml/2006/main" xmlns:r="http://schemas.openxmlformats.org/officeDocument/2006/relationships" xmlns:p="http://schemas.openxmlformats.org/presentationml/2006/main">
  <p:tag name="NUM" val="1"/>
</p:tagLst>
</file>

<file path=ppt/tags/tag175.xml><?xml version="1.0" encoding="utf-8"?>
<p:tagLst xmlns:a="http://schemas.openxmlformats.org/drawingml/2006/main" xmlns:r="http://schemas.openxmlformats.org/officeDocument/2006/relationships" xmlns:p="http://schemas.openxmlformats.org/presentationml/2006/main">
  <p:tag name="NUM" val="2"/>
</p:tagLst>
</file>

<file path=ppt/tags/tag176.xml><?xml version="1.0" encoding="utf-8"?>
<p:tagLst xmlns:a="http://schemas.openxmlformats.org/drawingml/2006/main" xmlns:r="http://schemas.openxmlformats.org/officeDocument/2006/relationships" xmlns:p="http://schemas.openxmlformats.org/presentationml/2006/main">
  <p:tag name="NUM" val="3"/>
</p:tagLst>
</file>

<file path=ppt/tags/tag177.xml><?xml version="1.0" encoding="utf-8"?>
<p:tagLst xmlns:a="http://schemas.openxmlformats.org/drawingml/2006/main" xmlns:r="http://schemas.openxmlformats.org/officeDocument/2006/relationships" xmlns:p="http://schemas.openxmlformats.org/presentationml/2006/main">
  <p:tag name="NUM" val="4"/>
</p:tagLst>
</file>

<file path=ppt/tags/tag178.xml><?xml version="1.0" encoding="utf-8"?>
<p:tagLst xmlns:a="http://schemas.openxmlformats.org/drawingml/2006/main" xmlns:r="http://schemas.openxmlformats.org/officeDocument/2006/relationships" xmlns:p="http://schemas.openxmlformats.org/presentationml/2006/main">
  <p:tag name="NUM" val="5"/>
</p:tagLst>
</file>

<file path=ppt/tags/tag179.xml><?xml version="1.0" encoding="utf-8"?>
<p:tagLst xmlns:a="http://schemas.openxmlformats.org/drawingml/2006/main" xmlns:r="http://schemas.openxmlformats.org/officeDocument/2006/relationships" xmlns:p="http://schemas.openxmlformats.org/presentationml/2006/main">
  <p:tag name="NUM" val="6"/>
</p:tagLst>
</file>

<file path=ppt/tags/tag180.xml><?xml version="1.0" encoding="utf-8"?>
<p:tagLst xmlns:a="http://schemas.openxmlformats.org/drawingml/2006/main" xmlns:r="http://schemas.openxmlformats.org/officeDocument/2006/relationships" xmlns:p="http://schemas.openxmlformats.org/presentationml/2006/main">
  <p:tag name="NUM" val="7"/>
</p:tagLst>
</file>

<file path=ppt/tags/tag181.xml><?xml version="1.0" encoding="utf-8"?>
<p:tagLst xmlns:a="http://schemas.openxmlformats.org/drawingml/2006/main" xmlns:r="http://schemas.openxmlformats.org/officeDocument/2006/relationships" xmlns:p="http://schemas.openxmlformats.org/presentationml/2006/main">
  <p:tag name="NUM" val="1"/>
</p:tagLst>
</file>

<file path=ppt/tags/tag182.xml><?xml version="1.0" encoding="utf-8"?>
<p:tagLst xmlns:a="http://schemas.openxmlformats.org/drawingml/2006/main" xmlns:r="http://schemas.openxmlformats.org/officeDocument/2006/relationships" xmlns:p="http://schemas.openxmlformats.org/presentationml/2006/main">
  <p:tag name="NUM" val="2"/>
</p:tagLst>
</file>

<file path=ppt/tags/tag183.xml><?xml version="1.0" encoding="utf-8"?>
<p:tagLst xmlns:a="http://schemas.openxmlformats.org/drawingml/2006/main" xmlns:r="http://schemas.openxmlformats.org/officeDocument/2006/relationships" xmlns:p="http://schemas.openxmlformats.org/presentationml/2006/main">
  <p:tag name="NUM" val="3"/>
</p:tagLst>
</file>

<file path=ppt/tags/tag184.xml><?xml version="1.0" encoding="utf-8"?>
<p:tagLst xmlns:a="http://schemas.openxmlformats.org/drawingml/2006/main" xmlns:r="http://schemas.openxmlformats.org/officeDocument/2006/relationships" xmlns:p="http://schemas.openxmlformats.org/presentationml/2006/main">
  <p:tag name="NUM" val="4"/>
</p:tagLst>
</file>

<file path=ppt/tags/tag185.xml><?xml version="1.0" encoding="utf-8"?>
<p:tagLst xmlns:a="http://schemas.openxmlformats.org/drawingml/2006/main" xmlns:r="http://schemas.openxmlformats.org/officeDocument/2006/relationships" xmlns:p="http://schemas.openxmlformats.org/presentationml/2006/main">
  <p:tag name="NUM" val="5"/>
</p:tagLst>
</file>

<file path=ppt/tags/tag186.xml><?xml version="1.0" encoding="utf-8"?>
<p:tagLst xmlns:a="http://schemas.openxmlformats.org/drawingml/2006/main" xmlns:r="http://schemas.openxmlformats.org/officeDocument/2006/relationships" xmlns:p="http://schemas.openxmlformats.org/presentationml/2006/main">
  <p:tag name="NUM" val="6"/>
</p:tagLst>
</file>

<file path=ppt/tags/tag187.xml><?xml version="1.0" encoding="utf-8"?>
<p:tagLst xmlns:a="http://schemas.openxmlformats.org/drawingml/2006/main" xmlns:r="http://schemas.openxmlformats.org/officeDocument/2006/relationships" xmlns:p="http://schemas.openxmlformats.org/presentationml/2006/main">
  <p:tag name="NUM" val="7"/>
</p:tagLst>
</file>

<file path=ppt/tags/tag188.xml><?xml version="1.0" encoding="utf-8"?>
<p:tagLst xmlns:a="http://schemas.openxmlformats.org/drawingml/2006/main" xmlns:r="http://schemas.openxmlformats.org/officeDocument/2006/relationships" xmlns:p="http://schemas.openxmlformats.org/presentationml/2006/main">
  <p:tag name="NUM" val="8"/>
</p:tagLst>
</file>

<file path=ppt/tags/tag189.xml><?xml version="1.0" encoding="utf-8"?>
<p:tagLst xmlns:a="http://schemas.openxmlformats.org/drawingml/2006/main" xmlns:r="http://schemas.openxmlformats.org/officeDocument/2006/relationships" xmlns:p="http://schemas.openxmlformats.org/presentationml/2006/main">
  <p:tag name="NUM" val="9"/>
</p:tagLst>
</file>

<file path=ppt/tags/tag190.xml><?xml version="1.0" encoding="utf-8"?>
<p:tagLst xmlns:a="http://schemas.openxmlformats.org/drawingml/2006/main" xmlns:r="http://schemas.openxmlformats.org/officeDocument/2006/relationships" xmlns:p="http://schemas.openxmlformats.org/presentationml/2006/main">
  <p:tag name="NUM" val="10"/>
</p:tagLst>
</file>

<file path=ppt/tags/tag191.xml><?xml version="1.0" encoding="utf-8"?>
<p:tagLst xmlns:a="http://schemas.openxmlformats.org/drawingml/2006/main" xmlns:r="http://schemas.openxmlformats.org/officeDocument/2006/relationships" xmlns:p="http://schemas.openxmlformats.org/presentationml/2006/main">
  <p:tag name="NUM" val="11"/>
</p:tagLst>
</file>

<file path=ppt/tags/tag192.xml><?xml version="1.0" encoding="utf-8"?>
<p:tagLst xmlns:a="http://schemas.openxmlformats.org/drawingml/2006/main" xmlns:r="http://schemas.openxmlformats.org/officeDocument/2006/relationships" xmlns:p="http://schemas.openxmlformats.org/presentationml/2006/main">
  <p:tag name="NUM" val="12"/>
</p:tagLst>
</file>

<file path=ppt/tags/tag193.xml><?xml version="1.0" encoding="utf-8"?>
<p:tagLst xmlns:a="http://schemas.openxmlformats.org/drawingml/2006/main" xmlns:r="http://schemas.openxmlformats.org/officeDocument/2006/relationships" xmlns:p="http://schemas.openxmlformats.org/presentationml/2006/main">
  <p:tag name="NUM" val="13"/>
</p:tagLst>
</file>

<file path=ppt/tags/tag194.xml><?xml version="1.0" encoding="utf-8"?>
<p:tagLst xmlns:a="http://schemas.openxmlformats.org/drawingml/2006/main" xmlns:r="http://schemas.openxmlformats.org/officeDocument/2006/relationships" xmlns:p="http://schemas.openxmlformats.org/presentationml/2006/main">
  <p:tag name="NUM" val="14"/>
</p:tagLst>
</file>

<file path=ppt/tags/tag195.xml><?xml version="1.0" encoding="utf-8"?>
<p:tagLst xmlns:a="http://schemas.openxmlformats.org/drawingml/2006/main" xmlns:r="http://schemas.openxmlformats.org/officeDocument/2006/relationships" xmlns:p="http://schemas.openxmlformats.org/presentationml/2006/main">
  <p:tag name="NUM" val="1"/>
</p:tagLst>
</file>

<file path=ppt/tags/tag196.xml><?xml version="1.0" encoding="utf-8"?>
<p:tagLst xmlns:a="http://schemas.openxmlformats.org/drawingml/2006/main" xmlns:r="http://schemas.openxmlformats.org/officeDocument/2006/relationships" xmlns:p="http://schemas.openxmlformats.org/presentationml/2006/main">
  <p:tag name="NUM" val="2"/>
</p:tagLst>
</file>

<file path=ppt/tags/tag197.xml><?xml version="1.0" encoding="utf-8"?>
<p:tagLst xmlns:a="http://schemas.openxmlformats.org/drawingml/2006/main" xmlns:r="http://schemas.openxmlformats.org/officeDocument/2006/relationships" xmlns:p="http://schemas.openxmlformats.org/presentationml/2006/main">
  <p:tag name="NUM" val="3"/>
</p:tagLst>
</file>

<file path=ppt/tags/tag198.xml><?xml version="1.0" encoding="utf-8"?>
<p:tagLst xmlns:a="http://schemas.openxmlformats.org/drawingml/2006/main" xmlns:r="http://schemas.openxmlformats.org/officeDocument/2006/relationships" xmlns:p="http://schemas.openxmlformats.org/presentationml/2006/main">
  <p:tag name="NUM" val="4"/>
</p:tagLst>
</file>

<file path=ppt/tags/tag199.xml><?xml version="1.0" encoding="utf-8"?>
<p:tagLst xmlns:a="http://schemas.openxmlformats.org/drawingml/2006/main" xmlns:r="http://schemas.openxmlformats.org/officeDocument/2006/relationships" xmlns:p="http://schemas.openxmlformats.org/presentationml/2006/main">
  <p:tag name="NUM" val="1"/>
</p:tagLst>
</file>

<file path=ppt/tags/tag200.xml><?xml version="1.0" encoding="utf-8"?>
<p:tagLst xmlns:a="http://schemas.openxmlformats.org/drawingml/2006/main" xmlns:r="http://schemas.openxmlformats.org/officeDocument/2006/relationships" xmlns:p="http://schemas.openxmlformats.org/presentationml/2006/main">
  <p:tag name="NUM" val="2"/>
</p:tagLst>
</file>

<file path=ppt/tags/tag201.xml><?xml version="1.0" encoding="utf-8"?>
<p:tagLst xmlns:a="http://schemas.openxmlformats.org/drawingml/2006/main" xmlns:r="http://schemas.openxmlformats.org/officeDocument/2006/relationships" xmlns:p="http://schemas.openxmlformats.org/presentationml/2006/main">
  <p:tag name="NUM" val="3"/>
</p:tagLst>
</file>

<file path=ppt/tags/tag202.xml><?xml version="1.0" encoding="utf-8"?>
<p:tagLst xmlns:a="http://schemas.openxmlformats.org/drawingml/2006/main" xmlns:r="http://schemas.openxmlformats.org/officeDocument/2006/relationships" xmlns:p="http://schemas.openxmlformats.org/presentationml/2006/main">
  <p:tag name="NUM" val="4"/>
</p:tagLst>
</file>

<file path=ppt/tags/tag203.xml><?xml version="1.0" encoding="utf-8"?>
<p:tagLst xmlns:a="http://schemas.openxmlformats.org/drawingml/2006/main" xmlns:r="http://schemas.openxmlformats.org/officeDocument/2006/relationships" xmlns:p="http://schemas.openxmlformats.org/presentationml/2006/main">
  <p:tag name="NUM" val="5"/>
</p:tagLst>
</file>

<file path=ppt/tags/tag204.xml><?xml version="1.0" encoding="utf-8"?>
<p:tagLst xmlns:a="http://schemas.openxmlformats.org/drawingml/2006/main" xmlns:r="http://schemas.openxmlformats.org/officeDocument/2006/relationships" xmlns:p="http://schemas.openxmlformats.org/presentationml/2006/main">
  <p:tag name="NUM" val="6"/>
</p:tagLst>
</file>

<file path=ppt/tags/tag205.xml><?xml version="1.0" encoding="utf-8"?>
<p:tagLst xmlns:a="http://schemas.openxmlformats.org/drawingml/2006/main" xmlns:r="http://schemas.openxmlformats.org/officeDocument/2006/relationships" xmlns:p="http://schemas.openxmlformats.org/presentationml/2006/main">
  <p:tag name="NUM" val="7"/>
</p:tagLst>
</file>

<file path=ppt/tags/tag206.xml><?xml version="1.0" encoding="utf-8"?>
<p:tagLst xmlns:a="http://schemas.openxmlformats.org/drawingml/2006/main" xmlns:r="http://schemas.openxmlformats.org/officeDocument/2006/relationships" xmlns:p="http://schemas.openxmlformats.org/presentationml/2006/main">
  <p:tag name="NUM" val="8"/>
</p:tagLst>
</file>

<file path=ppt/tags/tag207.xml><?xml version="1.0" encoding="utf-8"?>
<p:tagLst xmlns:a="http://schemas.openxmlformats.org/drawingml/2006/main" xmlns:r="http://schemas.openxmlformats.org/officeDocument/2006/relationships" xmlns:p="http://schemas.openxmlformats.org/presentationml/2006/main">
  <p:tag name="NUM" val="9"/>
</p:tagLst>
</file>

<file path=ppt/tags/tag208.xml><?xml version="1.0" encoding="utf-8"?>
<p:tagLst xmlns:a="http://schemas.openxmlformats.org/drawingml/2006/main" xmlns:r="http://schemas.openxmlformats.org/officeDocument/2006/relationships" xmlns:p="http://schemas.openxmlformats.org/presentationml/2006/main">
  <p:tag name="NUM" val="10"/>
</p:tagLst>
</file>

<file path=ppt/tags/tag209.xml><?xml version="1.0" encoding="utf-8"?>
<p:tagLst xmlns:a="http://schemas.openxmlformats.org/drawingml/2006/main" xmlns:r="http://schemas.openxmlformats.org/officeDocument/2006/relationships" xmlns:p="http://schemas.openxmlformats.org/presentationml/2006/main">
  <p:tag name="NUM" val="1"/>
</p:tagLst>
</file>

<file path=ppt/tags/tag210.xml><?xml version="1.0" encoding="utf-8"?>
<p:tagLst xmlns:a="http://schemas.openxmlformats.org/drawingml/2006/main" xmlns:r="http://schemas.openxmlformats.org/officeDocument/2006/relationships" xmlns:p="http://schemas.openxmlformats.org/presentationml/2006/main">
  <p:tag name="NUM" val="2"/>
</p:tagLst>
</file>

<file path=ppt/tags/tag211.xml><?xml version="1.0" encoding="utf-8"?>
<p:tagLst xmlns:a="http://schemas.openxmlformats.org/drawingml/2006/main" xmlns:r="http://schemas.openxmlformats.org/officeDocument/2006/relationships" xmlns:p="http://schemas.openxmlformats.org/presentationml/2006/main">
  <p:tag name="NUM" val="3"/>
</p:tagLst>
</file>

<file path=ppt/tags/tag212.xml><?xml version="1.0" encoding="utf-8"?>
<p:tagLst xmlns:a="http://schemas.openxmlformats.org/drawingml/2006/main" xmlns:r="http://schemas.openxmlformats.org/officeDocument/2006/relationships" xmlns:p="http://schemas.openxmlformats.org/presentationml/2006/main">
  <p:tag name="NUM" val="1"/>
</p:tagLst>
</file>

<file path=ppt/tags/tag213.xml><?xml version="1.0" encoding="utf-8"?>
<p:tagLst xmlns:a="http://schemas.openxmlformats.org/drawingml/2006/main" xmlns:r="http://schemas.openxmlformats.org/officeDocument/2006/relationships" xmlns:p="http://schemas.openxmlformats.org/presentationml/2006/main">
  <p:tag name="NUM" val="2"/>
</p:tagLst>
</file>

<file path=ppt/tags/tag214.xml><?xml version="1.0" encoding="utf-8"?>
<p:tagLst xmlns:a="http://schemas.openxmlformats.org/drawingml/2006/main" xmlns:r="http://schemas.openxmlformats.org/officeDocument/2006/relationships" xmlns:p="http://schemas.openxmlformats.org/presentationml/2006/main">
  <p:tag name="NUM" val="3"/>
</p:tagLst>
</file>

<file path=ppt/tags/tag215.xml><?xml version="1.0" encoding="utf-8"?>
<p:tagLst xmlns:a="http://schemas.openxmlformats.org/drawingml/2006/main" xmlns:r="http://schemas.openxmlformats.org/officeDocument/2006/relationships" xmlns:p="http://schemas.openxmlformats.org/presentationml/2006/main">
  <p:tag name="NUM" val="4"/>
</p:tagLst>
</file>

<file path=ppt/tags/tag216.xml><?xml version="1.0" encoding="utf-8"?>
<p:tagLst xmlns:a="http://schemas.openxmlformats.org/drawingml/2006/main" xmlns:r="http://schemas.openxmlformats.org/officeDocument/2006/relationships" xmlns:p="http://schemas.openxmlformats.org/presentationml/2006/main">
  <p:tag name="NUM" val="5"/>
</p:tagLst>
</file>

<file path=ppt/tags/tag217.xml><?xml version="1.0" encoding="utf-8"?>
<p:tagLst xmlns:a="http://schemas.openxmlformats.org/drawingml/2006/main" xmlns:r="http://schemas.openxmlformats.org/officeDocument/2006/relationships" xmlns:p="http://schemas.openxmlformats.org/presentationml/2006/main">
  <p:tag name="NUM" val="6"/>
</p:tagLst>
</file>

<file path=ppt/tags/tag218.xml><?xml version="1.0" encoding="utf-8"?>
<p:tagLst xmlns:a="http://schemas.openxmlformats.org/drawingml/2006/main" xmlns:r="http://schemas.openxmlformats.org/officeDocument/2006/relationships" xmlns:p="http://schemas.openxmlformats.org/presentationml/2006/main">
  <p:tag name="NUM" val="7"/>
</p:tagLst>
</file>

<file path=ppt/tags/tag219.xml><?xml version="1.0" encoding="utf-8"?>
<p:tagLst xmlns:a="http://schemas.openxmlformats.org/drawingml/2006/main" xmlns:r="http://schemas.openxmlformats.org/officeDocument/2006/relationships" xmlns:p="http://schemas.openxmlformats.org/presentationml/2006/main">
  <p:tag name="NUM" val="8"/>
</p:tagLst>
</file>

<file path=ppt/tags/tag220.xml><?xml version="1.0" encoding="utf-8"?>
<p:tagLst xmlns:a="http://schemas.openxmlformats.org/drawingml/2006/main" xmlns:r="http://schemas.openxmlformats.org/officeDocument/2006/relationships" xmlns:p="http://schemas.openxmlformats.org/presentationml/2006/main">
  <p:tag name="NUM" val="1"/>
</p:tagLst>
</file>

<file path=ppt/tags/tag221.xml><?xml version="1.0" encoding="utf-8"?>
<p:tagLst xmlns:a="http://schemas.openxmlformats.org/drawingml/2006/main" xmlns:r="http://schemas.openxmlformats.org/officeDocument/2006/relationships" xmlns:p="http://schemas.openxmlformats.org/presentationml/2006/main">
  <p:tag name="NUM" val="2"/>
</p:tagLst>
</file>

<file path=ppt/tags/tag222.xml><?xml version="1.0" encoding="utf-8"?>
<p:tagLst xmlns:a="http://schemas.openxmlformats.org/drawingml/2006/main" xmlns:r="http://schemas.openxmlformats.org/officeDocument/2006/relationships" xmlns:p="http://schemas.openxmlformats.org/presentationml/2006/main">
  <p:tag name="NUM" val="3"/>
</p:tagLst>
</file>

<file path=ppt/tags/tag223.xml><?xml version="1.0" encoding="utf-8"?>
<p:tagLst xmlns:a="http://schemas.openxmlformats.org/drawingml/2006/main" xmlns:r="http://schemas.openxmlformats.org/officeDocument/2006/relationships" xmlns:p="http://schemas.openxmlformats.org/presentationml/2006/main">
  <p:tag name="NUM" val="4"/>
</p:tagLst>
</file>

<file path=ppt/tags/tag224.xml><?xml version="1.0" encoding="utf-8"?>
<p:tagLst xmlns:a="http://schemas.openxmlformats.org/drawingml/2006/main" xmlns:r="http://schemas.openxmlformats.org/officeDocument/2006/relationships" xmlns:p="http://schemas.openxmlformats.org/presentationml/2006/main">
  <p:tag name="NUM" val="5"/>
</p:tagLst>
</file>

<file path=ppt/tags/tag225.xml><?xml version="1.0" encoding="utf-8"?>
<p:tagLst xmlns:a="http://schemas.openxmlformats.org/drawingml/2006/main" xmlns:r="http://schemas.openxmlformats.org/officeDocument/2006/relationships" xmlns:p="http://schemas.openxmlformats.org/presentationml/2006/main">
  <p:tag name="NUM" val="6"/>
</p:tagLst>
</file>

<file path=ppt/tags/tag226.xml><?xml version="1.0" encoding="utf-8"?>
<p:tagLst xmlns:a="http://schemas.openxmlformats.org/drawingml/2006/main" xmlns:r="http://schemas.openxmlformats.org/officeDocument/2006/relationships" xmlns:p="http://schemas.openxmlformats.org/presentationml/2006/main">
  <p:tag name="NUM" val="1"/>
</p:tagLst>
</file>

<file path=ppt/tags/tag227.xml><?xml version="1.0" encoding="utf-8"?>
<p:tagLst xmlns:a="http://schemas.openxmlformats.org/drawingml/2006/main" xmlns:r="http://schemas.openxmlformats.org/officeDocument/2006/relationships" xmlns:p="http://schemas.openxmlformats.org/presentationml/2006/main">
  <p:tag name="NUM" val="2"/>
</p:tagLst>
</file>

<file path=ppt/tags/tag228.xml><?xml version="1.0" encoding="utf-8"?>
<p:tagLst xmlns:a="http://schemas.openxmlformats.org/drawingml/2006/main" xmlns:r="http://schemas.openxmlformats.org/officeDocument/2006/relationships" xmlns:p="http://schemas.openxmlformats.org/presentationml/2006/main">
  <p:tag name="NUM" val="3"/>
</p:tagLst>
</file>

<file path=ppt/tags/tag229.xml><?xml version="1.0" encoding="utf-8"?>
<p:tagLst xmlns:a="http://schemas.openxmlformats.org/drawingml/2006/main" xmlns:r="http://schemas.openxmlformats.org/officeDocument/2006/relationships" xmlns:p="http://schemas.openxmlformats.org/presentationml/2006/main">
  <p:tag name="NUM" val="4"/>
</p:tagLst>
</file>

<file path=ppt/tags/tag230.xml><?xml version="1.0" encoding="utf-8"?>
<p:tagLst xmlns:a="http://schemas.openxmlformats.org/drawingml/2006/main" xmlns:r="http://schemas.openxmlformats.org/officeDocument/2006/relationships" xmlns:p="http://schemas.openxmlformats.org/presentationml/2006/main">
  <p:tag name="NUM" val="5"/>
</p:tagLst>
</file>

<file path=ppt/tags/tag231.xml><?xml version="1.0" encoding="utf-8"?>
<p:tagLst xmlns:a="http://schemas.openxmlformats.org/drawingml/2006/main" xmlns:r="http://schemas.openxmlformats.org/officeDocument/2006/relationships" xmlns:p="http://schemas.openxmlformats.org/presentationml/2006/main">
  <p:tag name="NUM" val="6"/>
</p:tagLst>
</file>

<file path=ppt/tags/tag232.xml><?xml version="1.0" encoding="utf-8"?>
<p:tagLst xmlns:a="http://schemas.openxmlformats.org/drawingml/2006/main" xmlns:r="http://schemas.openxmlformats.org/officeDocument/2006/relationships" xmlns:p="http://schemas.openxmlformats.org/presentationml/2006/main">
  <p:tag name="NUM" val="1"/>
</p:tagLst>
</file>

<file path=ppt/tags/tag233.xml><?xml version="1.0" encoding="utf-8"?>
<p:tagLst xmlns:a="http://schemas.openxmlformats.org/drawingml/2006/main" xmlns:r="http://schemas.openxmlformats.org/officeDocument/2006/relationships" xmlns:p="http://schemas.openxmlformats.org/presentationml/2006/main">
  <p:tag name="NUM" val="2"/>
</p:tagLst>
</file>

<file path=ppt/tags/tag234.xml><?xml version="1.0" encoding="utf-8"?>
<p:tagLst xmlns:a="http://schemas.openxmlformats.org/drawingml/2006/main" xmlns:r="http://schemas.openxmlformats.org/officeDocument/2006/relationships" xmlns:p="http://schemas.openxmlformats.org/presentationml/2006/main">
  <p:tag name="NUM" val="3"/>
</p:tagLst>
</file>

<file path=ppt/tags/tag235.xml><?xml version="1.0" encoding="utf-8"?>
<p:tagLst xmlns:a="http://schemas.openxmlformats.org/drawingml/2006/main" xmlns:r="http://schemas.openxmlformats.org/officeDocument/2006/relationships" xmlns:p="http://schemas.openxmlformats.org/presentationml/2006/main">
  <p:tag name="NUM" val="1"/>
</p:tagLst>
</file>

<file path=ppt/tags/tag236.xml><?xml version="1.0" encoding="utf-8"?>
<p:tagLst xmlns:a="http://schemas.openxmlformats.org/drawingml/2006/main" xmlns:r="http://schemas.openxmlformats.org/officeDocument/2006/relationships" xmlns:p="http://schemas.openxmlformats.org/presentationml/2006/main">
  <p:tag name="NUM" val="2"/>
</p:tagLst>
</file>

<file path=ppt/tags/tag237.xml><?xml version="1.0" encoding="utf-8"?>
<p:tagLst xmlns:a="http://schemas.openxmlformats.org/drawingml/2006/main" xmlns:r="http://schemas.openxmlformats.org/officeDocument/2006/relationships" xmlns:p="http://schemas.openxmlformats.org/presentationml/2006/main">
  <p:tag name="NUM" val="3"/>
</p:tagLst>
</file>

<file path=ppt/tags/tag238.xml><?xml version="1.0" encoding="utf-8"?>
<p:tagLst xmlns:a="http://schemas.openxmlformats.org/drawingml/2006/main" xmlns:r="http://schemas.openxmlformats.org/officeDocument/2006/relationships" xmlns:p="http://schemas.openxmlformats.org/presentationml/2006/main">
  <p:tag name="NUM" val="4"/>
</p:tagLst>
</file>

<file path=ppt/tags/tag239.xml><?xml version="1.0" encoding="utf-8"?>
<p:tagLst xmlns:a="http://schemas.openxmlformats.org/drawingml/2006/main" xmlns:r="http://schemas.openxmlformats.org/officeDocument/2006/relationships" xmlns:p="http://schemas.openxmlformats.org/presentationml/2006/main">
  <p:tag name="NUM" val="5"/>
</p:tagLst>
</file>

<file path=ppt/tags/tag240.xml><?xml version="1.0" encoding="utf-8"?>
<p:tagLst xmlns:a="http://schemas.openxmlformats.org/drawingml/2006/main" xmlns:r="http://schemas.openxmlformats.org/officeDocument/2006/relationships" xmlns:p="http://schemas.openxmlformats.org/presentationml/2006/main">
  <p:tag name="NUM" val="6"/>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pXbFYz7Joxk.JFkxS7tQzvA"/>
  <p:tag name="NUM" val="7"/>
</p:tagLst>
</file>

<file path=ppt/tags/tag242.xml><?xml version="1.0" encoding="utf-8"?>
<p:tagLst xmlns:a="http://schemas.openxmlformats.org/drawingml/2006/main" xmlns:r="http://schemas.openxmlformats.org/officeDocument/2006/relationships" xmlns:p="http://schemas.openxmlformats.org/presentationml/2006/main">
  <p:tag name="NUM" val="8"/>
</p:tagLst>
</file>

<file path=ppt/tags/tag243.xml><?xml version="1.0" encoding="utf-8"?>
<p:tagLst xmlns:a="http://schemas.openxmlformats.org/drawingml/2006/main" xmlns:r="http://schemas.openxmlformats.org/officeDocument/2006/relationships" xmlns:p="http://schemas.openxmlformats.org/presentationml/2006/main">
  <p:tag name="NUM" val="9"/>
</p:tagLst>
</file>

<file path=ppt/tags/tag244.xml><?xml version="1.0" encoding="utf-8"?>
<p:tagLst xmlns:a="http://schemas.openxmlformats.org/drawingml/2006/main" xmlns:r="http://schemas.openxmlformats.org/officeDocument/2006/relationships" xmlns:p="http://schemas.openxmlformats.org/presentationml/2006/main">
  <p:tag name="NUM" val="10"/>
</p:tagLst>
</file>

<file path=ppt/tags/tag245.xml><?xml version="1.0" encoding="utf-8"?>
<p:tagLst xmlns:a="http://schemas.openxmlformats.org/drawingml/2006/main" xmlns:r="http://schemas.openxmlformats.org/officeDocument/2006/relationships" xmlns:p="http://schemas.openxmlformats.org/presentationml/2006/main">
  <p:tag name="NUM" val="11"/>
</p:tagLst>
</file>

<file path=ppt/tags/tag246.xml><?xml version="1.0" encoding="utf-8"?>
<p:tagLst xmlns:a="http://schemas.openxmlformats.org/drawingml/2006/main" xmlns:r="http://schemas.openxmlformats.org/officeDocument/2006/relationships" xmlns:p="http://schemas.openxmlformats.org/presentationml/2006/main">
  <p:tag name="NUM" val="12"/>
</p:tagLst>
</file>

<file path=ppt/tags/tag247.xml><?xml version="1.0" encoding="utf-8"?>
<p:tagLst xmlns:a="http://schemas.openxmlformats.org/drawingml/2006/main" xmlns:r="http://schemas.openxmlformats.org/officeDocument/2006/relationships" xmlns:p="http://schemas.openxmlformats.org/presentationml/2006/main">
  <p:tag name="NUM" val="13"/>
</p:tagLst>
</file>

<file path=ppt/tags/tag248.xml><?xml version="1.0" encoding="utf-8"?>
<p:tagLst xmlns:a="http://schemas.openxmlformats.org/drawingml/2006/main" xmlns:r="http://schemas.openxmlformats.org/officeDocument/2006/relationships" xmlns:p="http://schemas.openxmlformats.org/presentationml/2006/main">
  <p:tag name="NUM" val="14"/>
</p:tagLst>
</file>

<file path=ppt/tags/tag249.xml><?xml version="1.0" encoding="utf-8"?>
<p:tagLst xmlns:a="http://schemas.openxmlformats.org/drawingml/2006/main" xmlns:r="http://schemas.openxmlformats.org/officeDocument/2006/relationships" xmlns:p="http://schemas.openxmlformats.org/presentationml/2006/main">
  <p:tag name="NUM" val="1"/>
</p:tagLst>
</file>

<file path=ppt/tags/tag250.xml><?xml version="1.0" encoding="utf-8"?>
<p:tagLst xmlns:a="http://schemas.openxmlformats.org/drawingml/2006/main" xmlns:r="http://schemas.openxmlformats.org/officeDocument/2006/relationships" xmlns:p="http://schemas.openxmlformats.org/presentationml/2006/main">
  <p:tag name="NUM" val="2"/>
</p:tagLst>
</file>

<file path=ppt/tags/tag251.xml><?xml version="1.0" encoding="utf-8"?>
<p:tagLst xmlns:a="http://schemas.openxmlformats.org/drawingml/2006/main" xmlns:r="http://schemas.openxmlformats.org/officeDocument/2006/relationships" xmlns:p="http://schemas.openxmlformats.org/presentationml/2006/main">
  <p:tag name="NUM" val="3"/>
</p:tagLst>
</file>

<file path=ppt/tags/tag252.xml><?xml version="1.0" encoding="utf-8"?>
<p:tagLst xmlns:a="http://schemas.openxmlformats.org/drawingml/2006/main" xmlns:r="http://schemas.openxmlformats.org/officeDocument/2006/relationships" xmlns:p="http://schemas.openxmlformats.org/presentationml/2006/main">
  <p:tag name="NUM" val="4"/>
</p:tagLst>
</file>

<file path=ppt/tags/tag253.xml><?xml version="1.0" encoding="utf-8"?>
<p:tagLst xmlns:a="http://schemas.openxmlformats.org/drawingml/2006/main" xmlns:r="http://schemas.openxmlformats.org/officeDocument/2006/relationships" xmlns:p="http://schemas.openxmlformats.org/presentationml/2006/main">
  <p:tag name="NUM" val="1"/>
</p:tagLst>
</file>

<file path=ppt/tags/tag254.xml><?xml version="1.0" encoding="utf-8"?>
<p:tagLst xmlns:a="http://schemas.openxmlformats.org/drawingml/2006/main" xmlns:r="http://schemas.openxmlformats.org/officeDocument/2006/relationships" xmlns:p="http://schemas.openxmlformats.org/presentationml/2006/main">
  <p:tag name="NUM" val="2"/>
</p:tagLst>
</file>

<file path=ppt/tags/tag255.xml><?xml version="1.0" encoding="utf-8"?>
<p:tagLst xmlns:a="http://schemas.openxmlformats.org/drawingml/2006/main" xmlns:r="http://schemas.openxmlformats.org/officeDocument/2006/relationships" xmlns:p="http://schemas.openxmlformats.org/presentationml/2006/main">
  <p:tag name="NUM" val="3"/>
</p:tagLst>
</file>

<file path=ppt/tags/tag256.xml><?xml version="1.0" encoding="utf-8"?>
<p:tagLst xmlns:a="http://schemas.openxmlformats.org/drawingml/2006/main" xmlns:r="http://schemas.openxmlformats.org/officeDocument/2006/relationships" xmlns:p="http://schemas.openxmlformats.org/presentationml/2006/main">
  <p:tag name="NUM" val="4"/>
</p:tagLst>
</file>

<file path=ppt/tags/tag257.xml><?xml version="1.0" encoding="utf-8"?>
<p:tagLst xmlns:a="http://schemas.openxmlformats.org/drawingml/2006/main" xmlns:r="http://schemas.openxmlformats.org/officeDocument/2006/relationships" xmlns:p="http://schemas.openxmlformats.org/presentationml/2006/main">
  <p:tag name="NUM" val="5"/>
</p:tagLst>
</file>

<file path=ppt/tags/tag258.xml><?xml version="1.0" encoding="utf-8"?>
<p:tagLst xmlns:a="http://schemas.openxmlformats.org/drawingml/2006/main" xmlns:r="http://schemas.openxmlformats.org/officeDocument/2006/relationships" xmlns:p="http://schemas.openxmlformats.org/presentationml/2006/main">
  <p:tag name="NUM" val="6"/>
</p:tagLst>
</file>

<file path=ppt/tags/tag259.xml><?xml version="1.0" encoding="utf-8"?>
<p:tagLst xmlns:a="http://schemas.openxmlformats.org/drawingml/2006/main" xmlns:r="http://schemas.openxmlformats.org/officeDocument/2006/relationships" xmlns:p="http://schemas.openxmlformats.org/presentationml/2006/main">
  <p:tag name="NUM" val="7"/>
</p:tagLst>
</file>

<file path=ppt/tags/tag260.xml><?xml version="1.0" encoding="utf-8"?>
<p:tagLst xmlns:a="http://schemas.openxmlformats.org/drawingml/2006/main" xmlns:r="http://schemas.openxmlformats.org/officeDocument/2006/relationships" xmlns:p="http://schemas.openxmlformats.org/presentationml/2006/main">
  <p:tag name="NUM" val="1"/>
</p:tagLst>
</file>

<file path=ppt/tags/tag261.xml><?xml version="1.0" encoding="utf-8"?>
<p:tagLst xmlns:a="http://schemas.openxmlformats.org/drawingml/2006/main" xmlns:r="http://schemas.openxmlformats.org/officeDocument/2006/relationships" xmlns:p="http://schemas.openxmlformats.org/presentationml/2006/main">
  <p:tag name="NUM" val="2"/>
</p:tagLst>
</file>

<file path=ppt/tags/tag262.xml><?xml version="1.0" encoding="utf-8"?>
<p:tagLst xmlns:a="http://schemas.openxmlformats.org/drawingml/2006/main" xmlns:r="http://schemas.openxmlformats.org/officeDocument/2006/relationships" xmlns:p="http://schemas.openxmlformats.org/presentationml/2006/main">
  <p:tag name="NUM" val="3"/>
</p:tagLst>
</file>

<file path=ppt/tags/tag263.xml><?xml version="1.0" encoding="utf-8"?>
<p:tagLst xmlns:a="http://schemas.openxmlformats.org/drawingml/2006/main" xmlns:r="http://schemas.openxmlformats.org/officeDocument/2006/relationships" xmlns:p="http://schemas.openxmlformats.org/presentationml/2006/main">
  <p:tag name="NUM" val="4"/>
</p:tagLst>
</file>

<file path=ppt/tags/tag264.xml><?xml version="1.0" encoding="utf-8"?>
<p:tagLst xmlns:a="http://schemas.openxmlformats.org/drawingml/2006/main" xmlns:r="http://schemas.openxmlformats.org/officeDocument/2006/relationships" xmlns:p="http://schemas.openxmlformats.org/presentationml/2006/main">
  <p:tag name="NUM" val="5"/>
</p:tagLst>
</file>

<file path=ppt/tags/tag265.xml><?xml version="1.0" encoding="utf-8"?>
<p:tagLst xmlns:a="http://schemas.openxmlformats.org/drawingml/2006/main" xmlns:r="http://schemas.openxmlformats.org/officeDocument/2006/relationships" xmlns:p="http://schemas.openxmlformats.org/presentationml/2006/main">
  <p:tag name="NUM" val="6"/>
</p:tagLst>
</file>

<file path=ppt/tags/tag266.xml><?xml version="1.0" encoding="utf-8"?>
<p:tagLst xmlns:a="http://schemas.openxmlformats.org/drawingml/2006/main" xmlns:r="http://schemas.openxmlformats.org/officeDocument/2006/relationships" xmlns:p="http://schemas.openxmlformats.org/presentationml/2006/main">
  <p:tag name="NUM" val="7"/>
</p:tagLst>
</file>

<file path=ppt/tags/tag267.xml><?xml version="1.0" encoding="utf-8"?>
<p:tagLst xmlns:a="http://schemas.openxmlformats.org/drawingml/2006/main" xmlns:r="http://schemas.openxmlformats.org/officeDocument/2006/relationships" xmlns:p="http://schemas.openxmlformats.org/presentationml/2006/main">
  <p:tag name="NUM" val="8"/>
</p:tagLst>
</file>

<file path=ppt/tags/tag268.xml><?xml version="1.0" encoding="utf-8"?>
<p:tagLst xmlns:a="http://schemas.openxmlformats.org/drawingml/2006/main" xmlns:r="http://schemas.openxmlformats.org/officeDocument/2006/relationships" xmlns:p="http://schemas.openxmlformats.org/presentationml/2006/main">
  <p:tag name="NUM" val="9"/>
</p:tagLst>
</file>

<file path=ppt/tags/tag269.xml><?xml version="1.0" encoding="utf-8"?>
<p:tagLst xmlns:a="http://schemas.openxmlformats.org/drawingml/2006/main" xmlns:r="http://schemas.openxmlformats.org/officeDocument/2006/relationships" xmlns:p="http://schemas.openxmlformats.org/presentationml/2006/main">
  <p:tag name="NUM" val="10"/>
</p:tagLst>
</file>

<file path=ppt/tags/tag270.xml><?xml version="1.0" encoding="utf-8"?>
<p:tagLst xmlns:a="http://schemas.openxmlformats.org/drawingml/2006/main" xmlns:r="http://schemas.openxmlformats.org/officeDocument/2006/relationships" xmlns:p="http://schemas.openxmlformats.org/presentationml/2006/main">
  <p:tag name="NUM" val="1"/>
</p:tagLst>
</file>

<file path=ppt/tags/tag271.xml><?xml version="1.0" encoding="utf-8"?>
<p:tagLst xmlns:a="http://schemas.openxmlformats.org/drawingml/2006/main" xmlns:r="http://schemas.openxmlformats.org/officeDocument/2006/relationships" xmlns:p="http://schemas.openxmlformats.org/presentationml/2006/main">
  <p:tag name="NUM" val="2"/>
</p:tagLst>
</file>

<file path=ppt/tags/tag272.xml><?xml version="1.0" encoding="utf-8"?>
<p:tagLst xmlns:a="http://schemas.openxmlformats.org/drawingml/2006/main" xmlns:r="http://schemas.openxmlformats.org/officeDocument/2006/relationships" xmlns:p="http://schemas.openxmlformats.org/presentationml/2006/main">
  <p:tag name="NUM" val="3"/>
</p:tagLst>
</file>

<file path=ppt/tags/tag273.xml><?xml version="1.0" encoding="utf-8"?>
<p:tagLst xmlns:a="http://schemas.openxmlformats.org/drawingml/2006/main" xmlns:r="http://schemas.openxmlformats.org/officeDocument/2006/relationships" xmlns:p="http://schemas.openxmlformats.org/presentationml/2006/main">
  <p:tag name="NUM" val="4"/>
</p:tagLst>
</file>

<file path=ppt/tags/tag274.xml><?xml version="1.0" encoding="utf-8"?>
<p:tagLst xmlns:a="http://schemas.openxmlformats.org/drawingml/2006/main" xmlns:r="http://schemas.openxmlformats.org/officeDocument/2006/relationships" xmlns:p="http://schemas.openxmlformats.org/presentationml/2006/main">
  <p:tag name="NUM" val="5"/>
</p:tagLst>
</file>

<file path=ppt/tags/tag275.xml><?xml version="1.0" encoding="utf-8"?>
<p:tagLst xmlns:a="http://schemas.openxmlformats.org/drawingml/2006/main" xmlns:r="http://schemas.openxmlformats.org/officeDocument/2006/relationships" xmlns:p="http://schemas.openxmlformats.org/presentationml/2006/main">
  <p:tag name="NUM" val="1"/>
</p:tagLst>
</file>

<file path=ppt/tags/tag276.xml><?xml version="1.0" encoding="utf-8"?>
<p:tagLst xmlns:a="http://schemas.openxmlformats.org/drawingml/2006/main" xmlns:r="http://schemas.openxmlformats.org/officeDocument/2006/relationships" xmlns:p="http://schemas.openxmlformats.org/presentationml/2006/main">
  <p:tag name="NUM" val="2"/>
</p:tagLst>
</file>

<file path=ppt/tags/tag277.xml><?xml version="1.0" encoding="utf-8"?>
<p:tagLst xmlns:a="http://schemas.openxmlformats.org/drawingml/2006/main" xmlns:r="http://schemas.openxmlformats.org/officeDocument/2006/relationships" xmlns:p="http://schemas.openxmlformats.org/presentationml/2006/main">
  <p:tag name="NUM" val="3"/>
</p:tagLst>
</file>

<file path=ppt/tags/tag278.xml><?xml version="1.0" encoding="utf-8"?>
<p:tagLst xmlns:a="http://schemas.openxmlformats.org/drawingml/2006/main" xmlns:r="http://schemas.openxmlformats.org/officeDocument/2006/relationships" xmlns:p="http://schemas.openxmlformats.org/presentationml/2006/main">
  <p:tag name="NUM" val="1"/>
</p:tagLst>
</file>

<file path=ppt/tags/tag279.xml><?xml version="1.0" encoding="utf-8"?>
<p:tagLst xmlns:a="http://schemas.openxmlformats.org/drawingml/2006/main" xmlns:r="http://schemas.openxmlformats.org/officeDocument/2006/relationships" xmlns:p="http://schemas.openxmlformats.org/presentationml/2006/main">
  <p:tag name="NUM" val="2"/>
</p:tagLst>
</file>

<file path=ppt/tags/tag280.xml><?xml version="1.0" encoding="utf-8"?>
<p:tagLst xmlns:a="http://schemas.openxmlformats.org/drawingml/2006/main" xmlns:r="http://schemas.openxmlformats.org/officeDocument/2006/relationships" xmlns:p="http://schemas.openxmlformats.org/presentationml/2006/main">
  <p:tag name="NUM" val="3"/>
</p:tagLst>
</file>

<file path=ppt/tags/tag281.xml><?xml version="1.0" encoding="utf-8"?>
<p:tagLst xmlns:a="http://schemas.openxmlformats.org/drawingml/2006/main" xmlns:r="http://schemas.openxmlformats.org/officeDocument/2006/relationships" xmlns:p="http://schemas.openxmlformats.org/presentationml/2006/main">
  <p:tag name="NUM" val="4"/>
</p:tagLst>
</file>

<file path=ppt/tags/tag282.xml><?xml version="1.0" encoding="utf-8"?>
<p:tagLst xmlns:a="http://schemas.openxmlformats.org/drawingml/2006/main" xmlns:r="http://schemas.openxmlformats.org/officeDocument/2006/relationships" xmlns:p="http://schemas.openxmlformats.org/presentationml/2006/main">
  <p:tag name="NUM" val="5"/>
</p:tagLst>
</file>

<file path=ppt/tags/tag283.xml><?xml version="1.0" encoding="utf-8"?>
<p:tagLst xmlns:a="http://schemas.openxmlformats.org/drawingml/2006/main" xmlns:r="http://schemas.openxmlformats.org/officeDocument/2006/relationships" xmlns:p="http://schemas.openxmlformats.org/presentationml/2006/main">
  <p:tag name="NUM" val="6"/>
</p:tagLst>
</file>

<file path=ppt/tags/tag284.xml><?xml version="1.0" encoding="utf-8"?>
<p:tagLst xmlns:a="http://schemas.openxmlformats.org/drawingml/2006/main" xmlns:r="http://schemas.openxmlformats.org/officeDocument/2006/relationships" xmlns:p="http://schemas.openxmlformats.org/presentationml/2006/main">
  <p:tag name="NUM" val="7"/>
</p:tagLst>
</file>

<file path=ppt/tags/tag285.xml><?xml version="1.0" encoding="utf-8"?>
<p:tagLst xmlns:a="http://schemas.openxmlformats.org/drawingml/2006/main" xmlns:r="http://schemas.openxmlformats.org/officeDocument/2006/relationships" xmlns:p="http://schemas.openxmlformats.org/presentationml/2006/main">
  <p:tag name="NUM" val="8"/>
</p:tagLst>
</file>

<file path=ppt/tags/tag286.xml><?xml version="1.0" encoding="utf-8"?>
<p:tagLst xmlns:a="http://schemas.openxmlformats.org/drawingml/2006/main" xmlns:r="http://schemas.openxmlformats.org/officeDocument/2006/relationships" xmlns:p="http://schemas.openxmlformats.org/presentationml/2006/main">
  <p:tag name="NUM" val="1"/>
</p:tagLst>
</file>

<file path=ppt/tags/tag287.xml><?xml version="1.0" encoding="utf-8"?>
<p:tagLst xmlns:a="http://schemas.openxmlformats.org/drawingml/2006/main" xmlns:r="http://schemas.openxmlformats.org/officeDocument/2006/relationships" xmlns:p="http://schemas.openxmlformats.org/presentationml/2006/main">
  <p:tag name="NUM" val="2"/>
</p:tagLst>
</file>

<file path=ppt/tags/tag288.xml><?xml version="1.0" encoding="utf-8"?>
<p:tagLst xmlns:a="http://schemas.openxmlformats.org/drawingml/2006/main" xmlns:r="http://schemas.openxmlformats.org/officeDocument/2006/relationships" xmlns:p="http://schemas.openxmlformats.org/presentationml/2006/main">
  <p:tag name="NUM" val="3"/>
</p:tagLst>
</file>

<file path=ppt/tags/tag289.xml><?xml version="1.0" encoding="utf-8"?>
<p:tagLst xmlns:a="http://schemas.openxmlformats.org/drawingml/2006/main" xmlns:r="http://schemas.openxmlformats.org/officeDocument/2006/relationships" xmlns:p="http://schemas.openxmlformats.org/presentationml/2006/main">
  <p:tag name="NUM" val="4"/>
</p:tagLst>
</file>

<file path=ppt/tags/tag290.xml><?xml version="1.0" encoding="utf-8"?>
<p:tagLst xmlns:a="http://schemas.openxmlformats.org/drawingml/2006/main" xmlns:r="http://schemas.openxmlformats.org/officeDocument/2006/relationships" xmlns:p="http://schemas.openxmlformats.org/presentationml/2006/main">
  <p:tag name="NUM" val="1"/>
</p:tagLst>
</file>

<file path=ppt/tags/tag291.xml><?xml version="1.0" encoding="utf-8"?>
<p:tagLst xmlns:a="http://schemas.openxmlformats.org/drawingml/2006/main" xmlns:r="http://schemas.openxmlformats.org/officeDocument/2006/relationships" xmlns:p="http://schemas.openxmlformats.org/presentationml/2006/main">
  <p:tag name="NUM" val="2"/>
</p:tagLst>
</file>

<file path=ppt/tags/tag292.xml><?xml version="1.0" encoding="utf-8"?>
<p:tagLst xmlns:a="http://schemas.openxmlformats.org/drawingml/2006/main" xmlns:r="http://schemas.openxmlformats.org/officeDocument/2006/relationships" xmlns:p="http://schemas.openxmlformats.org/presentationml/2006/main">
  <p:tag name="NUM" val="3"/>
</p:tagLst>
</file>

<file path=ppt/tags/tag293.xml><?xml version="1.0" encoding="utf-8"?>
<p:tagLst xmlns:a="http://schemas.openxmlformats.org/drawingml/2006/main" xmlns:r="http://schemas.openxmlformats.org/officeDocument/2006/relationships" xmlns:p="http://schemas.openxmlformats.org/presentationml/2006/main">
  <p:tag name="NUM" val="4"/>
</p:tagLst>
</file>

<file path=ppt/tags/tag294.xml><?xml version="1.0" encoding="utf-8"?>
<p:tagLst xmlns:a="http://schemas.openxmlformats.org/drawingml/2006/main" xmlns:r="http://schemas.openxmlformats.org/officeDocument/2006/relationships" xmlns:p="http://schemas.openxmlformats.org/presentationml/2006/main">
  <p:tag name="NUM" val="5"/>
</p:tagLst>
</file>

<file path=ppt/tags/tag295.xml><?xml version="1.0" encoding="utf-8"?>
<p:tagLst xmlns:a="http://schemas.openxmlformats.org/drawingml/2006/main" xmlns:r="http://schemas.openxmlformats.org/officeDocument/2006/relationships" xmlns:p="http://schemas.openxmlformats.org/presentationml/2006/main">
  <p:tag name="NUM" val="6"/>
</p:tagLst>
</file>

<file path=ppt/tags/tag296.xml><?xml version="1.0" encoding="utf-8"?>
<p:tagLst xmlns:a="http://schemas.openxmlformats.org/drawingml/2006/main" xmlns:r="http://schemas.openxmlformats.org/officeDocument/2006/relationships" xmlns:p="http://schemas.openxmlformats.org/presentationml/2006/main">
  <p:tag name="NUM" val="7"/>
</p:tagLst>
</file>

<file path=ppt/tags/tag297.xml><?xml version="1.0" encoding="utf-8"?>
<p:tagLst xmlns:a="http://schemas.openxmlformats.org/drawingml/2006/main" xmlns:r="http://schemas.openxmlformats.org/officeDocument/2006/relationships" xmlns:p="http://schemas.openxmlformats.org/presentationml/2006/main">
  <p:tag name="NUM" val="8"/>
</p:tagLst>
</file>

<file path=ppt/tags/tag298.xml><?xml version="1.0" encoding="utf-8"?>
<p:tagLst xmlns:a="http://schemas.openxmlformats.org/drawingml/2006/main" xmlns:r="http://schemas.openxmlformats.org/officeDocument/2006/relationships" xmlns:p="http://schemas.openxmlformats.org/presentationml/2006/main">
  <p:tag name="NUM" val="9"/>
</p:tagLst>
</file>

<file path=ppt/tags/tag299.xml><?xml version="1.0" encoding="utf-8"?>
<p:tagLst xmlns:a="http://schemas.openxmlformats.org/drawingml/2006/main" xmlns:r="http://schemas.openxmlformats.org/officeDocument/2006/relationships" xmlns:p="http://schemas.openxmlformats.org/presentationml/2006/main">
  <p:tag name="NUM" val="10"/>
</p:tagLst>
</file>

<file path=ppt/tags/tag300.xml><?xml version="1.0" encoding="utf-8"?>
<p:tagLst xmlns:a="http://schemas.openxmlformats.org/drawingml/2006/main" xmlns:r="http://schemas.openxmlformats.org/officeDocument/2006/relationships" xmlns:p="http://schemas.openxmlformats.org/presentationml/2006/main">
  <p:tag name="NUM" val="11"/>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pXbFYz7Joxk.JFkxS7tQzvA"/>
  <p:tag name="NUM" val="12"/>
</p:tagLst>
</file>

<file path=ppt/tags/tag302.xml><?xml version="1.0" encoding="utf-8"?>
<p:tagLst xmlns:a="http://schemas.openxmlformats.org/drawingml/2006/main" xmlns:r="http://schemas.openxmlformats.org/officeDocument/2006/relationships" xmlns:p="http://schemas.openxmlformats.org/presentationml/2006/main">
  <p:tag name="NUM" val="1"/>
</p:tagLst>
</file>

<file path=ppt/tags/tag303.xml><?xml version="1.0" encoding="utf-8"?>
<p:tagLst xmlns:a="http://schemas.openxmlformats.org/drawingml/2006/main" xmlns:r="http://schemas.openxmlformats.org/officeDocument/2006/relationships" xmlns:p="http://schemas.openxmlformats.org/presentationml/2006/main">
  <p:tag name="NUM" val="2"/>
</p:tagLst>
</file>

<file path=ppt/tags/tag304.xml><?xml version="1.0" encoding="utf-8"?>
<p:tagLst xmlns:a="http://schemas.openxmlformats.org/drawingml/2006/main" xmlns:r="http://schemas.openxmlformats.org/officeDocument/2006/relationships" xmlns:p="http://schemas.openxmlformats.org/presentationml/2006/main">
  <p:tag name="NUM" val="3"/>
</p:tagLst>
</file>

<file path=ppt/tags/tag305.xml><?xml version="1.0" encoding="utf-8"?>
<p:tagLst xmlns:a="http://schemas.openxmlformats.org/drawingml/2006/main" xmlns:r="http://schemas.openxmlformats.org/officeDocument/2006/relationships" xmlns:p="http://schemas.openxmlformats.org/presentationml/2006/main">
  <p:tag name="NUM" val="4"/>
</p:tagLst>
</file>

<file path=ppt/tags/tag306.xml><?xml version="1.0" encoding="utf-8"?>
<p:tagLst xmlns:a="http://schemas.openxmlformats.org/drawingml/2006/main" xmlns:r="http://schemas.openxmlformats.org/officeDocument/2006/relationships" xmlns:p="http://schemas.openxmlformats.org/presentationml/2006/main">
  <p:tag name="NUM" val="5"/>
</p:tagLst>
</file>

<file path=ppt/tags/tag307.xml><?xml version="1.0" encoding="utf-8"?>
<p:tagLst xmlns:a="http://schemas.openxmlformats.org/drawingml/2006/main" xmlns:r="http://schemas.openxmlformats.org/officeDocument/2006/relationships" xmlns:p="http://schemas.openxmlformats.org/presentationml/2006/main">
  <p:tag name="NUM" val="1"/>
</p:tagLst>
</file>

<file path=ppt/tags/tag308.xml><?xml version="1.0" encoding="utf-8"?>
<p:tagLst xmlns:a="http://schemas.openxmlformats.org/drawingml/2006/main" xmlns:r="http://schemas.openxmlformats.org/officeDocument/2006/relationships" xmlns:p="http://schemas.openxmlformats.org/presentationml/2006/main">
  <p:tag name="NUM" val="2"/>
</p:tagLst>
</file>

<file path=ppt/tags/tag309.xml><?xml version="1.0" encoding="utf-8"?>
<p:tagLst xmlns:a="http://schemas.openxmlformats.org/drawingml/2006/main" xmlns:r="http://schemas.openxmlformats.org/officeDocument/2006/relationships" xmlns:p="http://schemas.openxmlformats.org/presentationml/2006/main">
  <p:tag name="NUM" val="3"/>
</p:tagLst>
</file>

<file path=ppt/tags/tag310.xml><?xml version="1.0" encoding="utf-8"?>
<p:tagLst xmlns:a="http://schemas.openxmlformats.org/drawingml/2006/main" xmlns:r="http://schemas.openxmlformats.org/officeDocument/2006/relationships" xmlns:p="http://schemas.openxmlformats.org/presentationml/2006/main">
  <p:tag name="NUM" val="4"/>
</p:tagLst>
</file>

<file path=ppt/tags/tag311.xml><?xml version="1.0" encoding="utf-8"?>
<p:tagLst xmlns:a="http://schemas.openxmlformats.org/drawingml/2006/main" xmlns:r="http://schemas.openxmlformats.org/officeDocument/2006/relationships" xmlns:p="http://schemas.openxmlformats.org/presentationml/2006/main">
  <p:tag name="NUM" val="5"/>
</p:tagLst>
</file>

<file path=ppt/tags/tag312.xml><?xml version="1.0" encoding="utf-8"?>
<p:tagLst xmlns:a="http://schemas.openxmlformats.org/drawingml/2006/main" xmlns:r="http://schemas.openxmlformats.org/officeDocument/2006/relationships" xmlns:p="http://schemas.openxmlformats.org/presentationml/2006/main">
  <p:tag name="NUM" val="6"/>
</p:tagLst>
</file>

<file path=ppt/tags/tag313.xml><?xml version="1.0" encoding="utf-8"?>
<p:tagLst xmlns:a="http://schemas.openxmlformats.org/drawingml/2006/main" xmlns:r="http://schemas.openxmlformats.org/officeDocument/2006/relationships" xmlns:p="http://schemas.openxmlformats.org/presentationml/2006/main">
  <p:tag name="NUM" val="7"/>
</p:tagLst>
</file>

<file path=ppt/tags/tag314.xml><?xml version="1.0" encoding="utf-8"?>
<p:tagLst xmlns:a="http://schemas.openxmlformats.org/drawingml/2006/main" xmlns:r="http://schemas.openxmlformats.org/officeDocument/2006/relationships" xmlns:p="http://schemas.openxmlformats.org/presentationml/2006/main">
  <p:tag name="NUM" val="8"/>
</p:tagLst>
</file>

<file path=ppt/tags/tag315.xml><?xml version="1.0" encoding="utf-8"?>
<p:tagLst xmlns:a="http://schemas.openxmlformats.org/drawingml/2006/main" xmlns:r="http://schemas.openxmlformats.org/officeDocument/2006/relationships" xmlns:p="http://schemas.openxmlformats.org/presentationml/2006/main">
  <p:tag name="NUM" val="1"/>
</p:tagLst>
</file>

<file path=ppt/tags/tag316.xml><?xml version="1.0" encoding="utf-8"?>
<p:tagLst xmlns:a="http://schemas.openxmlformats.org/drawingml/2006/main" xmlns:r="http://schemas.openxmlformats.org/officeDocument/2006/relationships" xmlns:p="http://schemas.openxmlformats.org/presentationml/2006/main">
  <p:tag name="NUM" val="2"/>
</p:tagLst>
</file>

<file path=ppt/tags/tag317.xml><?xml version="1.0" encoding="utf-8"?>
<p:tagLst xmlns:a="http://schemas.openxmlformats.org/drawingml/2006/main" xmlns:r="http://schemas.openxmlformats.org/officeDocument/2006/relationships" xmlns:p="http://schemas.openxmlformats.org/presentationml/2006/main">
  <p:tag name="NUM" val="3"/>
</p:tagLst>
</file>

<file path=ppt/tags/tag318.xml><?xml version="1.0" encoding="utf-8"?>
<p:tagLst xmlns:a="http://schemas.openxmlformats.org/drawingml/2006/main" xmlns:r="http://schemas.openxmlformats.org/officeDocument/2006/relationships" xmlns:p="http://schemas.openxmlformats.org/presentationml/2006/main">
  <p:tag name="NUM" val="4"/>
</p:tagLst>
</file>

<file path=ppt/tags/tag319.xml><?xml version="1.0" encoding="utf-8"?>
<p:tagLst xmlns:a="http://schemas.openxmlformats.org/drawingml/2006/main" xmlns:r="http://schemas.openxmlformats.org/officeDocument/2006/relationships" xmlns:p="http://schemas.openxmlformats.org/presentationml/2006/main">
  <p:tag name="NUM" val="5"/>
</p:tagLst>
</file>

<file path=ppt/tags/tag320.xml><?xml version="1.0" encoding="utf-8"?>
<p:tagLst xmlns:a="http://schemas.openxmlformats.org/drawingml/2006/main" xmlns:r="http://schemas.openxmlformats.org/officeDocument/2006/relationships" xmlns:p="http://schemas.openxmlformats.org/presentationml/2006/main">
  <p:tag name="NUM" val="6"/>
</p:tagLst>
</file>

<file path=ppt/tags/tag321.xml><?xml version="1.0" encoding="utf-8"?>
<p:tagLst xmlns:a="http://schemas.openxmlformats.org/drawingml/2006/main" xmlns:r="http://schemas.openxmlformats.org/officeDocument/2006/relationships" xmlns:p="http://schemas.openxmlformats.org/presentationml/2006/main">
  <p:tag name="NUM" val="1"/>
</p:tagLst>
</file>

<file path=ppt/tags/tag322.xml><?xml version="1.0" encoding="utf-8"?>
<p:tagLst xmlns:a="http://schemas.openxmlformats.org/drawingml/2006/main" xmlns:r="http://schemas.openxmlformats.org/officeDocument/2006/relationships" xmlns:p="http://schemas.openxmlformats.org/presentationml/2006/main">
  <p:tag name="NUM" val="2"/>
</p:tagLst>
</file>

<file path=ppt/tags/tag323.xml><?xml version="1.0" encoding="utf-8"?>
<p:tagLst xmlns:a="http://schemas.openxmlformats.org/drawingml/2006/main" xmlns:r="http://schemas.openxmlformats.org/officeDocument/2006/relationships" xmlns:p="http://schemas.openxmlformats.org/presentationml/2006/main">
  <p:tag name="NUM" val="3"/>
</p:tagLst>
</file>

<file path=ppt/tags/tag324.xml><?xml version="1.0" encoding="utf-8"?>
<p:tagLst xmlns:a="http://schemas.openxmlformats.org/drawingml/2006/main" xmlns:r="http://schemas.openxmlformats.org/officeDocument/2006/relationships" xmlns:p="http://schemas.openxmlformats.org/presentationml/2006/main">
  <p:tag name="NUM" val="4"/>
</p:tagLst>
</file>

<file path=ppt/tags/tag325.xml><?xml version="1.0" encoding="utf-8"?>
<p:tagLst xmlns:a="http://schemas.openxmlformats.org/drawingml/2006/main" xmlns:r="http://schemas.openxmlformats.org/officeDocument/2006/relationships" xmlns:p="http://schemas.openxmlformats.org/presentationml/2006/main">
  <p:tag name="NUM" val="1"/>
</p:tagLst>
</file>

<file path=ppt/tags/tag326.xml><?xml version="1.0" encoding="utf-8"?>
<p:tagLst xmlns:a="http://schemas.openxmlformats.org/drawingml/2006/main" xmlns:r="http://schemas.openxmlformats.org/officeDocument/2006/relationships" xmlns:p="http://schemas.openxmlformats.org/presentationml/2006/main">
  <p:tag name="NUM" val="2"/>
</p:tagLst>
</file>

<file path=ppt/tags/tag327.xml><?xml version="1.0" encoding="utf-8"?>
<p:tagLst xmlns:a="http://schemas.openxmlformats.org/drawingml/2006/main" xmlns:r="http://schemas.openxmlformats.org/officeDocument/2006/relationships" xmlns:p="http://schemas.openxmlformats.org/presentationml/2006/main">
  <p:tag name="NUM" val="3"/>
</p:tagLst>
</file>

<file path=ppt/tags/tag328.xml><?xml version="1.0" encoding="utf-8"?>
<p:tagLst xmlns:a="http://schemas.openxmlformats.org/drawingml/2006/main" xmlns:r="http://schemas.openxmlformats.org/officeDocument/2006/relationships" xmlns:p="http://schemas.openxmlformats.org/presentationml/2006/main">
  <p:tag name="NUM" val="4"/>
</p:tagLst>
</file>

<file path=ppt/tags/tag329.xml><?xml version="1.0" encoding="utf-8"?>
<p:tagLst xmlns:a="http://schemas.openxmlformats.org/drawingml/2006/main" xmlns:r="http://schemas.openxmlformats.org/officeDocument/2006/relationships" xmlns:p="http://schemas.openxmlformats.org/presentationml/2006/main">
  <p:tag name="NUM" val="5"/>
</p:tagLst>
</file>

<file path=ppt/tags/tag330.xml><?xml version="1.0" encoding="utf-8"?>
<p:tagLst xmlns:a="http://schemas.openxmlformats.org/drawingml/2006/main" xmlns:r="http://schemas.openxmlformats.org/officeDocument/2006/relationships" xmlns:p="http://schemas.openxmlformats.org/presentationml/2006/main">
  <p:tag name="NUM" val="6"/>
</p:tagLst>
</file>

<file path=ppt/tags/tag331.xml><?xml version="1.0" encoding="utf-8"?>
<p:tagLst xmlns:a="http://schemas.openxmlformats.org/drawingml/2006/main" xmlns:r="http://schemas.openxmlformats.org/officeDocument/2006/relationships" xmlns:p="http://schemas.openxmlformats.org/presentationml/2006/main">
  <p:tag name="NUM" val="7"/>
</p:tagLst>
</file>

<file path=ppt/tags/tag332.xml><?xml version="1.0" encoding="utf-8"?>
<p:tagLst xmlns:a="http://schemas.openxmlformats.org/drawingml/2006/main" xmlns:r="http://schemas.openxmlformats.org/officeDocument/2006/relationships" xmlns:p="http://schemas.openxmlformats.org/presentationml/2006/main">
  <p:tag name="NUM" val="8"/>
</p:tagLst>
</file>

<file path=ppt/tags/tag333.xml><?xml version="1.0" encoding="utf-8"?>
<p:tagLst xmlns:a="http://schemas.openxmlformats.org/drawingml/2006/main" xmlns:r="http://schemas.openxmlformats.org/officeDocument/2006/relationships" xmlns:p="http://schemas.openxmlformats.org/presentationml/2006/main">
  <p:tag name="NUM" val="9"/>
</p:tagLst>
</file>

<file path=ppt/tags/tag334.xml><?xml version="1.0" encoding="utf-8"?>
<p:tagLst xmlns:a="http://schemas.openxmlformats.org/drawingml/2006/main" xmlns:r="http://schemas.openxmlformats.org/officeDocument/2006/relationships" xmlns:p="http://schemas.openxmlformats.org/presentationml/2006/main">
  <p:tag name="NUM" val="10"/>
</p:tagLst>
</file>

<file path=ppt/tags/tag335.xml><?xml version="1.0" encoding="utf-8"?>
<p:tagLst xmlns:a="http://schemas.openxmlformats.org/drawingml/2006/main" xmlns:r="http://schemas.openxmlformats.org/officeDocument/2006/relationships" xmlns:p="http://schemas.openxmlformats.org/presentationml/2006/main">
  <p:tag name="NUM" val="1"/>
</p:tagLst>
</file>

<file path=ppt/tags/tag336.xml><?xml version="1.0" encoding="utf-8"?>
<p:tagLst xmlns:a="http://schemas.openxmlformats.org/drawingml/2006/main" xmlns:r="http://schemas.openxmlformats.org/officeDocument/2006/relationships" xmlns:p="http://schemas.openxmlformats.org/presentationml/2006/main">
  <p:tag name="NUM" val="2"/>
</p:tagLst>
</file>

<file path=ppt/tags/tag337.xml><?xml version="1.0" encoding="utf-8"?>
<p:tagLst xmlns:a="http://schemas.openxmlformats.org/drawingml/2006/main" xmlns:r="http://schemas.openxmlformats.org/officeDocument/2006/relationships" xmlns:p="http://schemas.openxmlformats.org/presentationml/2006/main">
  <p:tag name="NUM" val="3"/>
</p:tagLst>
</file>

<file path=ppt/tags/tag338.xml><?xml version="1.0" encoding="utf-8"?>
<p:tagLst xmlns:a="http://schemas.openxmlformats.org/drawingml/2006/main" xmlns:r="http://schemas.openxmlformats.org/officeDocument/2006/relationships" xmlns:p="http://schemas.openxmlformats.org/presentationml/2006/main">
  <p:tag name="NUM" val="4"/>
</p:tagLst>
</file>

<file path=ppt/tags/tag339.xml><?xml version="1.0" encoding="utf-8"?>
<p:tagLst xmlns:a="http://schemas.openxmlformats.org/drawingml/2006/main" xmlns:r="http://schemas.openxmlformats.org/officeDocument/2006/relationships" xmlns:p="http://schemas.openxmlformats.org/presentationml/2006/main">
  <p:tag name="NUM" val="5"/>
</p:tagLst>
</file>

<file path=ppt/tags/tag340.xml><?xml version="1.0" encoding="utf-8"?>
<p:tagLst xmlns:a="http://schemas.openxmlformats.org/drawingml/2006/main" xmlns:r="http://schemas.openxmlformats.org/officeDocument/2006/relationships" xmlns:p="http://schemas.openxmlformats.org/presentationml/2006/main">
  <p:tag name="NUM" val="1"/>
</p:tagLst>
</file>

<file path=ppt/tags/tag341.xml><?xml version="1.0" encoding="utf-8"?>
<p:tagLst xmlns:a="http://schemas.openxmlformats.org/drawingml/2006/main" xmlns:r="http://schemas.openxmlformats.org/officeDocument/2006/relationships" xmlns:p="http://schemas.openxmlformats.org/presentationml/2006/main">
  <p:tag name="NUM" val="2"/>
</p:tagLst>
</file>

<file path=ppt/tags/tag342.xml><?xml version="1.0" encoding="utf-8"?>
<p:tagLst xmlns:a="http://schemas.openxmlformats.org/drawingml/2006/main" xmlns:r="http://schemas.openxmlformats.org/officeDocument/2006/relationships" xmlns:p="http://schemas.openxmlformats.org/presentationml/2006/main">
  <p:tag name="NUM" val="3"/>
</p:tagLst>
</file>

<file path=ppt/tags/tag343.xml><?xml version="1.0" encoding="utf-8"?>
<p:tagLst xmlns:a="http://schemas.openxmlformats.org/drawingml/2006/main" xmlns:r="http://schemas.openxmlformats.org/officeDocument/2006/relationships" xmlns:p="http://schemas.openxmlformats.org/presentationml/2006/main">
  <p:tag name="NUM" val="4"/>
</p:tagLst>
</file>

<file path=ppt/tags/tag344.xml><?xml version="1.0" encoding="utf-8"?>
<p:tagLst xmlns:a="http://schemas.openxmlformats.org/drawingml/2006/main" xmlns:r="http://schemas.openxmlformats.org/officeDocument/2006/relationships" xmlns:p="http://schemas.openxmlformats.org/presentationml/2006/main">
  <p:tag name="NUM" val="5"/>
</p:tagLst>
</file>

<file path=ppt/tags/tag345.xml><?xml version="1.0" encoding="utf-8"?>
<p:tagLst xmlns:a="http://schemas.openxmlformats.org/drawingml/2006/main" xmlns:r="http://schemas.openxmlformats.org/officeDocument/2006/relationships" xmlns:p="http://schemas.openxmlformats.org/presentationml/2006/main">
  <p:tag name="NUM" val="6"/>
</p:tagLst>
</file>

<file path=ppt/tags/tag346.xml><?xml version="1.0" encoding="utf-8"?>
<p:tagLst xmlns:a="http://schemas.openxmlformats.org/drawingml/2006/main" xmlns:r="http://schemas.openxmlformats.org/officeDocument/2006/relationships" xmlns:p="http://schemas.openxmlformats.org/presentationml/2006/main">
  <p:tag name="NUM" val="7"/>
</p:tagLst>
</file>

<file path=ppt/tags/tag347.xml><?xml version="1.0" encoding="utf-8"?>
<p:tagLst xmlns:a="http://schemas.openxmlformats.org/drawingml/2006/main" xmlns:r="http://schemas.openxmlformats.org/officeDocument/2006/relationships" xmlns:p="http://schemas.openxmlformats.org/presentationml/2006/main">
  <p:tag name="NUM" val="8"/>
</p:tagLst>
</file>

<file path=ppt/tags/tag348.xml><?xml version="1.0" encoding="utf-8"?>
<p:tagLst xmlns:a="http://schemas.openxmlformats.org/drawingml/2006/main" xmlns:r="http://schemas.openxmlformats.org/officeDocument/2006/relationships" xmlns:p="http://schemas.openxmlformats.org/presentationml/2006/main">
  <p:tag name="NUM" val="9"/>
</p:tagLst>
</file>

<file path=ppt/tags/tag349.xml><?xml version="1.0" encoding="utf-8"?>
<p:tagLst xmlns:a="http://schemas.openxmlformats.org/drawingml/2006/main" xmlns:r="http://schemas.openxmlformats.org/officeDocument/2006/relationships" xmlns:p="http://schemas.openxmlformats.org/presentationml/2006/main">
  <p:tag name="NUM" val="10"/>
</p:tagLst>
</file>

<file path=ppt/tags/tag350.xml><?xml version="1.0" encoding="utf-8"?>
<p:tagLst xmlns:a="http://schemas.openxmlformats.org/drawingml/2006/main" xmlns:r="http://schemas.openxmlformats.org/officeDocument/2006/relationships" xmlns:p="http://schemas.openxmlformats.org/presentationml/2006/main">
  <p:tag name="NUM" val="11"/>
</p:tagLst>
</file>

<file path=ppt/tags/tag351.xml><?xml version="1.0" encoding="utf-8"?>
<p:tagLst xmlns:a="http://schemas.openxmlformats.org/drawingml/2006/main" xmlns:r="http://schemas.openxmlformats.org/officeDocument/2006/relationships" xmlns:p="http://schemas.openxmlformats.org/presentationml/2006/main">
  <p:tag name="NUM" val="1"/>
</p:tagLst>
</file>

<file path=ppt/tags/tag352.xml><?xml version="1.0" encoding="utf-8"?>
<p:tagLst xmlns:a="http://schemas.openxmlformats.org/drawingml/2006/main" xmlns:r="http://schemas.openxmlformats.org/officeDocument/2006/relationships" xmlns:p="http://schemas.openxmlformats.org/presentationml/2006/main">
  <p:tag name="NUM" val="2"/>
</p:tagLst>
</file>

<file path=ppt/tags/tag353.xml><?xml version="1.0" encoding="utf-8"?>
<p:tagLst xmlns:a="http://schemas.openxmlformats.org/drawingml/2006/main" xmlns:r="http://schemas.openxmlformats.org/officeDocument/2006/relationships" xmlns:p="http://schemas.openxmlformats.org/presentationml/2006/main">
  <p:tag name="NUM" val="3"/>
</p:tagLst>
</file>

<file path=ppt/tags/tag354.xml><?xml version="1.0" encoding="utf-8"?>
<p:tagLst xmlns:a="http://schemas.openxmlformats.org/drawingml/2006/main" xmlns:r="http://schemas.openxmlformats.org/officeDocument/2006/relationships" xmlns:p="http://schemas.openxmlformats.org/presentationml/2006/main">
  <p:tag name="NUM" val="4"/>
</p:tagLst>
</file>

<file path=ppt/tags/tag355.xml><?xml version="1.0" encoding="utf-8"?>
<p:tagLst xmlns:a="http://schemas.openxmlformats.org/drawingml/2006/main" xmlns:r="http://schemas.openxmlformats.org/officeDocument/2006/relationships" xmlns:p="http://schemas.openxmlformats.org/presentationml/2006/main">
  <p:tag name="NUM" val="5"/>
</p:tagLst>
</file>

<file path=ppt/tags/tag356.xml><?xml version="1.0" encoding="utf-8"?>
<p:tagLst xmlns:a="http://schemas.openxmlformats.org/drawingml/2006/main" xmlns:r="http://schemas.openxmlformats.org/officeDocument/2006/relationships" xmlns:p="http://schemas.openxmlformats.org/presentationml/2006/main">
  <p:tag name="NUM" val="6"/>
</p:tagLst>
</file>

<file path=ppt/tags/tag357.xml><?xml version="1.0" encoding="utf-8"?>
<p:tagLst xmlns:a="http://schemas.openxmlformats.org/drawingml/2006/main" xmlns:r="http://schemas.openxmlformats.org/officeDocument/2006/relationships" xmlns:p="http://schemas.openxmlformats.org/presentationml/2006/main">
  <p:tag name="NUM" val="7"/>
</p:tagLst>
</file>

<file path=ppt/tags/tag358.xml><?xml version="1.0" encoding="utf-8"?>
<p:tagLst xmlns:a="http://schemas.openxmlformats.org/drawingml/2006/main" xmlns:r="http://schemas.openxmlformats.org/officeDocument/2006/relationships" xmlns:p="http://schemas.openxmlformats.org/presentationml/2006/main">
  <p:tag name="NUM" val="1"/>
</p:tagLst>
</file>

<file path=ppt/tags/tag359.xml><?xml version="1.0" encoding="utf-8"?>
<p:tagLst xmlns:a="http://schemas.openxmlformats.org/drawingml/2006/main" xmlns:r="http://schemas.openxmlformats.org/officeDocument/2006/relationships" xmlns:p="http://schemas.openxmlformats.org/presentationml/2006/main">
  <p:tag name="NUM" val="2"/>
</p:tagLst>
</file>

<file path=ppt/tags/tag360.xml><?xml version="1.0" encoding="utf-8"?>
<p:tagLst xmlns:a="http://schemas.openxmlformats.org/drawingml/2006/main" xmlns:r="http://schemas.openxmlformats.org/officeDocument/2006/relationships" xmlns:p="http://schemas.openxmlformats.org/presentationml/2006/main">
  <p:tag name="NUM" val="3"/>
</p:tagLst>
</file>

<file path=ppt/tags/tag361.xml><?xml version="1.0" encoding="utf-8"?>
<p:tagLst xmlns:a="http://schemas.openxmlformats.org/drawingml/2006/main" xmlns:r="http://schemas.openxmlformats.org/officeDocument/2006/relationships" xmlns:p="http://schemas.openxmlformats.org/presentationml/2006/main">
  <p:tag name="NUM" val="4"/>
</p:tagLst>
</file>

<file path=ppt/tags/tag362.xml><?xml version="1.0" encoding="utf-8"?>
<p:tagLst xmlns:a="http://schemas.openxmlformats.org/drawingml/2006/main" xmlns:r="http://schemas.openxmlformats.org/officeDocument/2006/relationships" xmlns:p="http://schemas.openxmlformats.org/presentationml/2006/main">
  <p:tag name="NUM" val="1"/>
</p:tagLst>
</file>

<file path=ppt/tags/tag363.xml><?xml version="1.0" encoding="utf-8"?>
<p:tagLst xmlns:a="http://schemas.openxmlformats.org/drawingml/2006/main" xmlns:r="http://schemas.openxmlformats.org/officeDocument/2006/relationships" xmlns:p="http://schemas.openxmlformats.org/presentationml/2006/main">
  <p:tag name="NUM" val="2"/>
</p:tagLst>
</file>

<file path=ppt/tags/tag364.xml><?xml version="1.0" encoding="utf-8"?>
<p:tagLst xmlns:a="http://schemas.openxmlformats.org/drawingml/2006/main" xmlns:r="http://schemas.openxmlformats.org/officeDocument/2006/relationships" xmlns:p="http://schemas.openxmlformats.org/presentationml/2006/main">
  <p:tag name="NUM" val="3"/>
</p:tagLst>
</file>

<file path=ppt/tags/tag365.xml><?xml version="1.0" encoding="utf-8"?>
<p:tagLst xmlns:a="http://schemas.openxmlformats.org/drawingml/2006/main" xmlns:r="http://schemas.openxmlformats.org/officeDocument/2006/relationships" xmlns:p="http://schemas.openxmlformats.org/presentationml/2006/main">
  <p:tag name="NUM" val="4"/>
</p:tagLst>
</file>

<file path=ppt/tags/tag366.xml><?xml version="1.0" encoding="utf-8"?>
<p:tagLst xmlns:a="http://schemas.openxmlformats.org/drawingml/2006/main" xmlns:r="http://schemas.openxmlformats.org/officeDocument/2006/relationships" xmlns:p="http://schemas.openxmlformats.org/presentationml/2006/main">
  <p:tag name="NUM" val="5"/>
</p:tagLst>
</file>

<file path=ppt/tags/tag367.xml><?xml version="1.0" encoding="utf-8"?>
<p:tagLst xmlns:a="http://schemas.openxmlformats.org/drawingml/2006/main" xmlns:r="http://schemas.openxmlformats.org/officeDocument/2006/relationships" xmlns:p="http://schemas.openxmlformats.org/presentationml/2006/main">
  <p:tag name="NUM" val="6"/>
</p:tagLst>
</file>

<file path=ppt/tags/tag368.xml><?xml version="1.0" encoding="utf-8"?>
<p:tagLst xmlns:a="http://schemas.openxmlformats.org/drawingml/2006/main" xmlns:r="http://schemas.openxmlformats.org/officeDocument/2006/relationships" xmlns:p="http://schemas.openxmlformats.org/presentationml/2006/main">
  <p:tag name="NUM" val="7"/>
</p:tagLst>
</file>

<file path=ppt/tags/tag369.xml><?xml version="1.0" encoding="utf-8"?>
<p:tagLst xmlns:a="http://schemas.openxmlformats.org/drawingml/2006/main" xmlns:r="http://schemas.openxmlformats.org/officeDocument/2006/relationships" xmlns:p="http://schemas.openxmlformats.org/presentationml/2006/main">
  <p:tag name="NUM" val="8"/>
</p:tagLst>
</file>

<file path=ppt/tags/tag370.xml><?xml version="1.0" encoding="utf-8"?>
<p:tagLst xmlns:a="http://schemas.openxmlformats.org/drawingml/2006/main" xmlns:r="http://schemas.openxmlformats.org/officeDocument/2006/relationships" xmlns:p="http://schemas.openxmlformats.org/presentationml/2006/main">
  <p:tag name="NUM" val="9"/>
</p:tagLst>
</file>

<file path=ppt/tags/tag371.xml><?xml version="1.0" encoding="utf-8"?>
<p:tagLst xmlns:a="http://schemas.openxmlformats.org/drawingml/2006/main" xmlns:r="http://schemas.openxmlformats.org/officeDocument/2006/relationships" xmlns:p="http://schemas.openxmlformats.org/presentationml/2006/main">
  <p:tag name="NUM" val="1"/>
</p:tagLst>
</file>

<file path=ppt/tags/tag372.xml><?xml version="1.0" encoding="utf-8"?>
<p:tagLst xmlns:a="http://schemas.openxmlformats.org/drawingml/2006/main" xmlns:r="http://schemas.openxmlformats.org/officeDocument/2006/relationships" xmlns:p="http://schemas.openxmlformats.org/presentationml/2006/main">
  <p:tag name="NUM" val="2"/>
</p:tagLst>
</file>

<file path=ppt/tags/tag373.xml><?xml version="1.0" encoding="utf-8"?>
<p:tagLst xmlns:a="http://schemas.openxmlformats.org/drawingml/2006/main" xmlns:r="http://schemas.openxmlformats.org/officeDocument/2006/relationships" xmlns:p="http://schemas.openxmlformats.org/presentationml/2006/main">
  <p:tag name="NUM" val="3"/>
</p:tagLst>
</file>

<file path=ppt/tags/tag374.xml><?xml version="1.0" encoding="utf-8"?>
<p:tagLst xmlns:a="http://schemas.openxmlformats.org/drawingml/2006/main" xmlns:r="http://schemas.openxmlformats.org/officeDocument/2006/relationships" xmlns:p="http://schemas.openxmlformats.org/presentationml/2006/main">
  <p:tag name="NUM" val="4"/>
</p:tagLst>
</file>

<file path=ppt/tags/tag375.xml><?xml version="1.0" encoding="utf-8"?>
<p:tagLst xmlns:a="http://schemas.openxmlformats.org/drawingml/2006/main" xmlns:r="http://schemas.openxmlformats.org/officeDocument/2006/relationships" xmlns:p="http://schemas.openxmlformats.org/presentationml/2006/main">
  <p:tag name="NUM" val="5"/>
</p:tagLst>
</file>

<file path=ppt/tags/tag376.xml><?xml version="1.0" encoding="utf-8"?>
<p:tagLst xmlns:a="http://schemas.openxmlformats.org/drawingml/2006/main" xmlns:r="http://schemas.openxmlformats.org/officeDocument/2006/relationships" xmlns:p="http://schemas.openxmlformats.org/presentationml/2006/main">
  <p:tag name="NUM" val="1"/>
</p:tagLst>
</file>

<file path=ppt/tags/tag377.xml><?xml version="1.0" encoding="utf-8"?>
<p:tagLst xmlns:a="http://schemas.openxmlformats.org/drawingml/2006/main" xmlns:r="http://schemas.openxmlformats.org/officeDocument/2006/relationships" xmlns:p="http://schemas.openxmlformats.org/presentationml/2006/main">
  <p:tag name="NUM" val="2"/>
</p:tagLst>
</file>

<file path=ppt/tags/tag378.xml><?xml version="1.0" encoding="utf-8"?>
<p:tagLst xmlns:a="http://schemas.openxmlformats.org/drawingml/2006/main" xmlns:r="http://schemas.openxmlformats.org/officeDocument/2006/relationships" xmlns:p="http://schemas.openxmlformats.org/presentationml/2006/main">
  <p:tag name="NUM" val="3"/>
</p:tagLst>
</file>

<file path=ppt/tags/tag379.xml><?xml version="1.0" encoding="utf-8"?>
<p:tagLst xmlns:a="http://schemas.openxmlformats.org/drawingml/2006/main" xmlns:r="http://schemas.openxmlformats.org/officeDocument/2006/relationships" xmlns:p="http://schemas.openxmlformats.org/presentationml/2006/main">
  <p:tag name="NUM" val="4"/>
</p:tagLst>
</file>

<file path=ppt/tags/tag380.xml><?xml version="1.0" encoding="utf-8"?>
<p:tagLst xmlns:a="http://schemas.openxmlformats.org/drawingml/2006/main" xmlns:r="http://schemas.openxmlformats.org/officeDocument/2006/relationships" xmlns:p="http://schemas.openxmlformats.org/presentationml/2006/main">
  <p:tag name="NUM" val="5"/>
</p:tagLst>
</file>

<file path=ppt/tags/tag381.xml><?xml version="1.0" encoding="utf-8"?>
<p:tagLst xmlns:a="http://schemas.openxmlformats.org/drawingml/2006/main" xmlns:r="http://schemas.openxmlformats.org/officeDocument/2006/relationships" xmlns:p="http://schemas.openxmlformats.org/presentationml/2006/main">
  <p:tag name="NUM" val="6"/>
</p:tagLst>
</file>

<file path=ppt/tags/tag382.xml><?xml version="1.0" encoding="utf-8"?>
<p:tagLst xmlns:a="http://schemas.openxmlformats.org/drawingml/2006/main" xmlns:r="http://schemas.openxmlformats.org/officeDocument/2006/relationships" xmlns:p="http://schemas.openxmlformats.org/presentationml/2006/main">
  <p:tag name="NUM" val="7"/>
</p:tagLst>
</file>

<file path=ppt/tags/tag383.xml><?xml version="1.0" encoding="utf-8"?>
<p:tagLst xmlns:a="http://schemas.openxmlformats.org/drawingml/2006/main" xmlns:r="http://schemas.openxmlformats.org/officeDocument/2006/relationships" xmlns:p="http://schemas.openxmlformats.org/presentationml/2006/main">
  <p:tag name="NUM" val="8"/>
</p:tagLst>
</file>

<file path=ppt/tags/tag384.xml><?xml version="1.0" encoding="utf-8"?>
<p:tagLst xmlns:a="http://schemas.openxmlformats.org/drawingml/2006/main" xmlns:r="http://schemas.openxmlformats.org/officeDocument/2006/relationships" xmlns:p="http://schemas.openxmlformats.org/presentationml/2006/main">
  <p:tag name="NUM" val="9"/>
</p:tagLst>
</file>

<file path=ppt/tags/tag385.xml><?xml version="1.0" encoding="utf-8"?>
<p:tagLst xmlns:a="http://schemas.openxmlformats.org/drawingml/2006/main" xmlns:r="http://schemas.openxmlformats.org/officeDocument/2006/relationships" xmlns:p="http://schemas.openxmlformats.org/presentationml/2006/main">
  <p:tag name="NUM" val="1"/>
</p:tagLst>
</file>

<file path=ppt/tags/tag386.xml><?xml version="1.0" encoding="utf-8"?>
<p:tagLst xmlns:a="http://schemas.openxmlformats.org/drawingml/2006/main" xmlns:r="http://schemas.openxmlformats.org/officeDocument/2006/relationships" xmlns:p="http://schemas.openxmlformats.org/presentationml/2006/main">
  <p:tag name="NUM" val="2"/>
</p:tagLst>
</file>

<file path=ppt/tags/tag387.xml><?xml version="1.0" encoding="utf-8"?>
<p:tagLst xmlns:a="http://schemas.openxmlformats.org/drawingml/2006/main" xmlns:r="http://schemas.openxmlformats.org/officeDocument/2006/relationships" xmlns:p="http://schemas.openxmlformats.org/presentationml/2006/main">
  <p:tag name="NUM" val="3"/>
</p:tagLst>
</file>

<file path=ppt/tags/tag388.xml><?xml version="1.0" encoding="utf-8"?>
<p:tagLst xmlns:a="http://schemas.openxmlformats.org/drawingml/2006/main" xmlns:r="http://schemas.openxmlformats.org/officeDocument/2006/relationships" xmlns:p="http://schemas.openxmlformats.org/presentationml/2006/main">
  <p:tag name="NUM" val="4"/>
</p:tagLst>
</file>

<file path=ppt/tags/tag389.xml><?xml version="1.0" encoding="utf-8"?>
<p:tagLst xmlns:a="http://schemas.openxmlformats.org/drawingml/2006/main" xmlns:r="http://schemas.openxmlformats.org/officeDocument/2006/relationships" xmlns:p="http://schemas.openxmlformats.org/presentationml/2006/main">
  <p:tag name="NUM" val="1"/>
</p:tagLst>
</file>

<file path=ppt/tags/tag390.xml><?xml version="1.0" encoding="utf-8"?>
<p:tagLst xmlns:a="http://schemas.openxmlformats.org/drawingml/2006/main" xmlns:r="http://schemas.openxmlformats.org/officeDocument/2006/relationships" xmlns:p="http://schemas.openxmlformats.org/presentationml/2006/main">
  <p:tag name="NUM" val="2"/>
</p:tagLst>
</file>

<file path=ppt/tags/tag391.xml><?xml version="1.0" encoding="utf-8"?>
<p:tagLst xmlns:a="http://schemas.openxmlformats.org/drawingml/2006/main" xmlns:r="http://schemas.openxmlformats.org/officeDocument/2006/relationships" xmlns:p="http://schemas.openxmlformats.org/presentationml/2006/main">
  <p:tag name="NUM" val="3"/>
</p:tagLst>
</file>

<file path=ppt/tags/tag392.xml><?xml version="1.0" encoding="utf-8"?>
<p:tagLst xmlns:a="http://schemas.openxmlformats.org/drawingml/2006/main" xmlns:r="http://schemas.openxmlformats.org/officeDocument/2006/relationships" xmlns:p="http://schemas.openxmlformats.org/presentationml/2006/main">
  <p:tag name="NUM" val="4"/>
</p:tagLst>
</file>

<file path=ppt/tags/tag393.xml><?xml version="1.0" encoding="utf-8"?>
<p:tagLst xmlns:a="http://schemas.openxmlformats.org/drawingml/2006/main" xmlns:r="http://schemas.openxmlformats.org/officeDocument/2006/relationships" xmlns:p="http://schemas.openxmlformats.org/presentationml/2006/main">
  <p:tag name="NUM" val="5"/>
</p:tagLst>
</file>

<file path=ppt/tags/tag394.xml><?xml version="1.0" encoding="utf-8"?>
<p:tagLst xmlns:a="http://schemas.openxmlformats.org/drawingml/2006/main" xmlns:r="http://schemas.openxmlformats.org/officeDocument/2006/relationships" xmlns:p="http://schemas.openxmlformats.org/presentationml/2006/main">
  <p:tag name="NUM" val="6"/>
</p:tagLst>
</file>

<file path=ppt/tags/tag395.xml><?xml version="1.0" encoding="utf-8"?>
<p:tagLst xmlns:a="http://schemas.openxmlformats.org/drawingml/2006/main" xmlns:r="http://schemas.openxmlformats.org/officeDocument/2006/relationships" xmlns:p="http://schemas.openxmlformats.org/presentationml/2006/main">
  <p:tag name="NUM" val="7"/>
</p:tagLst>
</file>

<file path=ppt/tags/tag396.xml><?xml version="1.0" encoding="utf-8"?>
<p:tagLst xmlns:a="http://schemas.openxmlformats.org/drawingml/2006/main" xmlns:r="http://schemas.openxmlformats.org/officeDocument/2006/relationships" xmlns:p="http://schemas.openxmlformats.org/presentationml/2006/main">
  <p:tag name="NUM" val="8"/>
</p:tagLst>
</file>

<file path=ppt/tags/tag397.xml><?xml version="1.0" encoding="utf-8"?>
<p:tagLst xmlns:a="http://schemas.openxmlformats.org/drawingml/2006/main" xmlns:r="http://schemas.openxmlformats.org/officeDocument/2006/relationships" xmlns:p="http://schemas.openxmlformats.org/presentationml/2006/main">
  <p:tag name="NUM" val="1"/>
</p:tagLst>
</file>

<file path=ppt/tags/tag398.xml><?xml version="1.0" encoding="utf-8"?>
<p:tagLst xmlns:a="http://schemas.openxmlformats.org/drawingml/2006/main" xmlns:r="http://schemas.openxmlformats.org/officeDocument/2006/relationships" xmlns:p="http://schemas.openxmlformats.org/presentationml/2006/main">
  <p:tag name="NUM" val="2"/>
</p:tagLst>
</file>

<file path=ppt/tags/tag399.xml><?xml version="1.0" encoding="utf-8"?>
<p:tagLst xmlns:a="http://schemas.openxmlformats.org/drawingml/2006/main" xmlns:r="http://schemas.openxmlformats.org/officeDocument/2006/relationships" xmlns:p="http://schemas.openxmlformats.org/presentationml/2006/main">
  <p:tag name="NUM" val="3"/>
</p:tagLst>
</file>

<file path=ppt/tags/tag400.xml><?xml version="1.0" encoding="utf-8"?>
<p:tagLst xmlns:a="http://schemas.openxmlformats.org/drawingml/2006/main" xmlns:r="http://schemas.openxmlformats.org/officeDocument/2006/relationships" xmlns:p="http://schemas.openxmlformats.org/presentationml/2006/main">
  <p:tag name="NUM" val="4"/>
</p:tagLst>
</file>

<file path=ppt/tags/tag401.xml><?xml version="1.0" encoding="utf-8"?>
<p:tagLst xmlns:a="http://schemas.openxmlformats.org/drawingml/2006/main" xmlns:r="http://schemas.openxmlformats.org/officeDocument/2006/relationships" xmlns:p="http://schemas.openxmlformats.org/presentationml/2006/main">
  <p:tag name="NUM" val="5"/>
</p:tagLst>
</file>

<file path=ppt/tags/tag402.xml><?xml version="1.0" encoding="utf-8"?>
<p:tagLst xmlns:a="http://schemas.openxmlformats.org/drawingml/2006/main" xmlns:r="http://schemas.openxmlformats.org/officeDocument/2006/relationships" xmlns:p="http://schemas.openxmlformats.org/presentationml/2006/main">
  <p:tag name="NUM" val="6"/>
</p:tagLst>
</file>

<file path=ppt/tags/tag403.xml><?xml version="1.0" encoding="utf-8"?>
<p:tagLst xmlns:a="http://schemas.openxmlformats.org/drawingml/2006/main" xmlns:r="http://schemas.openxmlformats.org/officeDocument/2006/relationships" xmlns:p="http://schemas.openxmlformats.org/presentationml/2006/main">
  <p:tag name="NUM" val="1"/>
</p:tagLst>
</file>

<file path=ppt/tags/tag404.xml><?xml version="1.0" encoding="utf-8"?>
<p:tagLst xmlns:a="http://schemas.openxmlformats.org/drawingml/2006/main" xmlns:r="http://schemas.openxmlformats.org/officeDocument/2006/relationships" xmlns:p="http://schemas.openxmlformats.org/presentationml/2006/main">
  <p:tag name="NUM" val="2"/>
</p:tagLst>
</file>

<file path=ppt/tags/tag405.xml><?xml version="1.0" encoding="utf-8"?>
<p:tagLst xmlns:a="http://schemas.openxmlformats.org/drawingml/2006/main" xmlns:r="http://schemas.openxmlformats.org/officeDocument/2006/relationships" xmlns:p="http://schemas.openxmlformats.org/presentationml/2006/main">
  <p:tag name="NUM" val="3"/>
</p:tagLst>
</file>

<file path=ppt/tags/tag406.xml><?xml version="1.0" encoding="utf-8"?>
<p:tagLst xmlns:a="http://schemas.openxmlformats.org/drawingml/2006/main" xmlns:r="http://schemas.openxmlformats.org/officeDocument/2006/relationships" xmlns:p="http://schemas.openxmlformats.org/presentationml/2006/main">
  <p:tag name="NUM" val="4"/>
</p:tagLst>
</file>

<file path=ppt/tags/tag407.xml><?xml version="1.0" encoding="utf-8"?>
<p:tagLst xmlns:a="http://schemas.openxmlformats.org/drawingml/2006/main" xmlns:r="http://schemas.openxmlformats.org/officeDocument/2006/relationships" xmlns:p="http://schemas.openxmlformats.org/presentationml/2006/main">
  <p:tag name="NUM" val="5"/>
</p:tagLst>
</file>

<file path=ppt/tags/tag408.xml><?xml version="1.0" encoding="utf-8"?>
<p:tagLst xmlns:a="http://schemas.openxmlformats.org/drawingml/2006/main" xmlns:r="http://schemas.openxmlformats.org/officeDocument/2006/relationships" xmlns:p="http://schemas.openxmlformats.org/presentationml/2006/main">
  <p:tag name="NUM" val="6"/>
</p:tagLst>
</file>

<file path=ppt/tags/tag409.xml><?xml version="1.0" encoding="utf-8"?>
<p:tagLst xmlns:a="http://schemas.openxmlformats.org/drawingml/2006/main" xmlns:r="http://schemas.openxmlformats.org/officeDocument/2006/relationships" xmlns:p="http://schemas.openxmlformats.org/presentationml/2006/main">
  <p:tag name="NUM" val="7"/>
</p:tagLst>
</file>

<file path=ppt/tags/tag410.xml><?xml version="1.0" encoding="utf-8"?>
<p:tagLst xmlns:a="http://schemas.openxmlformats.org/drawingml/2006/main" xmlns:r="http://schemas.openxmlformats.org/officeDocument/2006/relationships" xmlns:p="http://schemas.openxmlformats.org/presentationml/2006/main">
  <p:tag name="NUM" val="1"/>
</p:tagLst>
</file>

<file path=ppt/tags/tag411.xml><?xml version="1.0" encoding="utf-8"?>
<p:tagLst xmlns:a="http://schemas.openxmlformats.org/drawingml/2006/main" xmlns:r="http://schemas.openxmlformats.org/officeDocument/2006/relationships" xmlns:p="http://schemas.openxmlformats.org/presentationml/2006/main">
  <p:tag name="NUM" val="2"/>
</p:tagLst>
</file>

<file path=ppt/tags/tag412.xml><?xml version="1.0" encoding="utf-8"?>
<p:tagLst xmlns:a="http://schemas.openxmlformats.org/drawingml/2006/main" xmlns:r="http://schemas.openxmlformats.org/officeDocument/2006/relationships" xmlns:p="http://schemas.openxmlformats.org/presentationml/2006/main">
  <p:tag name="NUM" val="3"/>
</p:tagLst>
</file>

<file path=ppt/tags/tag413.xml><?xml version="1.0" encoding="utf-8"?>
<p:tagLst xmlns:a="http://schemas.openxmlformats.org/drawingml/2006/main" xmlns:r="http://schemas.openxmlformats.org/officeDocument/2006/relationships" xmlns:p="http://schemas.openxmlformats.org/presentationml/2006/main">
  <p:tag name="NUM" val="4"/>
</p:tagLst>
</file>

<file path=ppt/tags/tag414.xml><?xml version="1.0" encoding="utf-8"?>
<p:tagLst xmlns:a="http://schemas.openxmlformats.org/drawingml/2006/main" xmlns:r="http://schemas.openxmlformats.org/officeDocument/2006/relationships" xmlns:p="http://schemas.openxmlformats.org/presentationml/2006/main">
  <p:tag name="NUM" val="1"/>
</p:tagLst>
</file>

<file path=ppt/tags/tag415.xml><?xml version="1.0" encoding="utf-8"?>
<p:tagLst xmlns:a="http://schemas.openxmlformats.org/drawingml/2006/main" xmlns:r="http://schemas.openxmlformats.org/officeDocument/2006/relationships" xmlns:p="http://schemas.openxmlformats.org/presentationml/2006/main">
  <p:tag name="NUM" val="2"/>
</p:tagLst>
</file>

<file path=ppt/tags/tag416.xml><?xml version="1.0" encoding="utf-8"?>
<p:tagLst xmlns:a="http://schemas.openxmlformats.org/drawingml/2006/main" xmlns:r="http://schemas.openxmlformats.org/officeDocument/2006/relationships" xmlns:p="http://schemas.openxmlformats.org/presentationml/2006/main">
  <p:tag name="NUM" val="3"/>
</p:tagLst>
</file>

<file path=ppt/tags/tag417.xml><?xml version="1.0" encoding="utf-8"?>
<p:tagLst xmlns:a="http://schemas.openxmlformats.org/drawingml/2006/main" xmlns:r="http://schemas.openxmlformats.org/officeDocument/2006/relationships" xmlns:p="http://schemas.openxmlformats.org/presentationml/2006/main">
  <p:tag name="NUM" val="4"/>
</p:tagLst>
</file>

<file path=ppt/tags/tag418.xml><?xml version="1.0" encoding="utf-8"?>
<p:tagLst xmlns:a="http://schemas.openxmlformats.org/drawingml/2006/main" xmlns:r="http://schemas.openxmlformats.org/officeDocument/2006/relationships" xmlns:p="http://schemas.openxmlformats.org/presentationml/2006/main">
  <p:tag name="NUM" val="5"/>
</p:tagLst>
</file>

<file path=ppt/tags/tag419.xml><?xml version="1.0" encoding="utf-8"?>
<p:tagLst xmlns:a="http://schemas.openxmlformats.org/drawingml/2006/main" xmlns:r="http://schemas.openxmlformats.org/officeDocument/2006/relationships" xmlns:p="http://schemas.openxmlformats.org/presentationml/2006/main">
  <p:tag name="NUM" val="1"/>
</p:tagLst>
</file>

<file path=ppt/tags/tag420.xml><?xml version="1.0" encoding="utf-8"?>
<p:tagLst xmlns:a="http://schemas.openxmlformats.org/drawingml/2006/main" xmlns:r="http://schemas.openxmlformats.org/officeDocument/2006/relationships" xmlns:p="http://schemas.openxmlformats.org/presentationml/2006/main">
  <p:tag name="NUM" val="2"/>
</p:tagLst>
</file>

<file path=ppt/tags/tag421.xml><?xml version="1.0" encoding="utf-8"?>
<p:tagLst xmlns:a="http://schemas.openxmlformats.org/drawingml/2006/main" xmlns:r="http://schemas.openxmlformats.org/officeDocument/2006/relationships" xmlns:p="http://schemas.openxmlformats.org/presentationml/2006/main">
  <p:tag name="NUM" val="3"/>
</p:tagLst>
</file>

<file path=ppt/tags/tag422.xml><?xml version="1.0" encoding="utf-8"?>
<p:tagLst xmlns:a="http://schemas.openxmlformats.org/drawingml/2006/main" xmlns:r="http://schemas.openxmlformats.org/officeDocument/2006/relationships" xmlns:p="http://schemas.openxmlformats.org/presentationml/2006/main">
  <p:tag name="NUM" val="4"/>
</p:tagLst>
</file>

<file path=ppt/tags/tag423.xml><?xml version="1.0" encoding="utf-8"?>
<p:tagLst xmlns:a="http://schemas.openxmlformats.org/drawingml/2006/main" xmlns:r="http://schemas.openxmlformats.org/officeDocument/2006/relationships" xmlns:p="http://schemas.openxmlformats.org/presentationml/2006/main">
  <p:tag name="NUM" val="5"/>
</p:tagLst>
</file>

<file path=ppt/tags/tag424.xml><?xml version="1.0" encoding="utf-8"?>
<p:tagLst xmlns:a="http://schemas.openxmlformats.org/drawingml/2006/main" xmlns:r="http://schemas.openxmlformats.org/officeDocument/2006/relationships" xmlns:p="http://schemas.openxmlformats.org/presentationml/2006/main">
  <p:tag name="NUM" val="1"/>
</p:tagLst>
</file>

<file path=ppt/tags/tag425.xml><?xml version="1.0" encoding="utf-8"?>
<p:tagLst xmlns:a="http://schemas.openxmlformats.org/drawingml/2006/main" xmlns:r="http://schemas.openxmlformats.org/officeDocument/2006/relationships" xmlns:p="http://schemas.openxmlformats.org/presentationml/2006/main">
  <p:tag name="NUM" val="2"/>
</p:tagLst>
</file>

<file path=ppt/tags/tag426.xml><?xml version="1.0" encoding="utf-8"?>
<p:tagLst xmlns:a="http://schemas.openxmlformats.org/drawingml/2006/main" xmlns:r="http://schemas.openxmlformats.org/officeDocument/2006/relationships" xmlns:p="http://schemas.openxmlformats.org/presentationml/2006/main">
  <p:tag name="NUM" val="3"/>
</p:tagLst>
</file>

<file path=ppt/tags/tag427.xml><?xml version="1.0" encoding="utf-8"?>
<p:tagLst xmlns:a="http://schemas.openxmlformats.org/drawingml/2006/main" xmlns:r="http://schemas.openxmlformats.org/officeDocument/2006/relationships" xmlns:p="http://schemas.openxmlformats.org/presentationml/2006/main">
  <p:tag name="NUM" val="4"/>
</p:tagLst>
</file>

<file path=ppt/tags/tag428.xml><?xml version="1.0" encoding="utf-8"?>
<p:tagLst xmlns:a="http://schemas.openxmlformats.org/drawingml/2006/main" xmlns:r="http://schemas.openxmlformats.org/officeDocument/2006/relationships" xmlns:p="http://schemas.openxmlformats.org/presentationml/2006/main">
  <p:tag name="NUM" val="5"/>
</p:tagLst>
</file>

<file path=ppt/tags/tag429.xml><?xml version="1.0" encoding="utf-8"?>
<p:tagLst xmlns:a="http://schemas.openxmlformats.org/drawingml/2006/main" xmlns:r="http://schemas.openxmlformats.org/officeDocument/2006/relationships" xmlns:p="http://schemas.openxmlformats.org/presentationml/2006/main">
  <p:tag name="NUM" val="1"/>
</p:tagLst>
</file>

<file path=ppt/tags/tag430.xml><?xml version="1.0" encoding="utf-8"?>
<p:tagLst xmlns:a="http://schemas.openxmlformats.org/drawingml/2006/main" xmlns:r="http://schemas.openxmlformats.org/officeDocument/2006/relationships" xmlns:p="http://schemas.openxmlformats.org/presentationml/2006/main">
  <p:tag name="NUM" val="2"/>
</p:tagLst>
</file>

<file path=ppt/tags/tag431.xml><?xml version="1.0" encoding="utf-8"?>
<p:tagLst xmlns:a="http://schemas.openxmlformats.org/drawingml/2006/main" xmlns:r="http://schemas.openxmlformats.org/officeDocument/2006/relationships" xmlns:p="http://schemas.openxmlformats.org/presentationml/2006/main">
  <p:tag name="NUM" val="3"/>
</p:tagLst>
</file>

<file path=ppt/tags/tag432.xml><?xml version="1.0" encoding="utf-8"?>
<p:tagLst xmlns:a="http://schemas.openxmlformats.org/drawingml/2006/main" xmlns:r="http://schemas.openxmlformats.org/officeDocument/2006/relationships" xmlns:p="http://schemas.openxmlformats.org/presentationml/2006/main">
  <p:tag name="NUM" val="4"/>
</p:tagLst>
</file>

<file path=ppt/tags/tag433.xml><?xml version="1.0" encoding="utf-8"?>
<p:tagLst xmlns:a="http://schemas.openxmlformats.org/drawingml/2006/main" xmlns:r="http://schemas.openxmlformats.org/officeDocument/2006/relationships" xmlns:p="http://schemas.openxmlformats.org/presentationml/2006/main">
  <p:tag name="NUM" val="1"/>
</p:tagLst>
</file>

<file path=ppt/tags/tag434.xml><?xml version="1.0" encoding="utf-8"?>
<p:tagLst xmlns:a="http://schemas.openxmlformats.org/drawingml/2006/main" xmlns:r="http://schemas.openxmlformats.org/officeDocument/2006/relationships" xmlns:p="http://schemas.openxmlformats.org/presentationml/2006/main">
  <p:tag name="NUM" val="2"/>
</p:tagLst>
</file>

<file path=ppt/tags/tag435.xml><?xml version="1.0" encoding="utf-8"?>
<p:tagLst xmlns:a="http://schemas.openxmlformats.org/drawingml/2006/main" xmlns:r="http://schemas.openxmlformats.org/officeDocument/2006/relationships" xmlns:p="http://schemas.openxmlformats.org/presentationml/2006/main">
  <p:tag name="NUM" val="3"/>
</p:tagLst>
</file>

<file path=ppt/tags/tag436.xml><?xml version="1.0" encoding="utf-8"?>
<p:tagLst xmlns:a="http://schemas.openxmlformats.org/drawingml/2006/main" xmlns:r="http://schemas.openxmlformats.org/officeDocument/2006/relationships" xmlns:p="http://schemas.openxmlformats.org/presentationml/2006/main">
  <p:tag name="NUM" val="4"/>
</p:tagLst>
</file>

<file path=ppt/tags/tag437.xml><?xml version="1.0" encoding="utf-8"?>
<p:tagLst xmlns:a="http://schemas.openxmlformats.org/drawingml/2006/main" xmlns:r="http://schemas.openxmlformats.org/officeDocument/2006/relationships" xmlns:p="http://schemas.openxmlformats.org/presentationml/2006/main">
  <p:tag name="NUM" val="5"/>
</p:tagLst>
</file>

<file path=ppt/theme/theme1.xml><?xml version="1.0" encoding="utf-8"?>
<a:theme xmlns:a="http://schemas.openxmlformats.org/drawingml/2006/main" name="Slides SECAFI">
  <a:themeElements>
    <a:clrScheme name="SECAFI NEW CHARTE 2014">
      <a:dk1>
        <a:sysClr val="windowText" lastClr="000000"/>
      </a:dk1>
      <a:lt1>
        <a:srgbClr val="FFFFFF"/>
      </a:lt1>
      <a:dk2>
        <a:srgbClr val="004070"/>
      </a:dk2>
      <a:lt2>
        <a:srgbClr val="D9D9D9"/>
      </a:lt2>
      <a:accent1>
        <a:srgbClr val="646464"/>
      </a:accent1>
      <a:accent2>
        <a:srgbClr val="C0AAAF"/>
      </a:accent2>
      <a:accent3>
        <a:srgbClr val="B10057"/>
      </a:accent3>
      <a:accent4>
        <a:srgbClr val="80003B"/>
      </a:accent4>
      <a:accent5>
        <a:srgbClr val="0085B9"/>
      </a:accent5>
      <a:accent6>
        <a:srgbClr val="004070"/>
      </a:accent6>
      <a:hlink>
        <a:srgbClr val="0085B9"/>
      </a:hlink>
      <a:folHlink>
        <a:srgbClr val="004070"/>
      </a:folHlink>
    </a:clrScheme>
    <a:fontScheme name="Secafi_Segoe_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accent4"/>
          </a:solidFill>
          <a:headEnd/>
          <a:tailEnd/>
        </a:ln>
        <a:effectLst/>
        <a:scene3d>
          <a:camera prst="orthographicFront">
            <a:rot lat="0" lon="0" rev="0"/>
          </a:camera>
          <a:lightRig rig="threePt" dir="t">
            <a:rot lat="0" lon="0" rev="1200000"/>
          </a:lightRig>
        </a:scene3d>
        <a:sp3d/>
      </a:spPr>
      <a:bodyPr lIns="84055" tIns="42028" rIns="84055" bIns="42028" rtlCol="0" anchor="ctr"/>
      <a:lstStyle>
        <a:defPPr algn="ctr" defTabSz="835025" eaLnBrk="0" hangingPunct="0">
          <a:lnSpc>
            <a:spcPct val="90000"/>
          </a:lnSpc>
          <a:defRPr sz="1200" b="0" i="0" dirty="0" err="1" smtClean="0">
            <a:solidFill>
              <a:schemeClr val="tx1"/>
            </a:solidFill>
            <a:latin typeface="+mj-lt"/>
          </a:defRPr>
        </a:defPPr>
      </a:lstStyle>
      <a:style>
        <a:lnRef idx="0">
          <a:schemeClr val="accent1"/>
        </a:lnRef>
        <a:fillRef idx="3">
          <a:schemeClr val="accent1"/>
        </a:fillRef>
        <a:effectRef idx="3">
          <a:schemeClr val="accent1"/>
        </a:effectRef>
        <a:fontRef idx="minor">
          <a:schemeClr val="lt1"/>
        </a:fontRef>
      </a:style>
    </a:spDef>
    <a:lnDef>
      <a:spPr bwMode="auto">
        <a:xfrm>
          <a:off x="0" y="0"/>
          <a:ext cx="1" cy="1"/>
        </a:xfrm>
        <a:custGeom>
          <a:avLst/>
          <a:gdLst/>
          <a:ahLst/>
          <a:cxnLst/>
          <a:rect l="0" t="0" r="0" b="0"/>
          <a:pathLst/>
        </a:custGeom>
        <a:noFill/>
        <a:ln w="9525"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none" lIns="96698" tIns="48350" rIns="96698" bIns="48350" numCol="1" anchor="ctr" anchorCtr="0" compatLnSpc="1">
        <a:prstTxWarp prst="textNoShape">
          <a:avLst/>
        </a:prstTxWarp>
      </a:bodyPr>
      <a:lstStyle>
        <a:defPPr marL="0" marR="0" indent="0" algn="ctr" defTabSz="1012825" rtl="0" eaLnBrk="1" fontAlgn="base" latinLnBrk="0" hangingPunct="1">
          <a:lnSpc>
            <a:spcPct val="90000"/>
          </a:lnSpc>
          <a:spcBef>
            <a:spcPct val="0"/>
          </a:spcBef>
          <a:spcAft>
            <a:spcPct val="0"/>
          </a:spcAft>
          <a:buClrTx/>
          <a:buSzTx/>
          <a:buFontTx/>
          <a:buNone/>
          <a:tabLst/>
          <a:defRPr kumimoji="0" lang="fr-FR" sz="2000" b="0" i="0" u="none" strike="noStrike" cap="none" normalizeH="0" baseline="0" smtClean="0">
            <a:ln>
              <a:noFill/>
            </a:ln>
            <a:solidFill>
              <a:srgbClr val="000000"/>
            </a:solidFill>
            <a:effectLst/>
            <a:latin typeface="Univers" pitchFamily="34" charset="0"/>
            <a:ea typeface="ＭＳ Ｐゴシック" pitchFamily="34" charset="-128"/>
          </a:defRPr>
        </a:defPPr>
      </a:lstStyle>
    </a:lnDef>
    <a:txDef>
      <a:spPr>
        <a:noFill/>
      </a:spPr>
      <a:bodyPr wrap="square" spcCol="0" rtlCol="0">
        <a:spAutoFit/>
      </a:bodyPr>
      <a:lstStyle>
        <a:defPPr algn="l">
          <a:lnSpc>
            <a:spcPct val="120000"/>
          </a:lnSpc>
          <a:defRPr sz="1200" dirty="0" err="1">
            <a:solidFill>
              <a:schemeClr val="tx2"/>
            </a:solidFill>
            <a:latin typeface="+mn-lt"/>
          </a:defRPr>
        </a:defPPr>
      </a:lstStyle>
    </a:txDef>
  </a:objectDefaults>
  <a:extraClrSchemeLst>
    <a:extraClrScheme>
      <a:clrScheme name="1_Secafi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Secafi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Secafi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Secafi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Secafi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Secafi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Secafi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Secafi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Secafi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Secafi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Secafi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Secafi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Secafi 13">
        <a:dk1>
          <a:srgbClr val="000000"/>
        </a:dk1>
        <a:lt1>
          <a:srgbClr val="FFFFFF"/>
        </a:lt1>
        <a:dk2>
          <a:srgbClr val="000000"/>
        </a:dk2>
        <a:lt2>
          <a:srgbClr val="B2B2B2"/>
        </a:lt2>
        <a:accent1>
          <a:srgbClr val="80003B"/>
        </a:accent1>
        <a:accent2>
          <a:srgbClr val="001D3E"/>
        </a:accent2>
        <a:accent3>
          <a:srgbClr val="FFFFFF"/>
        </a:accent3>
        <a:accent4>
          <a:srgbClr val="000000"/>
        </a:accent4>
        <a:accent5>
          <a:srgbClr val="C0AAAF"/>
        </a:accent5>
        <a:accent6>
          <a:srgbClr val="001937"/>
        </a:accent6>
        <a:hlink>
          <a:srgbClr val="80003B"/>
        </a:hlink>
        <a:folHlink>
          <a:srgbClr val="001D3E"/>
        </a:folHlink>
      </a:clrScheme>
      <a:clrMap bg1="lt1" tx1="dk1" bg2="lt2" tx2="dk2" accent1="accent1" accent2="accent2" accent3="accent3" accent4="accent4" accent5="accent5" accent6="accent6" hlink="hlink" folHlink="folHlink"/>
    </a:extraClrScheme>
    <a:extraClrScheme>
      <a:clrScheme name="1_Secafi 14">
        <a:dk1>
          <a:srgbClr val="80003B"/>
        </a:dk1>
        <a:lt1>
          <a:srgbClr val="FFFFFF"/>
        </a:lt1>
        <a:dk2>
          <a:srgbClr val="000000"/>
        </a:dk2>
        <a:lt2>
          <a:srgbClr val="B2B2B2"/>
        </a:lt2>
        <a:accent1>
          <a:srgbClr val="80003B"/>
        </a:accent1>
        <a:accent2>
          <a:srgbClr val="001D3E"/>
        </a:accent2>
        <a:accent3>
          <a:srgbClr val="FFFFFF"/>
        </a:accent3>
        <a:accent4>
          <a:srgbClr val="6C0031"/>
        </a:accent4>
        <a:accent5>
          <a:srgbClr val="C0AAAF"/>
        </a:accent5>
        <a:accent6>
          <a:srgbClr val="001937"/>
        </a:accent6>
        <a:hlink>
          <a:srgbClr val="80003B"/>
        </a:hlink>
        <a:folHlink>
          <a:srgbClr val="001D3E"/>
        </a:folHlink>
      </a:clrScheme>
      <a:clrMap bg1="lt1" tx1="dk1" bg2="lt2" tx2="dk2" accent1="accent1" accent2="accent2" accent3="accent3" accent4="accent4" accent5="accent5" accent6="accent6" hlink="hlink" folHlink="folHlink"/>
    </a:extraClrScheme>
    <a:extraClrScheme>
      <a:clrScheme name="1_Secafi 15">
        <a:dk1>
          <a:srgbClr val="80003B"/>
        </a:dk1>
        <a:lt1>
          <a:srgbClr val="FFFFFF"/>
        </a:lt1>
        <a:dk2>
          <a:srgbClr val="000000"/>
        </a:dk2>
        <a:lt2>
          <a:srgbClr val="969696"/>
        </a:lt2>
        <a:accent1>
          <a:srgbClr val="80003B"/>
        </a:accent1>
        <a:accent2>
          <a:srgbClr val="001D3E"/>
        </a:accent2>
        <a:accent3>
          <a:srgbClr val="FFFFFF"/>
        </a:accent3>
        <a:accent4>
          <a:srgbClr val="6C0031"/>
        </a:accent4>
        <a:accent5>
          <a:srgbClr val="C0AAAF"/>
        </a:accent5>
        <a:accent6>
          <a:srgbClr val="001937"/>
        </a:accent6>
        <a:hlink>
          <a:srgbClr val="80003B"/>
        </a:hlink>
        <a:folHlink>
          <a:srgbClr val="001D3E"/>
        </a:folHlink>
      </a:clrScheme>
      <a:clrMap bg1="lt1" tx1="dk1" bg2="lt2" tx2="dk2" accent1="accent1" accent2="accent2" accent3="accent3" accent4="accent4" accent5="accent5" accent6="accent6" hlink="hlink" folHlink="folHlink"/>
    </a:extraClrScheme>
    <a:extraClrScheme>
      <a:clrScheme name="1_Secafi 16">
        <a:dk1>
          <a:srgbClr val="80003B"/>
        </a:dk1>
        <a:lt1>
          <a:srgbClr val="FFFFFF"/>
        </a:lt1>
        <a:dk2>
          <a:srgbClr val="000000"/>
        </a:dk2>
        <a:lt2>
          <a:srgbClr val="969696"/>
        </a:lt2>
        <a:accent1>
          <a:srgbClr val="80003B"/>
        </a:accent1>
        <a:accent2>
          <a:srgbClr val="001D3E"/>
        </a:accent2>
        <a:accent3>
          <a:srgbClr val="FFFFFF"/>
        </a:accent3>
        <a:accent4>
          <a:srgbClr val="6C0031"/>
        </a:accent4>
        <a:accent5>
          <a:srgbClr val="C0AAAF"/>
        </a:accent5>
        <a:accent6>
          <a:srgbClr val="001937"/>
        </a:accent6>
        <a:hlink>
          <a:srgbClr val="001D3E"/>
        </a:hlink>
        <a:folHlink>
          <a:srgbClr val="001D3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lides techniques">
  <a:themeElements>
    <a:clrScheme name="SECAFI NEW CHARTE 2014">
      <a:dk1>
        <a:sysClr val="windowText" lastClr="000000"/>
      </a:dk1>
      <a:lt1>
        <a:srgbClr val="FFFFFF"/>
      </a:lt1>
      <a:dk2>
        <a:srgbClr val="004070"/>
      </a:dk2>
      <a:lt2>
        <a:srgbClr val="D9D9D9"/>
      </a:lt2>
      <a:accent1>
        <a:srgbClr val="646464"/>
      </a:accent1>
      <a:accent2>
        <a:srgbClr val="C0AAAF"/>
      </a:accent2>
      <a:accent3>
        <a:srgbClr val="B10057"/>
      </a:accent3>
      <a:accent4>
        <a:srgbClr val="80003B"/>
      </a:accent4>
      <a:accent5>
        <a:srgbClr val="0085B9"/>
      </a:accent5>
      <a:accent6>
        <a:srgbClr val="004070"/>
      </a:accent6>
      <a:hlink>
        <a:srgbClr val="0085B9"/>
      </a:hlink>
      <a:folHlink>
        <a:srgbClr val="004070"/>
      </a:folHlink>
    </a:clrScheme>
    <a:fontScheme name="Secafi_Segoe_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accent4"/>
          </a:solidFill>
          <a:headEnd/>
          <a:tailEnd/>
        </a:ln>
        <a:effectLst/>
        <a:scene3d>
          <a:camera prst="orthographicFront">
            <a:rot lat="0" lon="0" rev="0"/>
          </a:camera>
          <a:lightRig rig="threePt" dir="t">
            <a:rot lat="0" lon="0" rev="1200000"/>
          </a:lightRig>
        </a:scene3d>
        <a:sp3d/>
      </a:spPr>
      <a:bodyPr lIns="84055" tIns="42028" rIns="84055" bIns="42028" rtlCol="0" anchor="ctr"/>
      <a:lstStyle>
        <a:defPPr algn="ctr" defTabSz="835025" eaLnBrk="0" hangingPunct="0">
          <a:lnSpc>
            <a:spcPct val="90000"/>
          </a:lnSpc>
          <a:defRPr sz="1400" b="1" i="1" dirty="0">
            <a:solidFill>
              <a:schemeClr val="bg1"/>
            </a:solidFill>
            <a:latin typeface="Arial" pitchFamily="34" charset="0"/>
          </a:defRPr>
        </a:defPPr>
      </a:lstStyle>
      <a:style>
        <a:lnRef idx="0">
          <a:schemeClr val="accent1"/>
        </a:lnRef>
        <a:fillRef idx="3">
          <a:schemeClr val="accent1"/>
        </a:fillRef>
        <a:effectRef idx="3">
          <a:schemeClr val="accent1"/>
        </a:effectRef>
        <a:fontRef idx="minor">
          <a:schemeClr val="lt1"/>
        </a:fontRef>
      </a:style>
    </a:spDef>
    <a:lnDef>
      <a:spPr bwMode="auto">
        <a:xfrm>
          <a:off x="0" y="0"/>
          <a:ext cx="1" cy="1"/>
        </a:xfrm>
        <a:custGeom>
          <a:avLst/>
          <a:gdLst/>
          <a:ahLst/>
          <a:cxnLst/>
          <a:rect l="0" t="0" r="0" b="0"/>
          <a:pathLst/>
        </a:custGeom>
        <a:noFill/>
        <a:ln w="9525"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none" lIns="96698" tIns="48350" rIns="96698" bIns="48350" numCol="1" anchor="ctr" anchorCtr="0" compatLnSpc="1">
        <a:prstTxWarp prst="textNoShape">
          <a:avLst/>
        </a:prstTxWarp>
      </a:bodyPr>
      <a:lstStyle>
        <a:defPPr marL="0" marR="0" indent="0" algn="ctr" defTabSz="1012825" rtl="0" eaLnBrk="1" fontAlgn="base" latinLnBrk="0" hangingPunct="1">
          <a:lnSpc>
            <a:spcPct val="90000"/>
          </a:lnSpc>
          <a:spcBef>
            <a:spcPct val="0"/>
          </a:spcBef>
          <a:spcAft>
            <a:spcPct val="0"/>
          </a:spcAft>
          <a:buClrTx/>
          <a:buSzTx/>
          <a:buFontTx/>
          <a:buNone/>
          <a:tabLst/>
          <a:defRPr kumimoji="0" lang="fr-FR" sz="2000" b="0" i="0" u="none" strike="noStrike" cap="none" normalizeH="0" baseline="0" smtClean="0">
            <a:ln>
              <a:noFill/>
            </a:ln>
            <a:solidFill>
              <a:srgbClr val="000000"/>
            </a:solidFill>
            <a:effectLst/>
            <a:latin typeface="Univers" pitchFamily="34" charset="0"/>
            <a:ea typeface="ＭＳ Ｐゴシック" pitchFamily="34" charset="-128"/>
          </a:defRPr>
        </a:defPPr>
      </a:lstStyle>
    </a:lnDef>
    <a:txDef>
      <a:spPr>
        <a:noFill/>
      </a:spPr>
      <a:bodyPr wrap="square" spcCol="0" rtlCol="0">
        <a:spAutoFit/>
      </a:bodyPr>
      <a:lstStyle>
        <a:defPPr algn="l">
          <a:lnSpc>
            <a:spcPct val="120000"/>
          </a:lnSpc>
          <a:defRPr sz="1200" dirty="0" err="1">
            <a:solidFill>
              <a:schemeClr val="tx2"/>
            </a:solidFill>
            <a:latin typeface="+mn-lt"/>
          </a:defRPr>
        </a:defPPr>
      </a:lstStyle>
    </a:txDef>
  </a:objectDefaults>
  <a:extraClrSchemeLst>
    <a:extraClrScheme>
      <a:clrScheme name="1_Secafi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Secafi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Secafi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Secafi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Secafi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Secafi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Secafi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Secafi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Secafi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Secafi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Secafi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Secafi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Secafi 13">
        <a:dk1>
          <a:srgbClr val="000000"/>
        </a:dk1>
        <a:lt1>
          <a:srgbClr val="FFFFFF"/>
        </a:lt1>
        <a:dk2>
          <a:srgbClr val="000000"/>
        </a:dk2>
        <a:lt2>
          <a:srgbClr val="B2B2B2"/>
        </a:lt2>
        <a:accent1>
          <a:srgbClr val="80003B"/>
        </a:accent1>
        <a:accent2>
          <a:srgbClr val="001D3E"/>
        </a:accent2>
        <a:accent3>
          <a:srgbClr val="FFFFFF"/>
        </a:accent3>
        <a:accent4>
          <a:srgbClr val="000000"/>
        </a:accent4>
        <a:accent5>
          <a:srgbClr val="C0AAAF"/>
        </a:accent5>
        <a:accent6>
          <a:srgbClr val="001937"/>
        </a:accent6>
        <a:hlink>
          <a:srgbClr val="80003B"/>
        </a:hlink>
        <a:folHlink>
          <a:srgbClr val="001D3E"/>
        </a:folHlink>
      </a:clrScheme>
      <a:clrMap bg1="lt1" tx1="dk1" bg2="lt2" tx2="dk2" accent1="accent1" accent2="accent2" accent3="accent3" accent4="accent4" accent5="accent5" accent6="accent6" hlink="hlink" folHlink="folHlink"/>
    </a:extraClrScheme>
    <a:extraClrScheme>
      <a:clrScheme name="1_Secafi 14">
        <a:dk1>
          <a:srgbClr val="80003B"/>
        </a:dk1>
        <a:lt1>
          <a:srgbClr val="FFFFFF"/>
        </a:lt1>
        <a:dk2>
          <a:srgbClr val="000000"/>
        </a:dk2>
        <a:lt2>
          <a:srgbClr val="B2B2B2"/>
        </a:lt2>
        <a:accent1>
          <a:srgbClr val="80003B"/>
        </a:accent1>
        <a:accent2>
          <a:srgbClr val="001D3E"/>
        </a:accent2>
        <a:accent3>
          <a:srgbClr val="FFFFFF"/>
        </a:accent3>
        <a:accent4>
          <a:srgbClr val="6C0031"/>
        </a:accent4>
        <a:accent5>
          <a:srgbClr val="C0AAAF"/>
        </a:accent5>
        <a:accent6>
          <a:srgbClr val="001937"/>
        </a:accent6>
        <a:hlink>
          <a:srgbClr val="80003B"/>
        </a:hlink>
        <a:folHlink>
          <a:srgbClr val="001D3E"/>
        </a:folHlink>
      </a:clrScheme>
      <a:clrMap bg1="lt1" tx1="dk1" bg2="lt2" tx2="dk2" accent1="accent1" accent2="accent2" accent3="accent3" accent4="accent4" accent5="accent5" accent6="accent6" hlink="hlink" folHlink="folHlink"/>
    </a:extraClrScheme>
    <a:extraClrScheme>
      <a:clrScheme name="1_Secafi 15">
        <a:dk1>
          <a:srgbClr val="80003B"/>
        </a:dk1>
        <a:lt1>
          <a:srgbClr val="FFFFFF"/>
        </a:lt1>
        <a:dk2>
          <a:srgbClr val="000000"/>
        </a:dk2>
        <a:lt2>
          <a:srgbClr val="969696"/>
        </a:lt2>
        <a:accent1>
          <a:srgbClr val="80003B"/>
        </a:accent1>
        <a:accent2>
          <a:srgbClr val="001D3E"/>
        </a:accent2>
        <a:accent3>
          <a:srgbClr val="FFFFFF"/>
        </a:accent3>
        <a:accent4>
          <a:srgbClr val="6C0031"/>
        </a:accent4>
        <a:accent5>
          <a:srgbClr val="C0AAAF"/>
        </a:accent5>
        <a:accent6>
          <a:srgbClr val="001937"/>
        </a:accent6>
        <a:hlink>
          <a:srgbClr val="80003B"/>
        </a:hlink>
        <a:folHlink>
          <a:srgbClr val="001D3E"/>
        </a:folHlink>
      </a:clrScheme>
      <a:clrMap bg1="lt1" tx1="dk1" bg2="lt2" tx2="dk2" accent1="accent1" accent2="accent2" accent3="accent3" accent4="accent4" accent5="accent5" accent6="accent6" hlink="hlink" folHlink="folHlink"/>
    </a:extraClrScheme>
    <a:extraClrScheme>
      <a:clrScheme name="1_Secafi 16">
        <a:dk1>
          <a:srgbClr val="80003B"/>
        </a:dk1>
        <a:lt1>
          <a:srgbClr val="FFFFFF"/>
        </a:lt1>
        <a:dk2>
          <a:srgbClr val="000000"/>
        </a:dk2>
        <a:lt2>
          <a:srgbClr val="969696"/>
        </a:lt2>
        <a:accent1>
          <a:srgbClr val="80003B"/>
        </a:accent1>
        <a:accent2>
          <a:srgbClr val="001D3E"/>
        </a:accent2>
        <a:accent3>
          <a:srgbClr val="FFFFFF"/>
        </a:accent3>
        <a:accent4>
          <a:srgbClr val="6C0031"/>
        </a:accent4>
        <a:accent5>
          <a:srgbClr val="C0AAAF"/>
        </a:accent5>
        <a:accent6>
          <a:srgbClr val="001937"/>
        </a:accent6>
        <a:hlink>
          <a:srgbClr val="001D3E"/>
        </a:hlink>
        <a:folHlink>
          <a:srgbClr val="001D3E"/>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blank">
  <a:themeElements>
    <a:clrScheme name="SECAFI NEW CHARTE 2014">
      <a:dk1>
        <a:sysClr val="windowText" lastClr="000000"/>
      </a:dk1>
      <a:lt1>
        <a:srgbClr val="FFFFFF"/>
      </a:lt1>
      <a:dk2>
        <a:srgbClr val="004070"/>
      </a:dk2>
      <a:lt2>
        <a:srgbClr val="D9D9D9"/>
      </a:lt2>
      <a:accent1>
        <a:srgbClr val="646464"/>
      </a:accent1>
      <a:accent2>
        <a:srgbClr val="C0AAAF"/>
      </a:accent2>
      <a:accent3>
        <a:srgbClr val="B10057"/>
      </a:accent3>
      <a:accent4>
        <a:srgbClr val="80003B"/>
      </a:accent4>
      <a:accent5>
        <a:srgbClr val="0085B9"/>
      </a:accent5>
      <a:accent6>
        <a:srgbClr val="004070"/>
      </a:accent6>
      <a:hlink>
        <a:srgbClr val="0085B9"/>
      </a:hlink>
      <a:folHlink>
        <a:srgbClr val="004070"/>
      </a:folHlink>
    </a:clrScheme>
    <a:fontScheme name="Secafi_Segoe_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accent4"/>
          </a:solidFill>
          <a:headEnd/>
          <a:tailEnd/>
        </a:ln>
        <a:effectLst/>
        <a:scene3d>
          <a:camera prst="orthographicFront">
            <a:rot lat="0" lon="0" rev="0"/>
          </a:camera>
          <a:lightRig rig="threePt" dir="t">
            <a:rot lat="0" lon="0" rev="1200000"/>
          </a:lightRig>
        </a:scene3d>
        <a:sp3d/>
      </a:spPr>
      <a:bodyPr lIns="84055" tIns="42028" rIns="84055" bIns="42028" rtlCol="0" anchor="ctr"/>
      <a:lstStyle>
        <a:defPPr algn="ctr" defTabSz="835025" eaLnBrk="0" hangingPunct="0">
          <a:lnSpc>
            <a:spcPct val="90000"/>
          </a:lnSpc>
          <a:defRPr sz="1200" b="0" i="0" dirty="0" err="1" smtClean="0">
            <a:solidFill>
              <a:schemeClr val="tx1"/>
            </a:solidFill>
            <a:latin typeface="+mj-lt"/>
          </a:defRPr>
        </a:defPPr>
      </a:lstStyle>
      <a:style>
        <a:lnRef idx="0">
          <a:schemeClr val="accent1"/>
        </a:lnRef>
        <a:fillRef idx="3">
          <a:schemeClr val="accent1"/>
        </a:fillRef>
        <a:effectRef idx="3">
          <a:schemeClr val="accent1"/>
        </a:effectRef>
        <a:fontRef idx="minor">
          <a:schemeClr val="lt1"/>
        </a:fontRef>
      </a:style>
    </a:spDef>
    <a:lnDef>
      <a:spPr bwMode="auto">
        <a:xfrm>
          <a:off x="0" y="0"/>
          <a:ext cx="1" cy="1"/>
        </a:xfrm>
        <a:custGeom>
          <a:avLst/>
          <a:gdLst/>
          <a:ahLst/>
          <a:cxnLst/>
          <a:rect l="0" t="0" r="0" b="0"/>
          <a:pathLst/>
        </a:custGeom>
        <a:noFill/>
        <a:ln w="9525"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none" lIns="96698" tIns="48350" rIns="96698" bIns="48350" numCol="1" anchor="ctr" anchorCtr="0" compatLnSpc="1">
        <a:prstTxWarp prst="textNoShape">
          <a:avLst/>
        </a:prstTxWarp>
      </a:bodyPr>
      <a:lstStyle>
        <a:defPPr marL="0" marR="0" indent="0" algn="ctr" defTabSz="1012825" rtl="0" eaLnBrk="1" fontAlgn="base" latinLnBrk="0" hangingPunct="1">
          <a:lnSpc>
            <a:spcPct val="90000"/>
          </a:lnSpc>
          <a:spcBef>
            <a:spcPct val="0"/>
          </a:spcBef>
          <a:spcAft>
            <a:spcPct val="0"/>
          </a:spcAft>
          <a:buClrTx/>
          <a:buSzTx/>
          <a:buFontTx/>
          <a:buNone/>
          <a:tabLst/>
          <a:defRPr kumimoji="0" lang="fr-FR" sz="2000" b="0" i="0" u="none" strike="noStrike" cap="none" normalizeH="0" baseline="0" smtClean="0">
            <a:ln>
              <a:noFill/>
            </a:ln>
            <a:solidFill>
              <a:srgbClr val="000000"/>
            </a:solidFill>
            <a:effectLst/>
            <a:latin typeface="Univers" pitchFamily="34" charset="0"/>
            <a:ea typeface="ＭＳ Ｐゴシック" pitchFamily="34" charset="-128"/>
          </a:defRPr>
        </a:defPPr>
      </a:lstStyle>
    </a:lnDef>
    <a:txDef>
      <a:spPr>
        <a:noFill/>
      </a:spPr>
      <a:bodyPr wrap="square" spcCol="0" rtlCol="0">
        <a:spAutoFit/>
      </a:bodyPr>
      <a:lstStyle>
        <a:defPPr algn="l">
          <a:lnSpc>
            <a:spcPct val="120000"/>
          </a:lnSpc>
          <a:defRPr sz="1200" dirty="0" err="1">
            <a:solidFill>
              <a:schemeClr val="tx2"/>
            </a:solidFill>
            <a:latin typeface="+mn-lt"/>
          </a:defRPr>
        </a:defPPr>
      </a:lstStyle>
    </a:txDef>
  </a:objectDefaults>
  <a:extraClrSchemeLst>
    <a:extraClrScheme>
      <a:clrScheme name="1_Secafi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Secafi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Secafi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Secafi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Secafi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Secafi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Secafi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Secafi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Secafi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Secafi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Secafi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Secafi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Secafi 13">
        <a:dk1>
          <a:srgbClr val="000000"/>
        </a:dk1>
        <a:lt1>
          <a:srgbClr val="FFFFFF"/>
        </a:lt1>
        <a:dk2>
          <a:srgbClr val="000000"/>
        </a:dk2>
        <a:lt2>
          <a:srgbClr val="B2B2B2"/>
        </a:lt2>
        <a:accent1>
          <a:srgbClr val="80003B"/>
        </a:accent1>
        <a:accent2>
          <a:srgbClr val="001D3E"/>
        </a:accent2>
        <a:accent3>
          <a:srgbClr val="FFFFFF"/>
        </a:accent3>
        <a:accent4>
          <a:srgbClr val="000000"/>
        </a:accent4>
        <a:accent5>
          <a:srgbClr val="C0AAAF"/>
        </a:accent5>
        <a:accent6>
          <a:srgbClr val="001937"/>
        </a:accent6>
        <a:hlink>
          <a:srgbClr val="80003B"/>
        </a:hlink>
        <a:folHlink>
          <a:srgbClr val="001D3E"/>
        </a:folHlink>
      </a:clrScheme>
      <a:clrMap bg1="lt1" tx1="dk1" bg2="lt2" tx2="dk2" accent1="accent1" accent2="accent2" accent3="accent3" accent4="accent4" accent5="accent5" accent6="accent6" hlink="hlink" folHlink="folHlink"/>
    </a:extraClrScheme>
    <a:extraClrScheme>
      <a:clrScheme name="1_Secafi 14">
        <a:dk1>
          <a:srgbClr val="80003B"/>
        </a:dk1>
        <a:lt1>
          <a:srgbClr val="FFFFFF"/>
        </a:lt1>
        <a:dk2>
          <a:srgbClr val="000000"/>
        </a:dk2>
        <a:lt2>
          <a:srgbClr val="B2B2B2"/>
        </a:lt2>
        <a:accent1>
          <a:srgbClr val="80003B"/>
        </a:accent1>
        <a:accent2>
          <a:srgbClr val="001D3E"/>
        </a:accent2>
        <a:accent3>
          <a:srgbClr val="FFFFFF"/>
        </a:accent3>
        <a:accent4>
          <a:srgbClr val="6C0031"/>
        </a:accent4>
        <a:accent5>
          <a:srgbClr val="C0AAAF"/>
        </a:accent5>
        <a:accent6>
          <a:srgbClr val="001937"/>
        </a:accent6>
        <a:hlink>
          <a:srgbClr val="80003B"/>
        </a:hlink>
        <a:folHlink>
          <a:srgbClr val="001D3E"/>
        </a:folHlink>
      </a:clrScheme>
      <a:clrMap bg1="lt1" tx1="dk1" bg2="lt2" tx2="dk2" accent1="accent1" accent2="accent2" accent3="accent3" accent4="accent4" accent5="accent5" accent6="accent6" hlink="hlink" folHlink="folHlink"/>
    </a:extraClrScheme>
    <a:extraClrScheme>
      <a:clrScheme name="1_Secafi 15">
        <a:dk1>
          <a:srgbClr val="80003B"/>
        </a:dk1>
        <a:lt1>
          <a:srgbClr val="FFFFFF"/>
        </a:lt1>
        <a:dk2>
          <a:srgbClr val="000000"/>
        </a:dk2>
        <a:lt2>
          <a:srgbClr val="969696"/>
        </a:lt2>
        <a:accent1>
          <a:srgbClr val="80003B"/>
        </a:accent1>
        <a:accent2>
          <a:srgbClr val="001D3E"/>
        </a:accent2>
        <a:accent3>
          <a:srgbClr val="FFFFFF"/>
        </a:accent3>
        <a:accent4>
          <a:srgbClr val="6C0031"/>
        </a:accent4>
        <a:accent5>
          <a:srgbClr val="C0AAAF"/>
        </a:accent5>
        <a:accent6>
          <a:srgbClr val="001937"/>
        </a:accent6>
        <a:hlink>
          <a:srgbClr val="80003B"/>
        </a:hlink>
        <a:folHlink>
          <a:srgbClr val="001D3E"/>
        </a:folHlink>
      </a:clrScheme>
      <a:clrMap bg1="lt1" tx1="dk1" bg2="lt2" tx2="dk2" accent1="accent1" accent2="accent2" accent3="accent3" accent4="accent4" accent5="accent5" accent6="accent6" hlink="hlink" folHlink="folHlink"/>
    </a:extraClrScheme>
    <a:extraClrScheme>
      <a:clrScheme name="1_Secafi 16">
        <a:dk1>
          <a:srgbClr val="80003B"/>
        </a:dk1>
        <a:lt1>
          <a:srgbClr val="FFFFFF"/>
        </a:lt1>
        <a:dk2>
          <a:srgbClr val="000000"/>
        </a:dk2>
        <a:lt2>
          <a:srgbClr val="969696"/>
        </a:lt2>
        <a:accent1>
          <a:srgbClr val="80003B"/>
        </a:accent1>
        <a:accent2>
          <a:srgbClr val="001D3E"/>
        </a:accent2>
        <a:accent3>
          <a:srgbClr val="FFFFFF"/>
        </a:accent3>
        <a:accent4>
          <a:srgbClr val="6C0031"/>
        </a:accent4>
        <a:accent5>
          <a:srgbClr val="C0AAAF"/>
        </a:accent5>
        <a:accent6>
          <a:srgbClr val="001937"/>
        </a:accent6>
        <a:hlink>
          <a:srgbClr val="001D3E"/>
        </a:hlink>
        <a:folHlink>
          <a:srgbClr val="001D3E"/>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blank">
  <a:themeElements>
    <a:clrScheme name="SECAFI NEW CHARTE 2014">
      <a:dk1>
        <a:sysClr val="windowText" lastClr="000000"/>
      </a:dk1>
      <a:lt1>
        <a:srgbClr val="FFFFFF"/>
      </a:lt1>
      <a:dk2>
        <a:srgbClr val="004070"/>
      </a:dk2>
      <a:lt2>
        <a:srgbClr val="D9D9D9"/>
      </a:lt2>
      <a:accent1>
        <a:srgbClr val="646464"/>
      </a:accent1>
      <a:accent2>
        <a:srgbClr val="C0AAAF"/>
      </a:accent2>
      <a:accent3>
        <a:srgbClr val="B10057"/>
      </a:accent3>
      <a:accent4>
        <a:srgbClr val="80003B"/>
      </a:accent4>
      <a:accent5>
        <a:srgbClr val="0085B9"/>
      </a:accent5>
      <a:accent6>
        <a:srgbClr val="004070"/>
      </a:accent6>
      <a:hlink>
        <a:srgbClr val="0085B9"/>
      </a:hlink>
      <a:folHlink>
        <a:srgbClr val="004070"/>
      </a:folHlink>
    </a:clrScheme>
    <a:fontScheme name="Secafi_Segoe_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accent4"/>
          </a:solidFill>
          <a:headEnd/>
          <a:tailEnd/>
        </a:ln>
        <a:effectLst/>
        <a:scene3d>
          <a:camera prst="orthographicFront">
            <a:rot lat="0" lon="0" rev="0"/>
          </a:camera>
          <a:lightRig rig="threePt" dir="t">
            <a:rot lat="0" lon="0" rev="1200000"/>
          </a:lightRig>
        </a:scene3d>
        <a:sp3d/>
      </a:spPr>
      <a:bodyPr lIns="84055" tIns="42028" rIns="84055" bIns="42028" rtlCol="0" anchor="ctr"/>
      <a:lstStyle>
        <a:defPPr algn="ctr" defTabSz="835025" eaLnBrk="0" hangingPunct="0">
          <a:lnSpc>
            <a:spcPct val="90000"/>
          </a:lnSpc>
          <a:defRPr sz="1200" b="0" i="0" dirty="0" err="1" smtClean="0">
            <a:solidFill>
              <a:schemeClr val="tx1"/>
            </a:solidFill>
            <a:latin typeface="+mj-lt"/>
          </a:defRPr>
        </a:defPPr>
      </a:lstStyle>
      <a:style>
        <a:lnRef idx="0">
          <a:schemeClr val="accent1"/>
        </a:lnRef>
        <a:fillRef idx="3">
          <a:schemeClr val="accent1"/>
        </a:fillRef>
        <a:effectRef idx="3">
          <a:schemeClr val="accent1"/>
        </a:effectRef>
        <a:fontRef idx="minor">
          <a:schemeClr val="lt1"/>
        </a:fontRef>
      </a:style>
    </a:spDef>
    <a:lnDef>
      <a:spPr bwMode="auto">
        <a:xfrm>
          <a:off x="0" y="0"/>
          <a:ext cx="1" cy="1"/>
        </a:xfrm>
        <a:custGeom>
          <a:avLst/>
          <a:gdLst/>
          <a:ahLst/>
          <a:cxnLst/>
          <a:rect l="0" t="0" r="0" b="0"/>
          <a:pathLst/>
        </a:custGeom>
        <a:noFill/>
        <a:ln w="9525"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none" lIns="96698" tIns="48350" rIns="96698" bIns="48350" numCol="1" anchor="ctr" anchorCtr="0" compatLnSpc="1">
        <a:prstTxWarp prst="textNoShape">
          <a:avLst/>
        </a:prstTxWarp>
      </a:bodyPr>
      <a:lstStyle>
        <a:defPPr marL="0" marR="0" indent="0" algn="ctr" defTabSz="1012825" rtl="0" eaLnBrk="1" fontAlgn="base" latinLnBrk="0" hangingPunct="1">
          <a:lnSpc>
            <a:spcPct val="90000"/>
          </a:lnSpc>
          <a:spcBef>
            <a:spcPct val="0"/>
          </a:spcBef>
          <a:spcAft>
            <a:spcPct val="0"/>
          </a:spcAft>
          <a:buClrTx/>
          <a:buSzTx/>
          <a:buFontTx/>
          <a:buNone/>
          <a:tabLst/>
          <a:defRPr kumimoji="0" lang="fr-FR" sz="2000" b="0" i="0" u="none" strike="noStrike" cap="none" normalizeH="0" baseline="0" smtClean="0">
            <a:ln>
              <a:noFill/>
            </a:ln>
            <a:solidFill>
              <a:srgbClr val="000000"/>
            </a:solidFill>
            <a:effectLst/>
            <a:latin typeface="Univers" pitchFamily="34" charset="0"/>
            <a:ea typeface="ＭＳ Ｐゴシック" pitchFamily="34" charset="-128"/>
          </a:defRPr>
        </a:defPPr>
      </a:lstStyle>
    </a:lnDef>
    <a:txDef>
      <a:spPr>
        <a:noFill/>
      </a:spPr>
      <a:bodyPr wrap="square" spcCol="0" rtlCol="0">
        <a:spAutoFit/>
      </a:bodyPr>
      <a:lstStyle>
        <a:defPPr algn="l">
          <a:lnSpc>
            <a:spcPct val="120000"/>
          </a:lnSpc>
          <a:defRPr sz="1200" dirty="0" err="1">
            <a:solidFill>
              <a:schemeClr val="tx2"/>
            </a:solidFill>
            <a:latin typeface="+mn-lt"/>
          </a:defRPr>
        </a:defPPr>
      </a:lstStyle>
    </a:txDef>
  </a:objectDefaults>
  <a:extraClrSchemeLst>
    <a:extraClrScheme>
      <a:clrScheme name="1_Secafi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Secafi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Secafi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Secafi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Secafi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Secafi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Secafi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Secafi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Secafi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Secafi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Secafi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Secafi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Secafi 13">
        <a:dk1>
          <a:srgbClr val="000000"/>
        </a:dk1>
        <a:lt1>
          <a:srgbClr val="FFFFFF"/>
        </a:lt1>
        <a:dk2>
          <a:srgbClr val="000000"/>
        </a:dk2>
        <a:lt2>
          <a:srgbClr val="B2B2B2"/>
        </a:lt2>
        <a:accent1>
          <a:srgbClr val="80003B"/>
        </a:accent1>
        <a:accent2>
          <a:srgbClr val="001D3E"/>
        </a:accent2>
        <a:accent3>
          <a:srgbClr val="FFFFFF"/>
        </a:accent3>
        <a:accent4>
          <a:srgbClr val="000000"/>
        </a:accent4>
        <a:accent5>
          <a:srgbClr val="C0AAAF"/>
        </a:accent5>
        <a:accent6>
          <a:srgbClr val="001937"/>
        </a:accent6>
        <a:hlink>
          <a:srgbClr val="80003B"/>
        </a:hlink>
        <a:folHlink>
          <a:srgbClr val="001D3E"/>
        </a:folHlink>
      </a:clrScheme>
      <a:clrMap bg1="lt1" tx1="dk1" bg2="lt2" tx2="dk2" accent1="accent1" accent2="accent2" accent3="accent3" accent4="accent4" accent5="accent5" accent6="accent6" hlink="hlink" folHlink="folHlink"/>
    </a:extraClrScheme>
    <a:extraClrScheme>
      <a:clrScheme name="1_Secafi 14">
        <a:dk1>
          <a:srgbClr val="80003B"/>
        </a:dk1>
        <a:lt1>
          <a:srgbClr val="FFFFFF"/>
        </a:lt1>
        <a:dk2>
          <a:srgbClr val="000000"/>
        </a:dk2>
        <a:lt2>
          <a:srgbClr val="B2B2B2"/>
        </a:lt2>
        <a:accent1>
          <a:srgbClr val="80003B"/>
        </a:accent1>
        <a:accent2>
          <a:srgbClr val="001D3E"/>
        </a:accent2>
        <a:accent3>
          <a:srgbClr val="FFFFFF"/>
        </a:accent3>
        <a:accent4>
          <a:srgbClr val="6C0031"/>
        </a:accent4>
        <a:accent5>
          <a:srgbClr val="C0AAAF"/>
        </a:accent5>
        <a:accent6>
          <a:srgbClr val="001937"/>
        </a:accent6>
        <a:hlink>
          <a:srgbClr val="80003B"/>
        </a:hlink>
        <a:folHlink>
          <a:srgbClr val="001D3E"/>
        </a:folHlink>
      </a:clrScheme>
      <a:clrMap bg1="lt1" tx1="dk1" bg2="lt2" tx2="dk2" accent1="accent1" accent2="accent2" accent3="accent3" accent4="accent4" accent5="accent5" accent6="accent6" hlink="hlink" folHlink="folHlink"/>
    </a:extraClrScheme>
    <a:extraClrScheme>
      <a:clrScheme name="1_Secafi 15">
        <a:dk1>
          <a:srgbClr val="80003B"/>
        </a:dk1>
        <a:lt1>
          <a:srgbClr val="FFFFFF"/>
        </a:lt1>
        <a:dk2>
          <a:srgbClr val="000000"/>
        </a:dk2>
        <a:lt2>
          <a:srgbClr val="969696"/>
        </a:lt2>
        <a:accent1>
          <a:srgbClr val="80003B"/>
        </a:accent1>
        <a:accent2>
          <a:srgbClr val="001D3E"/>
        </a:accent2>
        <a:accent3>
          <a:srgbClr val="FFFFFF"/>
        </a:accent3>
        <a:accent4>
          <a:srgbClr val="6C0031"/>
        </a:accent4>
        <a:accent5>
          <a:srgbClr val="C0AAAF"/>
        </a:accent5>
        <a:accent6>
          <a:srgbClr val="001937"/>
        </a:accent6>
        <a:hlink>
          <a:srgbClr val="80003B"/>
        </a:hlink>
        <a:folHlink>
          <a:srgbClr val="001D3E"/>
        </a:folHlink>
      </a:clrScheme>
      <a:clrMap bg1="lt1" tx1="dk1" bg2="lt2" tx2="dk2" accent1="accent1" accent2="accent2" accent3="accent3" accent4="accent4" accent5="accent5" accent6="accent6" hlink="hlink" folHlink="folHlink"/>
    </a:extraClrScheme>
    <a:extraClrScheme>
      <a:clrScheme name="1_Secafi 16">
        <a:dk1>
          <a:srgbClr val="80003B"/>
        </a:dk1>
        <a:lt1>
          <a:srgbClr val="FFFFFF"/>
        </a:lt1>
        <a:dk2>
          <a:srgbClr val="000000"/>
        </a:dk2>
        <a:lt2>
          <a:srgbClr val="969696"/>
        </a:lt2>
        <a:accent1>
          <a:srgbClr val="80003B"/>
        </a:accent1>
        <a:accent2>
          <a:srgbClr val="001D3E"/>
        </a:accent2>
        <a:accent3>
          <a:srgbClr val="FFFFFF"/>
        </a:accent3>
        <a:accent4>
          <a:srgbClr val="6C0031"/>
        </a:accent4>
        <a:accent5>
          <a:srgbClr val="C0AAAF"/>
        </a:accent5>
        <a:accent6>
          <a:srgbClr val="001937"/>
        </a:accent6>
        <a:hlink>
          <a:srgbClr val="001D3E"/>
        </a:hlink>
        <a:folHlink>
          <a:srgbClr val="001D3E"/>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blank">
  <a:themeElements>
    <a:clrScheme name="SECAFI NEW CHARTE 2014">
      <a:dk1>
        <a:sysClr val="windowText" lastClr="000000"/>
      </a:dk1>
      <a:lt1>
        <a:srgbClr val="FFFFFF"/>
      </a:lt1>
      <a:dk2>
        <a:srgbClr val="004070"/>
      </a:dk2>
      <a:lt2>
        <a:srgbClr val="D9D9D9"/>
      </a:lt2>
      <a:accent1>
        <a:srgbClr val="646464"/>
      </a:accent1>
      <a:accent2>
        <a:srgbClr val="C0AAAF"/>
      </a:accent2>
      <a:accent3>
        <a:srgbClr val="B10057"/>
      </a:accent3>
      <a:accent4>
        <a:srgbClr val="80003B"/>
      </a:accent4>
      <a:accent5>
        <a:srgbClr val="0085B9"/>
      </a:accent5>
      <a:accent6>
        <a:srgbClr val="004070"/>
      </a:accent6>
      <a:hlink>
        <a:srgbClr val="0085B9"/>
      </a:hlink>
      <a:folHlink>
        <a:srgbClr val="004070"/>
      </a:folHlink>
    </a:clrScheme>
    <a:fontScheme name="Secafi_Segoe_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accent4"/>
          </a:solidFill>
          <a:headEnd/>
          <a:tailEnd/>
        </a:ln>
        <a:effectLst/>
        <a:scene3d>
          <a:camera prst="orthographicFront">
            <a:rot lat="0" lon="0" rev="0"/>
          </a:camera>
          <a:lightRig rig="threePt" dir="t">
            <a:rot lat="0" lon="0" rev="1200000"/>
          </a:lightRig>
        </a:scene3d>
        <a:sp3d/>
      </a:spPr>
      <a:bodyPr lIns="84055" tIns="42028" rIns="84055" bIns="42028" rtlCol="0" anchor="ctr"/>
      <a:lstStyle>
        <a:defPPr algn="ctr" defTabSz="835025" eaLnBrk="0" hangingPunct="0">
          <a:lnSpc>
            <a:spcPct val="90000"/>
          </a:lnSpc>
          <a:defRPr sz="1200" b="0" i="0" dirty="0" err="1" smtClean="0">
            <a:solidFill>
              <a:schemeClr val="tx1"/>
            </a:solidFill>
            <a:latin typeface="+mj-lt"/>
          </a:defRPr>
        </a:defPPr>
      </a:lstStyle>
      <a:style>
        <a:lnRef idx="0">
          <a:schemeClr val="accent1"/>
        </a:lnRef>
        <a:fillRef idx="3">
          <a:schemeClr val="accent1"/>
        </a:fillRef>
        <a:effectRef idx="3">
          <a:schemeClr val="accent1"/>
        </a:effectRef>
        <a:fontRef idx="minor">
          <a:schemeClr val="lt1"/>
        </a:fontRef>
      </a:style>
    </a:spDef>
    <a:lnDef>
      <a:spPr bwMode="auto">
        <a:xfrm>
          <a:off x="0" y="0"/>
          <a:ext cx="1" cy="1"/>
        </a:xfrm>
        <a:custGeom>
          <a:avLst/>
          <a:gdLst/>
          <a:ahLst/>
          <a:cxnLst/>
          <a:rect l="0" t="0" r="0" b="0"/>
          <a:pathLst/>
        </a:custGeom>
        <a:noFill/>
        <a:ln w="9525"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none" lIns="96698" tIns="48350" rIns="96698" bIns="48350" numCol="1" anchor="ctr" anchorCtr="0" compatLnSpc="1">
        <a:prstTxWarp prst="textNoShape">
          <a:avLst/>
        </a:prstTxWarp>
      </a:bodyPr>
      <a:lstStyle>
        <a:defPPr marL="0" marR="0" indent="0" algn="ctr" defTabSz="1012825" rtl="0" eaLnBrk="1" fontAlgn="base" latinLnBrk="0" hangingPunct="1">
          <a:lnSpc>
            <a:spcPct val="90000"/>
          </a:lnSpc>
          <a:spcBef>
            <a:spcPct val="0"/>
          </a:spcBef>
          <a:spcAft>
            <a:spcPct val="0"/>
          </a:spcAft>
          <a:buClrTx/>
          <a:buSzTx/>
          <a:buFontTx/>
          <a:buNone/>
          <a:tabLst/>
          <a:defRPr kumimoji="0" lang="fr-FR" sz="2000" b="0" i="0" u="none" strike="noStrike" cap="none" normalizeH="0" baseline="0" smtClean="0">
            <a:ln>
              <a:noFill/>
            </a:ln>
            <a:solidFill>
              <a:srgbClr val="000000"/>
            </a:solidFill>
            <a:effectLst/>
            <a:latin typeface="Univers" pitchFamily="34" charset="0"/>
            <a:ea typeface="ＭＳ Ｐゴシック" pitchFamily="34" charset="-128"/>
          </a:defRPr>
        </a:defPPr>
      </a:lstStyle>
    </a:lnDef>
    <a:txDef>
      <a:spPr>
        <a:noFill/>
      </a:spPr>
      <a:bodyPr wrap="square" spcCol="0" rtlCol="0">
        <a:spAutoFit/>
      </a:bodyPr>
      <a:lstStyle>
        <a:defPPr algn="l">
          <a:lnSpc>
            <a:spcPct val="120000"/>
          </a:lnSpc>
          <a:defRPr sz="1200" dirty="0" err="1">
            <a:solidFill>
              <a:schemeClr val="tx2"/>
            </a:solidFill>
            <a:latin typeface="+mn-lt"/>
          </a:defRPr>
        </a:defPPr>
      </a:lstStyle>
    </a:txDef>
  </a:objectDefaults>
  <a:extraClrSchemeLst>
    <a:extraClrScheme>
      <a:clrScheme name="1_Secafi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Secafi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Secafi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Secafi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Secafi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Secafi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Secafi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Secafi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Secafi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Secafi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Secafi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Secafi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Secafi 13">
        <a:dk1>
          <a:srgbClr val="000000"/>
        </a:dk1>
        <a:lt1>
          <a:srgbClr val="FFFFFF"/>
        </a:lt1>
        <a:dk2>
          <a:srgbClr val="000000"/>
        </a:dk2>
        <a:lt2>
          <a:srgbClr val="B2B2B2"/>
        </a:lt2>
        <a:accent1>
          <a:srgbClr val="80003B"/>
        </a:accent1>
        <a:accent2>
          <a:srgbClr val="001D3E"/>
        </a:accent2>
        <a:accent3>
          <a:srgbClr val="FFFFFF"/>
        </a:accent3>
        <a:accent4>
          <a:srgbClr val="000000"/>
        </a:accent4>
        <a:accent5>
          <a:srgbClr val="C0AAAF"/>
        </a:accent5>
        <a:accent6>
          <a:srgbClr val="001937"/>
        </a:accent6>
        <a:hlink>
          <a:srgbClr val="80003B"/>
        </a:hlink>
        <a:folHlink>
          <a:srgbClr val="001D3E"/>
        </a:folHlink>
      </a:clrScheme>
      <a:clrMap bg1="lt1" tx1="dk1" bg2="lt2" tx2="dk2" accent1="accent1" accent2="accent2" accent3="accent3" accent4="accent4" accent5="accent5" accent6="accent6" hlink="hlink" folHlink="folHlink"/>
    </a:extraClrScheme>
    <a:extraClrScheme>
      <a:clrScheme name="1_Secafi 14">
        <a:dk1>
          <a:srgbClr val="80003B"/>
        </a:dk1>
        <a:lt1>
          <a:srgbClr val="FFFFFF"/>
        </a:lt1>
        <a:dk2>
          <a:srgbClr val="000000"/>
        </a:dk2>
        <a:lt2>
          <a:srgbClr val="B2B2B2"/>
        </a:lt2>
        <a:accent1>
          <a:srgbClr val="80003B"/>
        </a:accent1>
        <a:accent2>
          <a:srgbClr val="001D3E"/>
        </a:accent2>
        <a:accent3>
          <a:srgbClr val="FFFFFF"/>
        </a:accent3>
        <a:accent4>
          <a:srgbClr val="6C0031"/>
        </a:accent4>
        <a:accent5>
          <a:srgbClr val="C0AAAF"/>
        </a:accent5>
        <a:accent6>
          <a:srgbClr val="001937"/>
        </a:accent6>
        <a:hlink>
          <a:srgbClr val="80003B"/>
        </a:hlink>
        <a:folHlink>
          <a:srgbClr val="001D3E"/>
        </a:folHlink>
      </a:clrScheme>
      <a:clrMap bg1="lt1" tx1="dk1" bg2="lt2" tx2="dk2" accent1="accent1" accent2="accent2" accent3="accent3" accent4="accent4" accent5="accent5" accent6="accent6" hlink="hlink" folHlink="folHlink"/>
    </a:extraClrScheme>
    <a:extraClrScheme>
      <a:clrScheme name="1_Secafi 15">
        <a:dk1>
          <a:srgbClr val="80003B"/>
        </a:dk1>
        <a:lt1>
          <a:srgbClr val="FFFFFF"/>
        </a:lt1>
        <a:dk2>
          <a:srgbClr val="000000"/>
        </a:dk2>
        <a:lt2>
          <a:srgbClr val="969696"/>
        </a:lt2>
        <a:accent1>
          <a:srgbClr val="80003B"/>
        </a:accent1>
        <a:accent2>
          <a:srgbClr val="001D3E"/>
        </a:accent2>
        <a:accent3>
          <a:srgbClr val="FFFFFF"/>
        </a:accent3>
        <a:accent4>
          <a:srgbClr val="6C0031"/>
        </a:accent4>
        <a:accent5>
          <a:srgbClr val="C0AAAF"/>
        </a:accent5>
        <a:accent6>
          <a:srgbClr val="001937"/>
        </a:accent6>
        <a:hlink>
          <a:srgbClr val="80003B"/>
        </a:hlink>
        <a:folHlink>
          <a:srgbClr val="001D3E"/>
        </a:folHlink>
      </a:clrScheme>
      <a:clrMap bg1="lt1" tx1="dk1" bg2="lt2" tx2="dk2" accent1="accent1" accent2="accent2" accent3="accent3" accent4="accent4" accent5="accent5" accent6="accent6" hlink="hlink" folHlink="folHlink"/>
    </a:extraClrScheme>
    <a:extraClrScheme>
      <a:clrScheme name="1_Secafi 16">
        <a:dk1>
          <a:srgbClr val="80003B"/>
        </a:dk1>
        <a:lt1>
          <a:srgbClr val="FFFFFF"/>
        </a:lt1>
        <a:dk2>
          <a:srgbClr val="000000"/>
        </a:dk2>
        <a:lt2>
          <a:srgbClr val="969696"/>
        </a:lt2>
        <a:accent1>
          <a:srgbClr val="80003B"/>
        </a:accent1>
        <a:accent2>
          <a:srgbClr val="001D3E"/>
        </a:accent2>
        <a:accent3>
          <a:srgbClr val="FFFFFF"/>
        </a:accent3>
        <a:accent4>
          <a:srgbClr val="6C0031"/>
        </a:accent4>
        <a:accent5>
          <a:srgbClr val="C0AAAF"/>
        </a:accent5>
        <a:accent6>
          <a:srgbClr val="001937"/>
        </a:accent6>
        <a:hlink>
          <a:srgbClr val="001D3E"/>
        </a:hlink>
        <a:folHlink>
          <a:srgbClr val="001D3E"/>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blank">
  <a:themeElements>
    <a:clrScheme name="SECAFI NEW CHARTE 2014">
      <a:dk1>
        <a:sysClr val="windowText" lastClr="000000"/>
      </a:dk1>
      <a:lt1>
        <a:srgbClr val="FFFFFF"/>
      </a:lt1>
      <a:dk2>
        <a:srgbClr val="004070"/>
      </a:dk2>
      <a:lt2>
        <a:srgbClr val="D9D9D9"/>
      </a:lt2>
      <a:accent1>
        <a:srgbClr val="646464"/>
      </a:accent1>
      <a:accent2>
        <a:srgbClr val="C0AAAF"/>
      </a:accent2>
      <a:accent3>
        <a:srgbClr val="B10057"/>
      </a:accent3>
      <a:accent4>
        <a:srgbClr val="80003B"/>
      </a:accent4>
      <a:accent5>
        <a:srgbClr val="0085B9"/>
      </a:accent5>
      <a:accent6>
        <a:srgbClr val="004070"/>
      </a:accent6>
      <a:hlink>
        <a:srgbClr val="0085B9"/>
      </a:hlink>
      <a:folHlink>
        <a:srgbClr val="004070"/>
      </a:folHlink>
    </a:clrScheme>
    <a:fontScheme name="Secafi_Segoe_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accent4"/>
          </a:solidFill>
          <a:headEnd/>
          <a:tailEnd/>
        </a:ln>
        <a:effectLst/>
        <a:scene3d>
          <a:camera prst="orthographicFront">
            <a:rot lat="0" lon="0" rev="0"/>
          </a:camera>
          <a:lightRig rig="threePt" dir="t">
            <a:rot lat="0" lon="0" rev="1200000"/>
          </a:lightRig>
        </a:scene3d>
        <a:sp3d/>
      </a:spPr>
      <a:bodyPr lIns="84055" tIns="42028" rIns="84055" bIns="42028" rtlCol="0" anchor="ctr"/>
      <a:lstStyle>
        <a:defPPr algn="ctr" defTabSz="835025" eaLnBrk="0" hangingPunct="0">
          <a:lnSpc>
            <a:spcPct val="90000"/>
          </a:lnSpc>
          <a:defRPr sz="1200" b="0" i="0" dirty="0" err="1" smtClean="0">
            <a:solidFill>
              <a:schemeClr val="tx1"/>
            </a:solidFill>
            <a:latin typeface="+mj-lt"/>
          </a:defRPr>
        </a:defPPr>
      </a:lstStyle>
      <a:style>
        <a:lnRef idx="0">
          <a:schemeClr val="accent1"/>
        </a:lnRef>
        <a:fillRef idx="3">
          <a:schemeClr val="accent1"/>
        </a:fillRef>
        <a:effectRef idx="3">
          <a:schemeClr val="accent1"/>
        </a:effectRef>
        <a:fontRef idx="minor">
          <a:schemeClr val="lt1"/>
        </a:fontRef>
      </a:style>
    </a:spDef>
    <a:lnDef>
      <a:spPr bwMode="auto">
        <a:xfrm>
          <a:off x="0" y="0"/>
          <a:ext cx="1" cy="1"/>
        </a:xfrm>
        <a:custGeom>
          <a:avLst/>
          <a:gdLst/>
          <a:ahLst/>
          <a:cxnLst/>
          <a:rect l="0" t="0" r="0" b="0"/>
          <a:pathLst/>
        </a:custGeom>
        <a:noFill/>
        <a:ln w="9525"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none" lIns="96698" tIns="48350" rIns="96698" bIns="48350" numCol="1" anchor="ctr" anchorCtr="0" compatLnSpc="1">
        <a:prstTxWarp prst="textNoShape">
          <a:avLst/>
        </a:prstTxWarp>
      </a:bodyPr>
      <a:lstStyle>
        <a:defPPr marL="0" marR="0" indent="0" algn="ctr" defTabSz="1012825" rtl="0" eaLnBrk="1" fontAlgn="base" latinLnBrk="0" hangingPunct="1">
          <a:lnSpc>
            <a:spcPct val="90000"/>
          </a:lnSpc>
          <a:spcBef>
            <a:spcPct val="0"/>
          </a:spcBef>
          <a:spcAft>
            <a:spcPct val="0"/>
          </a:spcAft>
          <a:buClrTx/>
          <a:buSzTx/>
          <a:buFontTx/>
          <a:buNone/>
          <a:tabLst/>
          <a:defRPr kumimoji="0" lang="fr-FR" sz="2000" b="0" i="0" u="none" strike="noStrike" cap="none" normalizeH="0" baseline="0" smtClean="0">
            <a:ln>
              <a:noFill/>
            </a:ln>
            <a:solidFill>
              <a:srgbClr val="000000"/>
            </a:solidFill>
            <a:effectLst/>
            <a:latin typeface="Univers" pitchFamily="34" charset="0"/>
            <a:ea typeface="ＭＳ Ｐゴシック" pitchFamily="34" charset="-128"/>
          </a:defRPr>
        </a:defPPr>
      </a:lstStyle>
    </a:lnDef>
    <a:txDef>
      <a:spPr>
        <a:noFill/>
      </a:spPr>
      <a:bodyPr wrap="square" spcCol="0" rtlCol="0">
        <a:spAutoFit/>
      </a:bodyPr>
      <a:lstStyle>
        <a:defPPr algn="l">
          <a:lnSpc>
            <a:spcPct val="120000"/>
          </a:lnSpc>
          <a:defRPr sz="1200" dirty="0" err="1">
            <a:solidFill>
              <a:schemeClr val="tx2"/>
            </a:solidFill>
            <a:latin typeface="+mn-lt"/>
          </a:defRPr>
        </a:defPPr>
      </a:lstStyle>
    </a:txDef>
  </a:objectDefaults>
  <a:extraClrSchemeLst>
    <a:extraClrScheme>
      <a:clrScheme name="1_Secafi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Secafi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Secafi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Secafi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Secafi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Secafi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Secafi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Secafi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Secafi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Secafi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Secafi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Secafi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Secafi 13">
        <a:dk1>
          <a:srgbClr val="000000"/>
        </a:dk1>
        <a:lt1>
          <a:srgbClr val="FFFFFF"/>
        </a:lt1>
        <a:dk2>
          <a:srgbClr val="000000"/>
        </a:dk2>
        <a:lt2>
          <a:srgbClr val="B2B2B2"/>
        </a:lt2>
        <a:accent1>
          <a:srgbClr val="80003B"/>
        </a:accent1>
        <a:accent2>
          <a:srgbClr val="001D3E"/>
        </a:accent2>
        <a:accent3>
          <a:srgbClr val="FFFFFF"/>
        </a:accent3>
        <a:accent4>
          <a:srgbClr val="000000"/>
        </a:accent4>
        <a:accent5>
          <a:srgbClr val="C0AAAF"/>
        </a:accent5>
        <a:accent6>
          <a:srgbClr val="001937"/>
        </a:accent6>
        <a:hlink>
          <a:srgbClr val="80003B"/>
        </a:hlink>
        <a:folHlink>
          <a:srgbClr val="001D3E"/>
        </a:folHlink>
      </a:clrScheme>
      <a:clrMap bg1="lt1" tx1="dk1" bg2="lt2" tx2="dk2" accent1="accent1" accent2="accent2" accent3="accent3" accent4="accent4" accent5="accent5" accent6="accent6" hlink="hlink" folHlink="folHlink"/>
    </a:extraClrScheme>
    <a:extraClrScheme>
      <a:clrScheme name="1_Secafi 14">
        <a:dk1>
          <a:srgbClr val="80003B"/>
        </a:dk1>
        <a:lt1>
          <a:srgbClr val="FFFFFF"/>
        </a:lt1>
        <a:dk2>
          <a:srgbClr val="000000"/>
        </a:dk2>
        <a:lt2>
          <a:srgbClr val="B2B2B2"/>
        </a:lt2>
        <a:accent1>
          <a:srgbClr val="80003B"/>
        </a:accent1>
        <a:accent2>
          <a:srgbClr val="001D3E"/>
        </a:accent2>
        <a:accent3>
          <a:srgbClr val="FFFFFF"/>
        </a:accent3>
        <a:accent4>
          <a:srgbClr val="6C0031"/>
        </a:accent4>
        <a:accent5>
          <a:srgbClr val="C0AAAF"/>
        </a:accent5>
        <a:accent6>
          <a:srgbClr val="001937"/>
        </a:accent6>
        <a:hlink>
          <a:srgbClr val="80003B"/>
        </a:hlink>
        <a:folHlink>
          <a:srgbClr val="001D3E"/>
        </a:folHlink>
      </a:clrScheme>
      <a:clrMap bg1="lt1" tx1="dk1" bg2="lt2" tx2="dk2" accent1="accent1" accent2="accent2" accent3="accent3" accent4="accent4" accent5="accent5" accent6="accent6" hlink="hlink" folHlink="folHlink"/>
    </a:extraClrScheme>
    <a:extraClrScheme>
      <a:clrScheme name="1_Secafi 15">
        <a:dk1>
          <a:srgbClr val="80003B"/>
        </a:dk1>
        <a:lt1>
          <a:srgbClr val="FFFFFF"/>
        </a:lt1>
        <a:dk2>
          <a:srgbClr val="000000"/>
        </a:dk2>
        <a:lt2>
          <a:srgbClr val="969696"/>
        </a:lt2>
        <a:accent1>
          <a:srgbClr val="80003B"/>
        </a:accent1>
        <a:accent2>
          <a:srgbClr val="001D3E"/>
        </a:accent2>
        <a:accent3>
          <a:srgbClr val="FFFFFF"/>
        </a:accent3>
        <a:accent4>
          <a:srgbClr val="6C0031"/>
        </a:accent4>
        <a:accent5>
          <a:srgbClr val="C0AAAF"/>
        </a:accent5>
        <a:accent6>
          <a:srgbClr val="001937"/>
        </a:accent6>
        <a:hlink>
          <a:srgbClr val="80003B"/>
        </a:hlink>
        <a:folHlink>
          <a:srgbClr val="001D3E"/>
        </a:folHlink>
      </a:clrScheme>
      <a:clrMap bg1="lt1" tx1="dk1" bg2="lt2" tx2="dk2" accent1="accent1" accent2="accent2" accent3="accent3" accent4="accent4" accent5="accent5" accent6="accent6" hlink="hlink" folHlink="folHlink"/>
    </a:extraClrScheme>
    <a:extraClrScheme>
      <a:clrScheme name="1_Secafi 16">
        <a:dk1>
          <a:srgbClr val="80003B"/>
        </a:dk1>
        <a:lt1>
          <a:srgbClr val="FFFFFF"/>
        </a:lt1>
        <a:dk2>
          <a:srgbClr val="000000"/>
        </a:dk2>
        <a:lt2>
          <a:srgbClr val="969696"/>
        </a:lt2>
        <a:accent1>
          <a:srgbClr val="80003B"/>
        </a:accent1>
        <a:accent2>
          <a:srgbClr val="001D3E"/>
        </a:accent2>
        <a:accent3>
          <a:srgbClr val="FFFFFF"/>
        </a:accent3>
        <a:accent4>
          <a:srgbClr val="6C0031"/>
        </a:accent4>
        <a:accent5>
          <a:srgbClr val="C0AAAF"/>
        </a:accent5>
        <a:accent6>
          <a:srgbClr val="001937"/>
        </a:accent6>
        <a:hlink>
          <a:srgbClr val="001D3E"/>
        </a:hlink>
        <a:folHlink>
          <a:srgbClr val="001D3E"/>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Slides SECAFI">
  <a:themeElements>
    <a:clrScheme name="SECAFI NEW CHARTE 2014">
      <a:dk1>
        <a:sysClr val="windowText" lastClr="000000"/>
      </a:dk1>
      <a:lt1>
        <a:srgbClr val="FFFFFF"/>
      </a:lt1>
      <a:dk2>
        <a:srgbClr val="004070"/>
      </a:dk2>
      <a:lt2>
        <a:srgbClr val="D9D9D9"/>
      </a:lt2>
      <a:accent1>
        <a:srgbClr val="646464"/>
      </a:accent1>
      <a:accent2>
        <a:srgbClr val="C0AAAF"/>
      </a:accent2>
      <a:accent3>
        <a:srgbClr val="B10057"/>
      </a:accent3>
      <a:accent4>
        <a:srgbClr val="80003B"/>
      </a:accent4>
      <a:accent5>
        <a:srgbClr val="0085B9"/>
      </a:accent5>
      <a:accent6>
        <a:srgbClr val="004070"/>
      </a:accent6>
      <a:hlink>
        <a:srgbClr val="0085B9"/>
      </a:hlink>
      <a:folHlink>
        <a:srgbClr val="004070"/>
      </a:folHlink>
    </a:clrScheme>
    <a:fontScheme name="Secafi_Segoe_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accent4"/>
          </a:solidFill>
          <a:headEnd/>
          <a:tailEnd/>
        </a:ln>
        <a:effectLst/>
        <a:scene3d>
          <a:camera prst="orthographicFront">
            <a:rot lat="0" lon="0" rev="0"/>
          </a:camera>
          <a:lightRig rig="threePt" dir="t">
            <a:rot lat="0" lon="0" rev="1200000"/>
          </a:lightRig>
        </a:scene3d>
        <a:sp3d/>
      </a:spPr>
      <a:bodyPr lIns="84055" tIns="42028" rIns="84055" bIns="42028" rtlCol="0" anchor="ctr"/>
      <a:lstStyle>
        <a:defPPr algn="ctr" defTabSz="835025" eaLnBrk="0" hangingPunct="0">
          <a:lnSpc>
            <a:spcPct val="90000"/>
          </a:lnSpc>
          <a:defRPr sz="1200" b="0" i="0" dirty="0" err="1" smtClean="0">
            <a:solidFill>
              <a:schemeClr val="tx1"/>
            </a:solidFill>
            <a:latin typeface="+mj-lt"/>
          </a:defRPr>
        </a:defPPr>
      </a:lstStyle>
      <a:style>
        <a:lnRef idx="0">
          <a:schemeClr val="accent1"/>
        </a:lnRef>
        <a:fillRef idx="3">
          <a:schemeClr val="accent1"/>
        </a:fillRef>
        <a:effectRef idx="3">
          <a:schemeClr val="accent1"/>
        </a:effectRef>
        <a:fontRef idx="minor">
          <a:schemeClr val="lt1"/>
        </a:fontRef>
      </a:style>
    </a:spDef>
    <a:lnDef>
      <a:spPr bwMode="auto">
        <a:xfrm>
          <a:off x="0" y="0"/>
          <a:ext cx="1" cy="1"/>
        </a:xfrm>
        <a:custGeom>
          <a:avLst/>
          <a:gdLst/>
          <a:ahLst/>
          <a:cxnLst/>
          <a:rect l="0" t="0" r="0" b="0"/>
          <a:pathLst/>
        </a:custGeom>
        <a:noFill/>
        <a:ln w="9525"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none" lIns="96698" tIns="48350" rIns="96698" bIns="48350" numCol="1" anchor="ctr" anchorCtr="0" compatLnSpc="1">
        <a:prstTxWarp prst="textNoShape">
          <a:avLst/>
        </a:prstTxWarp>
      </a:bodyPr>
      <a:lstStyle>
        <a:defPPr marL="0" marR="0" indent="0" algn="ctr" defTabSz="1012825" rtl="0" eaLnBrk="1" fontAlgn="base" latinLnBrk="0" hangingPunct="1">
          <a:lnSpc>
            <a:spcPct val="90000"/>
          </a:lnSpc>
          <a:spcBef>
            <a:spcPct val="0"/>
          </a:spcBef>
          <a:spcAft>
            <a:spcPct val="0"/>
          </a:spcAft>
          <a:buClrTx/>
          <a:buSzTx/>
          <a:buFontTx/>
          <a:buNone/>
          <a:tabLst/>
          <a:defRPr kumimoji="0" lang="fr-FR" sz="2000" b="0" i="0" u="none" strike="noStrike" cap="none" normalizeH="0" baseline="0" smtClean="0">
            <a:ln>
              <a:noFill/>
            </a:ln>
            <a:solidFill>
              <a:srgbClr val="000000"/>
            </a:solidFill>
            <a:effectLst/>
            <a:latin typeface="Univers" pitchFamily="34" charset="0"/>
            <a:ea typeface="ＭＳ Ｐゴシック" pitchFamily="34" charset="-128"/>
          </a:defRPr>
        </a:defPPr>
      </a:lstStyle>
    </a:lnDef>
    <a:txDef>
      <a:spPr>
        <a:noFill/>
      </a:spPr>
      <a:bodyPr wrap="square" spcCol="0" rtlCol="0">
        <a:spAutoFit/>
      </a:bodyPr>
      <a:lstStyle>
        <a:defPPr algn="l">
          <a:lnSpc>
            <a:spcPct val="120000"/>
          </a:lnSpc>
          <a:defRPr sz="1200" dirty="0" err="1">
            <a:solidFill>
              <a:schemeClr val="tx2"/>
            </a:solidFill>
            <a:latin typeface="+mn-lt"/>
          </a:defRPr>
        </a:defPPr>
      </a:lstStyle>
    </a:txDef>
  </a:objectDefaults>
  <a:extraClrSchemeLst>
    <a:extraClrScheme>
      <a:clrScheme name="1_Secafi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Secafi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Secafi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Secafi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Secafi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Secafi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Secafi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Secafi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Secafi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Secafi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Secafi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Secafi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Secafi 13">
        <a:dk1>
          <a:srgbClr val="000000"/>
        </a:dk1>
        <a:lt1>
          <a:srgbClr val="FFFFFF"/>
        </a:lt1>
        <a:dk2>
          <a:srgbClr val="000000"/>
        </a:dk2>
        <a:lt2>
          <a:srgbClr val="B2B2B2"/>
        </a:lt2>
        <a:accent1>
          <a:srgbClr val="80003B"/>
        </a:accent1>
        <a:accent2>
          <a:srgbClr val="001D3E"/>
        </a:accent2>
        <a:accent3>
          <a:srgbClr val="FFFFFF"/>
        </a:accent3>
        <a:accent4>
          <a:srgbClr val="000000"/>
        </a:accent4>
        <a:accent5>
          <a:srgbClr val="C0AAAF"/>
        </a:accent5>
        <a:accent6>
          <a:srgbClr val="001937"/>
        </a:accent6>
        <a:hlink>
          <a:srgbClr val="80003B"/>
        </a:hlink>
        <a:folHlink>
          <a:srgbClr val="001D3E"/>
        </a:folHlink>
      </a:clrScheme>
      <a:clrMap bg1="lt1" tx1="dk1" bg2="lt2" tx2="dk2" accent1="accent1" accent2="accent2" accent3="accent3" accent4="accent4" accent5="accent5" accent6="accent6" hlink="hlink" folHlink="folHlink"/>
    </a:extraClrScheme>
    <a:extraClrScheme>
      <a:clrScheme name="1_Secafi 14">
        <a:dk1>
          <a:srgbClr val="80003B"/>
        </a:dk1>
        <a:lt1>
          <a:srgbClr val="FFFFFF"/>
        </a:lt1>
        <a:dk2>
          <a:srgbClr val="000000"/>
        </a:dk2>
        <a:lt2>
          <a:srgbClr val="B2B2B2"/>
        </a:lt2>
        <a:accent1>
          <a:srgbClr val="80003B"/>
        </a:accent1>
        <a:accent2>
          <a:srgbClr val="001D3E"/>
        </a:accent2>
        <a:accent3>
          <a:srgbClr val="FFFFFF"/>
        </a:accent3>
        <a:accent4>
          <a:srgbClr val="6C0031"/>
        </a:accent4>
        <a:accent5>
          <a:srgbClr val="C0AAAF"/>
        </a:accent5>
        <a:accent6>
          <a:srgbClr val="001937"/>
        </a:accent6>
        <a:hlink>
          <a:srgbClr val="80003B"/>
        </a:hlink>
        <a:folHlink>
          <a:srgbClr val="001D3E"/>
        </a:folHlink>
      </a:clrScheme>
      <a:clrMap bg1="lt1" tx1="dk1" bg2="lt2" tx2="dk2" accent1="accent1" accent2="accent2" accent3="accent3" accent4="accent4" accent5="accent5" accent6="accent6" hlink="hlink" folHlink="folHlink"/>
    </a:extraClrScheme>
    <a:extraClrScheme>
      <a:clrScheme name="1_Secafi 15">
        <a:dk1>
          <a:srgbClr val="80003B"/>
        </a:dk1>
        <a:lt1>
          <a:srgbClr val="FFFFFF"/>
        </a:lt1>
        <a:dk2>
          <a:srgbClr val="000000"/>
        </a:dk2>
        <a:lt2>
          <a:srgbClr val="969696"/>
        </a:lt2>
        <a:accent1>
          <a:srgbClr val="80003B"/>
        </a:accent1>
        <a:accent2>
          <a:srgbClr val="001D3E"/>
        </a:accent2>
        <a:accent3>
          <a:srgbClr val="FFFFFF"/>
        </a:accent3>
        <a:accent4>
          <a:srgbClr val="6C0031"/>
        </a:accent4>
        <a:accent5>
          <a:srgbClr val="C0AAAF"/>
        </a:accent5>
        <a:accent6>
          <a:srgbClr val="001937"/>
        </a:accent6>
        <a:hlink>
          <a:srgbClr val="80003B"/>
        </a:hlink>
        <a:folHlink>
          <a:srgbClr val="001D3E"/>
        </a:folHlink>
      </a:clrScheme>
      <a:clrMap bg1="lt1" tx1="dk1" bg2="lt2" tx2="dk2" accent1="accent1" accent2="accent2" accent3="accent3" accent4="accent4" accent5="accent5" accent6="accent6" hlink="hlink" folHlink="folHlink"/>
    </a:extraClrScheme>
    <a:extraClrScheme>
      <a:clrScheme name="1_Secafi 16">
        <a:dk1>
          <a:srgbClr val="80003B"/>
        </a:dk1>
        <a:lt1>
          <a:srgbClr val="FFFFFF"/>
        </a:lt1>
        <a:dk2>
          <a:srgbClr val="000000"/>
        </a:dk2>
        <a:lt2>
          <a:srgbClr val="969696"/>
        </a:lt2>
        <a:accent1>
          <a:srgbClr val="80003B"/>
        </a:accent1>
        <a:accent2>
          <a:srgbClr val="001D3E"/>
        </a:accent2>
        <a:accent3>
          <a:srgbClr val="FFFFFF"/>
        </a:accent3>
        <a:accent4>
          <a:srgbClr val="6C0031"/>
        </a:accent4>
        <a:accent5>
          <a:srgbClr val="C0AAAF"/>
        </a:accent5>
        <a:accent6>
          <a:srgbClr val="001937"/>
        </a:accent6>
        <a:hlink>
          <a:srgbClr val="001D3E"/>
        </a:hlink>
        <a:folHlink>
          <a:srgbClr val="001D3E"/>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Test GAYLORD">
    <a:dk1>
      <a:sysClr val="windowText" lastClr="000000"/>
    </a:dk1>
    <a:lt1>
      <a:sysClr val="window" lastClr="FFFFFF"/>
    </a:lt1>
    <a:dk2>
      <a:srgbClr val="0085B9"/>
    </a:dk2>
    <a:lt2>
      <a:srgbClr val="618DAB"/>
    </a:lt2>
    <a:accent1>
      <a:srgbClr val="004070"/>
    </a:accent1>
    <a:accent2>
      <a:srgbClr val="C0AAAF"/>
    </a:accent2>
    <a:accent3>
      <a:srgbClr val="B10057"/>
    </a:accent3>
    <a:accent4>
      <a:srgbClr val="80003B"/>
    </a:accent4>
    <a:accent5>
      <a:srgbClr val="646464"/>
    </a:accent5>
    <a:accent6>
      <a:srgbClr val="D9D9D9"/>
    </a:accent6>
    <a:hlink>
      <a:srgbClr val="0085B9"/>
    </a:hlink>
    <a:folHlink>
      <a:srgbClr val="004070"/>
    </a:folHlink>
  </a:clrScheme>
  <a:fontScheme name="Secafi_Segoe_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Test GAYLORD">
    <a:dk1>
      <a:sysClr val="windowText" lastClr="000000"/>
    </a:dk1>
    <a:lt1>
      <a:sysClr val="window" lastClr="FFFFFF"/>
    </a:lt1>
    <a:dk2>
      <a:srgbClr val="0085B9"/>
    </a:dk2>
    <a:lt2>
      <a:srgbClr val="618DAB"/>
    </a:lt2>
    <a:accent1>
      <a:srgbClr val="004070"/>
    </a:accent1>
    <a:accent2>
      <a:srgbClr val="C0AAAF"/>
    </a:accent2>
    <a:accent3>
      <a:srgbClr val="B10057"/>
    </a:accent3>
    <a:accent4>
      <a:srgbClr val="80003B"/>
    </a:accent4>
    <a:accent5>
      <a:srgbClr val="646464"/>
    </a:accent5>
    <a:accent6>
      <a:srgbClr val="D9D9D9"/>
    </a:accent6>
    <a:hlink>
      <a:srgbClr val="0085B9"/>
    </a:hlink>
    <a:folHlink>
      <a:srgbClr val="004070"/>
    </a:folHlink>
  </a:clrScheme>
  <a:fontScheme name="Secafi_Segoe_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Test GAYLORD">
    <a:dk1>
      <a:sysClr val="windowText" lastClr="000000"/>
    </a:dk1>
    <a:lt1>
      <a:sysClr val="window" lastClr="FFFFFF"/>
    </a:lt1>
    <a:dk2>
      <a:srgbClr val="0085B9"/>
    </a:dk2>
    <a:lt2>
      <a:srgbClr val="618DAB"/>
    </a:lt2>
    <a:accent1>
      <a:srgbClr val="004070"/>
    </a:accent1>
    <a:accent2>
      <a:srgbClr val="C0AAAF"/>
    </a:accent2>
    <a:accent3>
      <a:srgbClr val="B10057"/>
    </a:accent3>
    <a:accent4>
      <a:srgbClr val="80003B"/>
    </a:accent4>
    <a:accent5>
      <a:srgbClr val="646464"/>
    </a:accent5>
    <a:accent6>
      <a:srgbClr val="D9D9D9"/>
    </a:accent6>
    <a:hlink>
      <a:srgbClr val="0085B9"/>
    </a:hlink>
    <a:folHlink>
      <a:srgbClr val="004070"/>
    </a:folHlink>
  </a:clrScheme>
  <a:fontScheme name="Secafi_Segoe_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Test GAYLORD">
    <a:dk1>
      <a:sysClr val="windowText" lastClr="000000"/>
    </a:dk1>
    <a:lt1>
      <a:sysClr val="window" lastClr="FFFFFF"/>
    </a:lt1>
    <a:dk2>
      <a:srgbClr val="0085B9"/>
    </a:dk2>
    <a:lt2>
      <a:srgbClr val="618DAB"/>
    </a:lt2>
    <a:accent1>
      <a:srgbClr val="004070"/>
    </a:accent1>
    <a:accent2>
      <a:srgbClr val="C0AAAF"/>
    </a:accent2>
    <a:accent3>
      <a:srgbClr val="B10057"/>
    </a:accent3>
    <a:accent4>
      <a:srgbClr val="80003B"/>
    </a:accent4>
    <a:accent5>
      <a:srgbClr val="646464"/>
    </a:accent5>
    <a:accent6>
      <a:srgbClr val="D9D9D9"/>
    </a:accent6>
    <a:hlink>
      <a:srgbClr val="0085B9"/>
    </a:hlink>
    <a:folHlink>
      <a:srgbClr val="004070"/>
    </a:folHlink>
  </a:clrScheme>
  <a:fontScheme name="Secafi_Segoe_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Test GAYLORD">
    <a:dk1>
      <a:sysClr val="windowText" lastClr="000000"/>
    </a:dk1>
    <a:lt1>
      <a:sysClr val="window" lastClr="FFFFFF"/>
    </a:lt1>
    <a:dk2>
      <a:srgbClr val="0085B9"/>
    </a:dk2>
    <a:lt2>
      <a:srgbClr val="618DAB"/>
    </a:lt2>
    <a:accent1>
      <a:srgbClr val="004070"/>
    </a:accent1>
    <a:accent2>
      <a:srgbClr val="C0AAAF"/>
    </a:accent2>
    <a:accent3>
      <a:srgbClr val="B10057"/>
    </a:accent3>
    <a:accent4>
      <a:srgbClr val="80003B"/>
    </a:accent4>
    <a:accent5>
      <a:srgbClr val="646464"/>
    </a:accent5>
    <a:accent6>
      <a:srgbClr val="D9D9D9"/>
    </a:accent6>
    <a:hlink>
      <a:srgbClr val="0085B9"/>
    </a:hlink>
    <a:folHlink>
      <a:srgbClr val="004070"/>
    </a:folHlink>
  </a:clrScheme>
  <a:fontScheme name="Secafi_Segoe_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Test GAYLORD">
    <a:dk1>
      <a:sysClr val="windowText" lastClr="000000"/>
    </a:dk1>
    <a:lt1>
      <a:sysClr val="window" lastClr="FFFFFF"/>
    </a:lt1>
    <a:dk2>
      <a:srgbClr val="0085B9"/>
    </a:dk2>
    <a:lt2>
      <a:srgbClr val="618DAB"/>
    </a:lt2>
    <a:accent1>
      <a:srgbClr val="004070"/>
    </a:accent1>
    <a:accent2>
      <a:srgbClr val="C0AAAF"/>
    </a:accent2>
    <a:accent3>
      <a:srgbClr val="B10057"/>
    </a:accent3>
    <a:accent4>
      <a:srgbClr val="80003B"/>
    </a:accent4>
    <a:accent5>
      <a:srgbClr val="646464"/>
    </a:accent5>
    <a:accent6>
      <a:srgbClr val="D9D9D9"/>
    </a:accent6>
    <a:hlink>
      <a:srgbClr val="0085B9"/>
    </a:hlink>
    <a:folHlink>
      <a:srgbClr val="004070"/>
    </a:folHlink>
  </a:clrScheme>
  <a:fontScheme name="Secafi_Segoe_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A0E630189BCDF4E802EA6ACBD070A18" ma:contentTypeVersion="0" ma:contentTypeDescription="Crée un document." ma:contentTypeScope="" ma:versionID="58fc2f87ae2a2b9ccba3d22097630e0c">
  <xsd:schema xmlns:xsd="http://www.w3.org/2001/XMLSchema" xmlns:xs="http://www.w3.org/2001/XMLSchema" xmlns:p="http://schemas.microsoft.com/office/2006/metadata/properties" targetNamespace="http://schemas.microsoft.com/office/2006/metadata/properties" ma:root="true" ma:fieldsID="efe331b061e72866024fe28ebad680d1">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F40409B-45A0-452B-8713-0C934BA1C7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2E829414-CDF6-49F5-87E0-6D515490F8E7}">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366FF523-BC9F-4866-BEE3-F7668EC2A8C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5330</TotalTime>
  <Words>12503</Words>
  <Application>Microsoft Office PowerPoint</Application>
  <PresentationFormat>Personnalisé</PresentationFormat>
  <Paragraphs>3337</Paragraphs>
  <Slides>59</Slides>
  <Notes>4</Notes>
  <HiddenSlides>0</HiddenSlides>
  <MMClips>0</MMClips>
  <ScaleCrop>false</ScaleCrop>
  <HeadingPairs>
    <vt:vector size="4" baseType="variant">
      <vt:variant>
        <vt:lpstr>Thème</vt:lpstr>
      </vt:variant>
      <vt:variant>
        <vt:i4>7</vt:i4>
      </vt:variant>
      <vt:variant>
        <vt:lpstr>Titres des diapositives</vt:lpstr>
      </vt:variant>
      <vt:variant>
        <vt:i4>59</vt:i4>
      </vt:variant>
    </vt:vector>
  </HeadingPairs>
  <TitlesOfParts>
    <vt:vector size="66" baseType="lpstr">
      <vt:lpstr>Slides SECAFI</vt:lpstr>
      <vt:lpstr>Slides techniques</vt:lpstr>
      <vt:lpstr>blank</vt:lpstr>
      <vt:lpstr>3_blank</vt:lpstr>
      <vt:lpstr>1_blank</vt:lpstr>
      <vt:lpstr>7_blank</vt:lpstr>
      <vt:lpstr>1_Slides SECAFI</vt:lpstr>
      <vt:lpstr>CGT Grand Est</vt:lpstr>
      <vt:lpstr>Sommaire</vt:lpstr>
      <vt:lpstr>Introduction</vt:lpstr>
      <vt:lpstr>Présentation PowerPoint</vt:lpstr>
      <vt:lpstr>L’ONDAM, un instrument de régulation budgétaire</vt:lpstr>
      <vt:lpstr>L’ONDAM constaté chaque année est bien inférieur  à la progression naturelle des dépenses</vt:lpstr>
      <vt:lpstr>Tarification : un dispositif de plus en plus illisible</vt:lpstr>
      <vt:lpstr>La recomposition de l’offre de soins interroge sur l’équilibre  entre attractivité et équité territoriale</vt:lpstr>
      <vt:lpstr>La balance fuites/attractivité est très disparate  d’un territoire de santé à l’autre</vt:lpstr>
      <vt:lpstr>Les grandes villes drainent une part significative de la croissance des séjours</vt:lpstr>
      <vt:lpstr>L’évolution de la répartition de l’offre de soins, depuis 2000, fait craindre le développement de déserts médicaux dans le Grand Est</vt:lpstr>
      <vt:lpstr>La structuration des réseaux de santé de proximité et  l’organisation de la gradation des soins sont deux axes majeurs  de la volonté de transformation du système de santé</vt:lpstr>
      <vt:lpstr>Présentation PowerPoint</vt:lpstr>
      <vt:lpstr>Les GHT, une solution pour concilier proximité et offre de référence ?</vt:lpstr>
      <vt:lpstr>Ou l’ultime outil de restructuration hospitalière ?</vt:lpstr>
      <vt:lpstr>La question du territoire du GHT mérite d’être abordée du point de vue des patients comme de celui des soignants</vt:lpstr>
      <vt:lpstr>Concurrence et partenariat se mêlent dans les stratégies territoriales développées par le secteur Public et Privé : l’exemple de la chirurgie en Haute-Marne</vt:lpstr>
      <vt:lpstr>Présentation PowerPoint</vt:lpstr>
      <vt:lpstr>Évolution des capacités d’accueil dans le Grand Est</vt:lpstr>
      <vt:lpstr>Une planification du virage ambulatoire sur l’ensemble des régions</vt:lpstr>
      <vt:lpstr>Impacts sur les emplois soignants liés aux types d’organisation </vt:lpstr>
      <vt:lpstr>Les conséquences du virage ambulatoire</vt:lpstr>
      <vt:lpstr>Un taux d’équipement en « lits chauds » très hétérogène  d’un département à l’autre</vt:lpstr>
      <vt:lpstr>Présentation PowerPoint</vt:lpstr>
      <vt:lpstr>Des ouvertures de lits nombreuses pour endiguer la vague épidémique*</vt:lpstr>
      <vt:lpstr>Tous les départements ont plus que doublé  leur capacité habituelle en lits de réanimation</vt:lpstr>
      <vt:lpstr>Sans transfert, les services de réanimation auraient dû accueillir  plus de 1 100 patients Covid-19</vt:lpstr>
      <vt:lpstr>Présentation PowerPoint</vt:lpstr>
      <vt:lpstr>En 2020, l’ONDAM est projeté à +7,6 % en intégrant les mesures Covid  (+3,2 % sans ces dispositions)</vt:lpstr>
      <vt:lpstr>Synthèse des surcoûts 2020 par sous-objectifs</vt:lpstr>
      <vt:lpstr>En retraitant en 2020 et 2021 l’effet de la crise sanitaire, le taux d’évolution de l’ONDAM 2021 est augmenté à +6 %</vt:lpstr>
      <vt:lpstr>Les aspects financiers du Ségur de la santé</vt:lpstr>
      <vt:lpstr>Sur la période récente, la capacité d’autofinancement  des établissements publics du Grand Est s’est dégradée</vt:lpstr>
      <vt:lpstr>Présentation PowerPoint</vt:lpstr>
      <vt:lpstr>Évolution (17/18) de l’activité par champ sanitaire*</vt:lpstr>
      <vt:lpstr>Présentation PowerPoint</vt:lpstr>
      <vt:lpstr>Évolution de l’activité Médecine Chirurgie Obstétrique – hors séances (Evol. 17/18)</vt:lpstr>
      <vt:lpstr>Où sont pris en charge les patients ?</vt:lpstr>
      <vt:lpstr>Quels sont les motifs de prise en charge ? (1/2)</vt:lpstr>
      <vt:lpstr>Quels sont les motifs de prise en charge ? (2/2)</vt:lpstr>
      <vt:lpstr>Présentation PowerPoint</vt:lpstr>
      <vt:lpstr>Évolution de l’activité Hospitalisation à Domicile (Evol. 17/18)</vt:lpstr>
      <vt:lpstr>Où sont pris en charge les patients ?</vt:lpstr>
      <vt:lpstr>Quels sont les motifs de prise en charge ? (1/2)</vt:lpstr>
      <vt:lpstr>Quels sont les motifs de prise en charge ? (2/2)</vt:lpstr>
      <vt:lpstr>Présentation PowerPoint</vt:lpstr>
      <vt:lpstr>Évolution de l’activité Services de Soins et de Réadaptation (Evol. 17/18)</vt:lpstr>
      <vt:lpstr>Où sont pris en charge les patients ?</vt:lpstr>
      <vt:lpstr>Quels sont les motifs de prise en charge ?</vt:lpstr>
      <vt:lpstr>Présentation PowerPoint</vt:lpstr>
      <vt:lpstr>Évolution de l’activité Psychiatrie (Evol. 17/18)</vt:lpstr>
      <vt:lpstr>Où sont pris en charge les patients ?</vt:lpstr>
      <vt:lpstr>Quels sont les motifs de prise en charge ?</vt:lpstr>
      <vt:lpstr>Présentation PowerPoint</vt:lpstr>
      <vt:lpstr>Des surcoûts bruts dus à la crise sanitaire à hauteur de 15,1 Md€</vt:lpstr>
      <vt:lpstr>Des surcoûts bruts dus à la crise sanitaire à hauteur de 15,1 Md€</vt:lpstr>
      <vt:lpstr>Des surcoûts bruts dus à la crise sanitaire à hauteur de 15,1 Md€</vt:lpstr>
      <vt:lpstr>Mesures d’économies PLFSS 2021</vt:lpstr>
      <vt:lpstr>Merci de votre attention !</vt:lpstr>
    </vt:vector>
  </TitlesOfParts>
  <Company>ALPHA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CGT Grand Est</dc:title>
  <dc:creator>Maraval Jean-Stephane</dc:creator>
  <cp:lastModifiedBy>diradj2</cp:lastModifiedBy>
  <cp:revision>202</cp:revision>
  <cp:lastPrinted>2020-11-19T14:34:10Z</cp:lastPrinted>
  <dcterms:created xsi:type="dcterms:W3CDTF">2020-10-08T09:57:12Z</dcterms:created>
  <dcterms:modified xsi:type="dcterms:W3CDTF">2020-11-23T11:58:22Z</dcterms:modified>
</cp:coreProperties>
</file>